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47" r:id="rId5"/>
    <p:sldId id="357" r:id="rId6"/>
    <p:sldId id="356" r:id="rId7"/>
    <p:sldId id="362" r:id="rId8"/>
    <p:sldId id="363" r:id="rId9"/>
    <p:sldId id="364" r:id="rId10"/>
    <p:sldId id="365" r:id="rId11"/>
    <p:sldId id="366" r:id="rId12"/>
    <p:sldId id="358" r:id="rId13"/>
    <p:sldId id="359" r:id="rId14"/>
    <p:sldId id="360" r:id="rId15"/>
    <p:sldId id="361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3E3E"/>
    <a:srgbClr val="9D9D9C"/>
    <a:srgbClr val="E46160"/>
    <a:srgbClr val="B23735"/>
    <a:srgbClr val="2EAEEE"/>
    <a:srgbClr val="2C358A"/>
    <a:srgbClr val="84A88E"/>
    <a:srgbClr val="295F1A"/>
    <a:srgbClr val="7A0000"/>
    <a:srgbClr val="223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73BBA5-3F37-498B-B2AB-EAD891CF9145}" v="4" dt="2023-06-21T15:14:56.012"/>
    <p1510:client id="{6619D848-499C-2942-A594-F27A1336E14C}" v="6" dt="2023-06-19T13:39:29.505"/>
    <p1510:client id="{67BDDE72-253B-4754-C82C-42D313BB5F72}" v="1" dt="2023-10-30T13:24:58.829"/>
    <p1510:client id="{7640ACC6-61FE-4EAF-BBCD-6C650FA1985F}" v="2" dt="2023-06-21T15:13:07.040"/>
    <p1510:client id="{80584B92-500A-9ACF-96B1-8EE72E840BCB}" v="65" dt="2023-11-07T13:23:59.779"/>
    <p1510:client id="{829D2E5E-7831-BE10-05E2-0FC9B33DF4C4}" v="2" dt="2023-10-23T10:50:18.741"/>
    <p1510:client id="{AEDCC73E-65AB-A9B1-DE38-A9325B72795E}" v="738" dt="2023-06-22T08:53:19.271"/>
    <p1510:client id="{B6518856-7012-48D4-8D05-570930B2AE66}" v="77" dt="2023-06-19T12:04:05.2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70" d="100"/>
          <a:sy n="70" d="100"/>
        </p:scale>
        <p:origin x="48" y="-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B70B40-9644-8942-AD96-DCCD549AC643}"/>
              </a:ext>
            </a:extLst>
          </p:cNvPr>
          <p:cNvSpPr/>
          <p:nvPr userDrawn="1"/>
        </p:nvSpPr>
        <p:spPr>
          <a:xfrm>
            <a:off x="0" y="6186834"/>
            <a:ext cx="12192000" cy="671166"/>
          </a:xfrm>
          <a:prstGeom prst="rect">
            <a:avLst/>
          </a:prstGeom>
          <a:solidFill>
            <a:srgbClr val="0569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8CFC124-3224-A740-879A-2DCE489ACE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82" y="6277489"/>
            <a:ext cx="437371" cy="48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9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ARTIST OF THE HALF TERM – Autumn 2 2023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  <a:cs typeface="Calibri Ligh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12800" b="1" u="sng" dirty="0">
                <a:cs typeface="Segoe UI"/>
              </a:rPr>
              <a:t>David Bowie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David Robert Jones was born on 8th January 1947. He was professionally known as David Bowie and was an English singer, songwriter, musician, and actor. A leading figure in the music industry, he is regarded as one of the most influential musicians of the 20th century. 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GB" sz="6400" dirty="0">
              <a:cs typeface="Calibri"/>
            </a:endParaRP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Bowie was acclaimed by critics and musicians, particularly for his innovative work during the 1970s. His career was marked by reinvention and visual presentation, and his music and stagecraft had a significant impact on popular music. Bowie's popular records included "Space Oddity", "Heroes", "Ashes to Ashes", "Under Pressure" (a 1981 collaboration with Queen) and Let's Dance. 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sz="6400" dirty="0">
              <a:cs typeface="Calibri"/>
            </a:endParaRP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Bowie was also an accomplished actor and starred in a number of films including Merry Christmas, Mr. 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Lawrence, Labyrinth, Twin Peaks: Fire Walk with Me and The Prestige.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br>
              <a:rPr lang="en-US" sz="6400" dirty="0"/>
            </a:br>
            <a:r>
              <a:rPr lang="en-GB" sz="6400" dirty="0">
                <a:cs typeface="Calibri"/>
              </a:rPr>
              <a:t>During his lifetime, his record sales, estimated at over 100 million records worldwide, made him one of the best-selling musicians of all time. In the UK, he was awarded ten platinum, eleven gold 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and eight silver album certifications and released 11 number-one albums. 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sz="6400" dirty="0"/>
          </a:p>
          <a:p>
            <a:pPr algn="l">
              <a:lnSpc>
                <a:spcPct val="120000"/>
              </a:lnSpc>
              <a:defRPr/>
            </a:pPr>
            <a:r>
              <a:rPr lang="en-GB" sz="6400" dirty="0">
                <a:cs typeface="Calibri"/>
              </a:rPr>
              <a:t>In the US, he received five platinum and nine gold certifications. He was inducted into </a:t>
            </a:r>
          </a:p>
          <a:p>
            <a:pPr algn="l">
              <a:lnSpc>
                <a:spcPct val="120000"/>
              </a:lnSpc>
              <a:defRPr/>
            </a:pPr>
            <a:r>
              <a:rPr lang="en-GB" sz="6400" dirty="0">
                <a:cs typeface="Calibri"/>
              </a:rPr>
              <a:t>the Rock and Roll Hall of Fame in 1996. Rolling Stone ranked him among the greatest </a:t>
            </a:r>
          </a:p>
          <a:p>
            <a:pPr algn="l">
              <a:lnSpc>
                <a:spcPct val="120000"/>
              </a:lnSpc>
              <a:defRPr/>
            </a:pPr>
            <a:r>
              <a:rPr lang="en-GB" sz="6400" dirty="0">
                <a:cs typeface="Calibri"/>
              </a:rPr>
              <a:t>artists in history. As of 2022, Bowie was the best-selling vinyl artist of the 21st century.</a:t>
            </a:r>
            <a:endParaRPr lang="en-GB" sz="6400" u="sng" dirty="0">
              <a:latin typeface="Century Gothic" panose="020B0502020202020204" pitchFamily="34" charset="0"/>
              <a:ea typeface="Calibri"/>
              <a:cs typeface="Calibri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  <p:pic>
        <p:nvPicPr>
          <p:cNvPr id="7" name="Picture 6" descr="A person smiling with a dark background&#10;&#10;Description automatically generated">
            <a:extLst>
              <a:ext uri="{FF2B5EF4-FFF2-40B4-BE49-F238E27FC236}">
                <a16:creationId xmlns:a16="http://schemas.microsoft.com/office/drawing/2014/main" id="{90907D17-0E91-2F15-2ED4-C2631B21FB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764" y="4951276"/>
            <a:ext cx="1764001" cy="170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1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335964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Parent Partnership Meeting</a:t>
            </a:r>
          </a:p>
          <a:p>
            <a:r>
              <a:rPr lang="en-GB" sz="3200" u="sng" dirty="0">
                <a:latin typeface="Calibri"/>
                <a:ea typeface="Calibri"/>
                <a:cs typeface="Calibri"/>
              </a:rPr>
              <a:t>Thursday 9</a:t>
            </a:r>
            <a:r>
              <a:rPr lang="en-GB" sz="3200" u="sng" baseline="30000" dirty="0">
                <a:latin typeface="Calibri"/>
                <a:ea typeface="Calibri"/>
                <a:cs typeface="Calibri"/>
              </a:rPr>
              <a:t>th</a:t>
            </a:r>
            <a:r>
              <a:rPr lang="en-GB" sz="3200" u="sng" dirty="0">
                <a:latin typeface="Calibri"/>
                <a:ea typeface="Calibri"/>
                <a:cs typeface="Calibri"/>
              </a:rPr>
              <a:t> November 2023</a:t>
            </a:r>
            <a:endParaRPr lang="en-US" sz="3200" dirty="0">
              <a:latin typeface="Calibri"/>
              <a:ea typeface="Calibri"/>
              <a:cs typeface="Calibri"/>
            </a:endParaRPr>
          </a:p>
          <a:p>
            <a:pPr algn="l"/>
            <a:endParaRPr lang="en-GB" altLang="en-US" u="sng" dirty="0">
              <a:latin typeface="Century Gothic"/>
            </a:endParaRPr>
          </a:p>
          <a:p>
            <a:pPr algn="l"/>
            <a:r>
              <a:rPr lang="en-GB" altLang="en-US" sz="1800" dirty="0">
                <a:latin typeface="Calibri"/>
                <a:ea typeface="Calibri"/>
                <a:cs typeface="Calibri"/>
              </a:rPr>
              <a:t>Welcome!</a:t>
            </a:r>
          </a:p>
          <a:p>
            <a:pPr algn="l"/>
            <a:r>
              <a:rPr lang="en-GB" sz="1800" dirty="0">
                <a:latin typeface="Calibri"/>
                <a:ea typeface="Calibri"/>
                <a:cs typeface="Calibri"/>
              </a:rPr>
              <a:t>School Improvement Plans (SIP)</a:t>
            </a:r>
          </a:p>
          <a:p>
            <a:pPr algn="l"/>
            <a:r>
              <a:rPr lang="en-GB" sz="1800" dirty="0">
                <a:latin typeface="Calibri"/>
                <a:ea typeface="Calibri"/>
                <a:cs typeface="Calibri"/>
              </a:rPr>
              <a:t>Bournes Green SIP 23/24</a:t>
            </a:r>
          </a:p>
          <a:p>
            <a:pPr algn="l"/>
            <a:r>
              <a:rPr lang="en-GB" sz="1800" dirty="0">
                <a:cs typeface="Calibri"/>
              </a:rPr>
              <a:t>AOB </a:t>
            </a:r>
            <a:endParaRPr lang="en-GB" dirty="0"/>
          </a:p>
          <a:p>
            <a:pPr marL="342900" indent="-342900" algn="l">
              <a:buChar char="•"/>
            </a:pPr>
            <a:endParaRPr lang="en-GB" dirty="0">
              <a:latin typeface="Century Gothic" panose="020B0502020202020204" pitchFamily="34" charset="0"/>
              <a:ea typeface="Calibri"/>
              <a:cs typeface="Calibri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95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School Improvement Plan (SIP)</a:t>
            </a:r>
            <a:endParaRPr lang="en-US" dirty="0"/>
          </a:p>
          <a:p>
            <a:pPr algn="l"/>
            <a:endParaRPr lang="en-GB" altLang="en-US" dirty="0">
              <a:latin typeface="Century Gothic" panose="020B0502020202020204" pitchFamily="34" charset="0"/>
            </a:endParaRPr>
          </a:p>
          <a:p>
            <a:pPr algn="l"/>
            <a:r>
              <a:rPr lang="en-GB" sz="1800" dirty="0">
                <a:latin typeface="Calibri"/>
                <a:ea typeface="Calibri"/>
                <a:cs typeface="Calibri"/>
              </a:rPr>
              <a:t>What is a SIP?</a:t>
            </a:r>
          </a:p>
          <a:p>
            <a:pPr algn="l"/>
            <a:r>
              <a:rPr lang="en-GB" sz="1800" dirty="0">
                <a:latin typeface="Calibri"/>
                <a:ea typeface="Calibri"/>
                <a:cs typeface="Calibri"/>
              </a:rPr>
              <a:t>How often do schools write a SIP? </a:t>
            </a:r>
          </a:p>
          <a:p>
            <a:pPr algn="l"/>
            <a:r>
              <a:rPr lang="en-GB" sz="1800" dirty="0">
                <a:latin typeface="Calibri"/>
                <a:ea typeface="Calibri Light" panose="020F0302020204030204" pitchFamily="34" charset="0"/>
                <a:cs typeface="Calibri Light"/>
              </a:rPr>
              <a:t>Who writes the SIP?</a:t>
            </a:r>
          </a:p>
          <a:p>
            <a:pPr algn="l"/>
            <a:r>
              <a:rPr lang="en-GB" sz="1800" dirty="0">
                <a:latin typeface="Calibri"/>
                <a:ea typeface="Calibri Light" panose="020F0302020204030204" pitchFamily="34" charset="0"/>
                <a:cs typeface="Calibri Light"/>
              </a:rPr>
              <a:t>Who checks the SIP?</a:t>
            </a:r>
          </a:p>
          <a:p>
            <a:pPr algn="l"/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94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Bournes Green SIP 23/24</a:t>
            </a:r>
            <a:endParaRPr lang="en-US" dirty="0"/>
          </a:p>
          <a:p>
            <a:pPr algn="l"/>
            <a:endParaRPr lang="en-GB" altLang="en-US" dirty="0">
              <a:latin typeface="Century Gothic" panose="020B0502020202020204" pitchFamily="34" charset="0"/>
            </a:endParaRPr>
          </a:p>
          <a:p>
            <a:pPr algn="l" rtl="0" fontAlgn="base">
              <a:buFont typeface="+mj-lt"/>
              <a:buAutoNum type="arabicPeriod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To review and prepare for a relaunch of the Vision &amp; Values of Bournes Green Schools (L&amp;M) </a:t>
            </a:r>
          </a:p>
          <a:p>
            <a:pPr algn="l" rtl="0"/>
            <a:endParaRPr lang="en-GB" b="0" i="0" dirty="0">
              <a:solidFill>
                <a:srgbClr val="000000"/>
              </a:solidFill>
              <a:effectLst/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499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Bournes Green SIP 23/24</a:t>
            </a:r>
            <a:endParaRPr lang="en-US" dirty="0"/>
          </a:p>
          <a:p>
            <a:pPr algn="l"/>
            <a:endParaRPr lang="en-GB" altLang="en-US" dirty="0">
              <a:latin typeface="Century Gothic" panose="020B0502020202020204" pitchFamily="34" charset="0"/>
            </a:endParaRPr>
          </a:p>
          <a:p>
            <a:pPr algn="l" rtl="0" fontAlgn="base">
              <a:buFont typeface="+mj-lt"/>
              <a:buAutoNum type="arabicPeriod" startAt="2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To accelerate the progress for children with SEND to reduce the attainment gap and improve outcomes. (</a:t>
            </a:r>
            <a:r>
              <a:rPr lang="en-GB" sz="1800" b="0" i="0" dirty="0" err="1">
                <a:solidFill>
                  <a:srgbClr val="000000"/>
                </a:solidFill>
                <a:effectLst/>
                <a:latin typeface="Calibri"/>
                <a:cs typeface="Calibri"/>
              </a:rPr>
              <a:t>QofE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) </a:t>
            </a:r>
          </a:p>
          <a:p>
            <a:pPr algn="l" rtl="0" fontAlgn="base">
              <a:buFont typeface="+mj-lt"/>
              <a:buAutoNum type="arabicPeriod" startAt="5"/>
            </a:pP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/>
            </a:endParaRPr>
          </a:p>
          <a:p>
            <a:pPr algn="l" rtl="0"/>
            <a:endParaRPr lang="en-GB" b="0" i="0" dirty="0">
              <a:solidFill>
                <a:srgbClr val="000000"/>
              </a:solidFill>
              <a:effectLst/>
              <a:latin typeface="Century Gothic" panose="020B0502020202020204" pitchFamily="34" charset="0"/>
              <a:cs typeface="Calibri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96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Bournes Green SIP 23/24</a:t>
            </a:r>
            <a:endParaRPr lang="en-US" dirty="0"/>
          </a:p>
          <a:p>
            <a:pPr algn="l"/>
            <a:endParaRPr lang="en-GB" altLang="en-US" dirty="0">
              <a:solidFill>
                <a:srgbClr val="000000"/>
              </a:solidFill>
              <a:latin typeface="Century Gothic" panose="020B0502020202020204" pitchFamily="34" charset="0"/>
              <a:cs typeface="Calibri"/>
            </a:endParaRPr>
          </a:p>
          <a:p>
            <a:pPr algn="l"/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3. 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To further develop the quality of Teaching &amp; Learning in every classroom by embedding an enhanced CPD offer. (</a:t>
            </a:r>
            <a:r>
              <a:rPr lang="en-GB" sz="1800" b="0" i="0" dirty="0" err="1">
                <a:solidFill>
                  <a:srgbClr val="000000"/>
                </a:solidFill>
                <a:effectLst/>
                <a:latin typeface="Calibri"/>
                <a:cs typeface="Calibri"/>
              </a:rPr>
              <a:t>QofE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) </a:t>
            </a:r>
            <a:endParaRPr lang="en-GB" dirty="0">
              <a:cs typeface="Calibri" panose="020F0502020204030204"/>
            </a:endParaRPr>
          </a:p>
          <a:p>
            <a:pPr algn="l" rtl="0" fontAlgn="base">
              <a:buFont typeface="+mj-lt"/>
              <a:buAutoNum type="arabicPeriod" startAt="5"/>
            </a:pP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/>
            </a:endParaRPr>
          </a:p>
          <a:p>
            <a:pPr algn="l" rtl="0"/>
            <a:endParaRPr lang="en-GB" b="0" i="0" dirty="0">
              <a:solidFill>
                <a:srgbClr val="000000"/>
              </a:solidFill>
              <a:effectLst/>
              <a:latin typeface="Century Gothic" panose="020B0502020202020204" pitchFamily="34" charset="0"/>
              <a:cs typeface="Calibri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22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Bournes Green SIP 23/24</a:t>
            </a:r>
            <a:endParaRPr lang="en-US" dirty="0"/>
          </a:p>
          <a:p>
            <a:pPr algn="l"/>
            <a:endParaRPr lang="en-GB" altLang="en-US" dirty="0">
              <a:solidFill>
                <a:srgbClr val="000000"/>
              </a:solidFill>
              <a:latin typeface="Century Gothic" panose="020B0502020202020204" pitchFamily="34" charset="0"/>
              <a:cs typeface="Calibri"/>
            </a:endParaRPr>
          </a:p>
          <a:p>
            <a:pPr algn="l" rtl="0" fontAlgn="base">
              <a:buFont typeface="+mj-lt"/>
              <a:buAutoNum type="arabicPeriod" startAt="4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To ensure our EYFS provision is fully prepared for the new EYFS Policy (EYFS) </a:t>
            </a:r>
          </a:p>
          <a:p>
            <a:pPr algn="l" rtl="0"/>
            <a:endParaRPr lang="en-GB" b="0" i="0" dirty="0"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74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alibri"/>
                <a:ea typeface="Calibri"/>
                <a:cs typeface="Calibri"/>
              </a:rPr>
              <a:t>Bournes Green SIP 23/24</a:t>
            </a:r>
            <a:endParaRPr lang="en-US" dirty="0"/>
          </a:p>
          <a:p>
            <a:pPr algn="l"/>
            <a:endParaRPr lang="en-GB" altLang="en-US" dirty="0">
              <a:solidFill>
                <a:srgbClr val="000000"/>
              </a:solidFill>
              <a:latin typeface="Century Gothic" panose="020B0502020202020204" pitchFamily="34" charset="0"/>
              <a:cs typeface="Calibri"/>
            </a:endParaRPr>
          </a:p>
          <a:p>
            <a:pPr algn="l" rtl="0" fontAlgn="base">
              <a:buFont typeface="+mj-lt"/>
              <a:buAutoNum type="arabicPeriod" startAt="5"/>
            </a:pPr>
            <a:r>
              <a:rPr lang="en-GB" sz="1800" b="0" i="0">
                <a:solidFill>
                  <a:srgbClr val="000000"/>
                </a:solidFill>
                <a:effectLst/>
                <a:latin typeface="Calibri"/>
                <a:cs typeface="Calibri"/>
              </a:rPr>
              <a:t>To review and update the trips and residential offers for our children (PD) </a:t>
            </a:r>
          </a:p>
          <a:p>
            <a:pPr algn="l"/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04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347766" cy="670198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9D9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B237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4000" y="397164"/>
            <a:ext cx="9211766" cy="646083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sz="3600" u="sng" dirty="0">
                <a:latin typeface="Calibri"/>
                <a:ea typeface="Calibri"/>
                <a:cs typeface="Calibri"/>
              </a:rPr>
              <a:t>Questions</a:t>
            </a:r>
            <a:endParaRPr lang="en-GB" sz="2800" dirty="0">
              <a:solidFill>
                <a:srgbClr val="333333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BED951E-139B-491D-BDD1-0A41099340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625" y="4620031"/>
            <a:ext cx="2218282" cy="15677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97E5B5-8F90-469C-8A06-B9A6927597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21" b="94463" l="5935" r="93175">
                        <a14:foregroundMark x1="10682" y1="92508" x2="21068" y2="90879"/>
                        <a14:foregroundMark x1="21068" y1="90879" x2="36202" y2="68078"/>
                        <a14:foregroundMark x1="36202" y1="68078" x2="37389" y2="80782"/>
                        <a14:foregroundMark x1="37389" y1="80782" x2="54006" y2="41042"/>
                        <a14:foregroundMark x1="63941" y1="31577" x2="68697" y2="27046"/>
                        <a14:foregroundMark x1="61797" y1="33620" x2="61924" y2="33499"/>
                        <a14:foregroundMark x1="54006" y1="41042" x2="60348" y2="35000"/>
                        <a14:foregroundMark x1="68596" y1="32144" x2="67865" y2="36053"/>
                        <a14:foregroundMark x1="69391" y1="27888" x2="68641" y2="31901"/>
                        <a14:foregroundMark x1="36732" y1="41793" x2="31157" y2="42345"/>
                        <a14:foregroundMark x1="63738" y1="39120" x2="49765" y2="40503"/>
                        <a14:foregroundMark x1="31157" y1="42345" x2="15430" y2="56352"/>
                        <a14:foregroundMark x1="15430" y1="56352" x2="24332" y2="50489"/>
                        <a14:foregroundMark x1="24332" y1="50489" x2="35312" y2="48208"/>
                        <a14:foregroundMark x1="35312" y1="48208" x2="29674" y2="67752"/>
                        <a14:foregroundMark x1="29674" y1="67752" x2="18101" y2="71661"/>
                        <a14:foregroundMark x1="18101" y1="71661" x2="43323" y2="70684"/>
                        <a14:foregroundMark x1="43323" y1="70684" x2="40356" y2="86971"/>
                        <a14:foregroundMark x1="40356" y1="86971" x2="19881" y2="94463"/>
                        <a14:foregroundMark x1="19881" y1="94463" x2="62315" y2="60261"/>
                        <a14:foregroundMark x1="62315" y1="60261" x2="62908" y2="72638"/>
                        <a14:foregroundMark x1="80856" y1="25077" x2="81012" y2="25652"/>
                        <a14:foregroundMark x1="81040" y1="44259" x2="73887" y2="47883"/>
                        <a14:foregroundMark x1="62108" y1="49623" x2="61787" y2="49670"/>
                        <a14:foregroundMark x1="73887" y1="47883" x2="70464" y2="48389"/>
                        <a14:foregroundMark x1="91691" y1="45492" x2="91691" y2="47557"/>
                        <a14:foregroundMark x1="91691" y1="33550" x2="91691" y2="34155"/>
                        <a14:foregroundMark x1="91691" y1="30293" x2="91691" y2="33550"/>
                        <a14:foregroundMark x1="10682" y1="87296" x2="14243" y2="92834"/>
                        <a14:foregroundMark x1="6843" y1="53441" x2="9199" y2="60261"/>
                        <a14:foregroundMark x1="81306" y1="15635" x2="81306" y2="15635"/>
                        <a14:foregroundMark x1="88427" y1="33225" x2="88427" y2="33225"/>
                        <a14:foregroundMark x1="93175" y1="32573" x2="93175" y2="32573"/>
                        <a14:foregroundMark x1="78042" y1="28339" x2="78042" y2="28339"/>
                        <a14:backgroundMark x1="8309" y1="49511" x2="5935" y2="52769"/>
                        <a14:backgroundMark x1="86053" y1="30619" x2="83086" y2="32573"/>
                        <a14:backgroundMark x1="82789" y1="31596" x2="72700" y2="37134"/>
                        <a14:backgroundMark x1="68546" y1="37134" x2="66172" y2="37459"/>
                        <a14:backgroundMark x1="67359" y1="37785" x2="64095" y2="37459"/>
                        <a14:backgroundMark x1="64688" y1="37134" x2="62908" y2="38111"/>
                        <a14:backgroundMark x1="42433" y1="38762" x2="44214" y2="43974"/>
                        <a14:backgroundMark x1="93769" y1="38762" x2="86944" y2="40065"/>
                        <a14:backgroundMark x1="87834" y1="39414" x2="83086" y2="42345"/>
                        <a14:backgroundMark x1="83086" y1="41368" x2="81009" y2="42997"/>
                        <a14:backgroundMark x1="83086" y1="43974" x2="80712" y2="43648"/>
                        <a14:backgroundMark x1="83976" y1="17915" x2="79228" y2="23779"/>
                        <a14:backgroundMark x1="79228" y1="23453" x2="71810" y2="27362"/>
                        <a14:backgroundMark x1="71810" y1="27687" x2="70030" y2="28664"/>
                        <a14:backgroundMark x1="77151" y1="55375" x2="63205" y2="51792"/>
                        <a14:backgroundMark x1="63205" y1="51792" x2="57567" y2="53094"/>
                        <a14:backgroundMark x1="92285" y1="35179" x2="91098" y2="35179"/>
                        <a14:backgroundMark x1="91691" y1="30293" x2="91691" y2="30293"/>
                        <a14:backgroundMark x1="91988" y1="33550" x2="91988" y2="33550"/>
                        <a14:backgroundMark x1="90801" y1="34528" x2="90801" y2="34528"/>
                      </a14:backgroundRemoval>
                    </a14:imgEffect>
                  </a14:imgLayer>
                </a14:imgProps>
              </a:ext>
            </a:extLst>
          </a:blip>
          <a:srcRect b="4502"/>
          <a:stretch/>
        </p:blipFill>
        <p:spPr>
          <a:xfrm>
            <a:off x="10285281" y="1885"/>
            <a:ext cx="1969204" cy="17131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B962EF-2318-4856-8941-6B44ED605E5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575"/>
          <a:stretch/>
        </p:blipFill>
        <p:spPr>
          <a:xfrm>
            <a:off x="10436146" y="2220087"/>
            <a:ext cx="1587239" cy="14763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D94D69-D3AE-4071-89DF-C7861F6B499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51862" y="4072643"/>
            <a:ext cx="1718041" cy="29283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7EB31A9-8BE1-4910-A9D8-E6132256F76B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347766" y="6154964"/>
            <a:ext cx="582961" cy="70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728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347766" cy="670198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9D9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B237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4000" y="397164"/>
            <a:ext cx="9211766" cy="646083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sz="3600" u="sng" dirty="0">
                <a:latin typeface="Calibri"/>
                <a:ea typeface="Calibri"/>
                <a:cs typeface="Calibri"/>
              </a:rPr>
              <a:t>AOB</a:t>
            </a:r>
            <a:endParaRPr lang="en-GB" sz="3600">
              <a:solidFill>
                <a:srgbClr val="333333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BED951E-139B-491D-BDD1-0A41099340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625" y="4620031"/>
            <a:ext cx="2218282" cy="15677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97E5B5-8F90-469C-8A06-B9A6927597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21" b="94463" l="5935" r="93175">
                        <a14:foregroundMark x1="10682" y1="92508" x2="21068" y2="90879"/>
                        <a14:foregroundMark x1="21068" y1="90879" x2="36202" y2="68078"/>
                        <a14:foregroundMark x1="36202" y1="68078" x2="37389" y2="80782"/>
                        <a14:foregroundMark x1="37389" y1="80782" x2="54006" y2="41042"/>
                        <a14:foregroundMark x1="63941" y1="31577" x2="68697" y2="27046"/>
                        <a14:foregroundMark x1="61797" y1="33620" x2="61924" y2="33499"/>
                        <a14:foregroundMark x1="54006" y1="41042" x2="60348" y2="35000"/>
                        <a14:foregroundMark x1="68596" y1="32144" x2="67865" y2="36053"/>
                        <a14:foregroundMark x1="69391" y1="27888" x2="68641" y2="31901"/>
                        <a14:foregroundMark x1="36732" y1="41793" x2="31157" y2="42345"/>
                        <a14:foregroundMark x1="63738" y1="39120" x2="49765" y2="40503"/>
                        <a14:foregroundMark x1="31157" y1="42345" x2="15430" y2="56352"/>
                        <a14:foregroundMark x1="15430" y1="56352" x2="24332" y2="50489"/>
                        <a14:foregroundMark x1="24332" y1="50489" x2="35312" y2="48208"/>
                        <a14:foregroundMark x1="35312" y1="48208" x2="29674" y2="67752"/>
                        <a14:foregroundMark x1="29674" y1="67752" x2="18101" y2="71661"/>
                        <a14:foregroundMark x1="18101" y1="71661" x2="43323" y2="70684"/>
                        <a14:foregroundMark x1="43323" y1="70684" x2="40356" y2="86971"/>
                        <a14:foregroundMark x1="40356" y1="86971" x2="19881" y2="94463"/>
                        <a14:foregroundMark x1="19881" y1="94463" x2="62315" y2="60261"/>
                        <a14:foregroundMark x1="62315" y1="60261" x2="62908" y2="72638"/>
                        <a14:foregroundMark x1="80856" y1="25077" x2="81012" y2="25652"/>
                        <a14:foregroundMark x1="81040" y1="44259" x2="73887" y2="47883"/>
                        <a14:foregroundMark x1="62108" y1="49623" x2="61787" y2="49670"/>
                        <a14:foregroundMark x1="73887" y1="47883" x2="70464" y2="48389"/>
                        <a14:foregroundMark x1="91691" y1="45492" x2="91691" y2="47557"/>
                        <a14:foregroundMark x1="91691" y1="33550" x2="91691" y2="34155"/>
                        <a14:foregroundMark x1="91691" y1="30293" x2="91691" y2="33550"/>
                        <a14:foregroundMark x1="10682" y1="87296" x2="14243" y2="92834"/>
                        <a14:foregroundMark x1="6843" y1="53441" x2="9199" y2="60261"/>
                        <a14:foregroundMark x1="81306" y1="15635" x2="81306" y2="15635"/>
                        <a14:foregroundMark x1="88427" y1="33225" x2="88427" y2="33225"/>
                        <a14:foregroundMark x1="93175" y1="32573" x2="93175" y2="32573"/>
                        <a14:foregroundMark x1="78042" y1="28339" x2="78042" y2="28339"/>
                        <a14:backgroundMark x1="8309" y1="49511" x2="5935" y2="52769"/>
                        <a14:backgroundMark x1="86053" y1="30619" x2="83086" y2="32573"/>
                        <a14:backgroundMark x1="82789" y1="31596" x2="72700" y2="37134"/>
                        <a14:backgroundMark x1="68546" y1="37134" x2="66172" y2="37459"/>
                        <a14:backgroundMark x1="67359" y1="37785" x2="64095" y2="37459"/>
                        <a14:backgroundMark x1="64688" y1="37134" x2="62908" y2="38111"/>
                        <a14:backgroundMark x1="42433" y1="38762" x2="44214" y2="43974"/>
                        <a14:backgroundMark x1="93769" y1="38762" x2="86944" y2="40065"/>
                        <a14:backgroundMark x1="87834" y1="39414" x2="83086" y2="42345"/>
                        <a14:backgroundMark x1="83086" y1="41368" x2="81009" y2="42997"/>
                        <a14:backgroundMark x1="83086" y1="43974" x2="80712" y2="43648"/>
                        <a14:backgroundMark x1="83976" y1="17915" x2="79228" y2="23779"/>
                        <a14:backgroundMark x1="79228" y1="23453" x2="71810" y2="27362"/>
                        <a14:backgroundMark x1="71810" y1="27687" x2="70030" y2="28664"/>
                        <a14:backgroundMark x1="77151" y1="55375" x2="63205" y2="51792"/>
                        <a14:backgroundMark x1="63205" y1="51792" x2="57567" y2="53094"/>
                        <a14:backgroundMark x1="92285" y1="35179" x2="91098" y2="35179"/>
                        <a14:backgroundMark x1="91691" y1="30293" x2="91691" y2="30293"/>
                        <a14:backgroundMark x1="91988" y1="33550" x2="91988" y2="33550"/>
                        <a14:backgroundMark x1="90801" y1="34528" x2="90801" y2="34528"/>
                      </a14:backgroundRemoval>
                    </a14:imgEffect>
                  </a14:imgLayer>
                </a14:imgProps>
              </a:ext>
            </a:extLst>
          </a:blip>
          <a:srcRect b="4502"/>
          <a:stretch/>
        </p:blipFill>
        <p:spPr>
          <a:xfrm>
            <a:off x="10285281" y="1885"/>
            <a:ext cx="1969204" cy="17131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B962EF-2318-4856-8941-6B44ED605E5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575"/>
          <a:stretch/>
        </p:blipFill>
        <p:spPr>
          <a:xfrm>
            <a:off x="10436146" y="2220087"/>
            <a:ext cx="1587239" cy="14763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D94D69-D3AE-4071-89DF-C7861F6B499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51862" y="4072643"/>
            <a:ext cx="1718041" cy="29283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7EB31A9-8BE1-4910-A9D8-E6132256F76B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347766" y="6154964"/>
            <a:ext cx="582961" cy="70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971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347766" cy="670198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Century Gothic"/>
                <a:cs typeface="Calibri Light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 L S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9D9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B237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4000" y="397164"/>
            <a:ext cx="9211766" cy="646083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sz="3600" dirty="0">
                <a:latin typeface="Calibri"/>
                <a:ea typeface="Calibri"/>
                <a:cs typeface="Calibri"/>
              </a:rPr>
              <a:t>Thank you for coming!</a:t>
            </a:r>
            <a:endParaRPr lang="en-GB" sz="2800">
              <a:solidFill>
                <a:srgbClr val="333333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BED951E-139B-491D-BDD1-0A41099340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625" y="4620031"/>
            <a:ext cx="2218282" cy="15677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97E5B5-8F90-469C-8A06-B9A6927597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21" b="94463" l="5935" r="93175">
                        <a14:foregroundMark x1="10682" y1="92508" x2="21068" y2="90879"/>
                        <a14:foregroundMark x1="21068" y1="90879" x2="36202" y2="68078"/>
                        <a14:foregroundMark x1="36202" y1="68078" x2="37389" y2="80782"/>
                        <a14:foregroundMark x1="37389" y1="80782" x2="54006" y2="41042"/>
                        <a14:foregroundMark x1="63941" y1="31577" x2="68697" y2="27046"/>
                        <a14:foregroundMark x1="61797" y1="33620" x2="61924" y2="33499"/>
                        <a14:foregroundMark x1="54006" y1="41042" x2="60348" y2="35000"/>
                        <a14:foregroundMark x1="68596" y1="32144" x2="67865" y2="36053"/>
                        <a14:foregroundMark x1="69391" y1="27888" x2="68641" y2="31901"/>
                        <a14:foregroundMark x1="36732" y1="41793" x2="31157" y2="42345"/>
                        <a14:foregroundMark x1="63738" y1="39120" x2="49765" y2="40503"/>
                        <a14:foregroundMark x1="31157" y1="42345" x2="15430" y2="56352"/>
                        <a14:foregroundMark x1="15430" y1="56352" x2="24332" y2="50489"/>
                        <a14:foregroundMark x1="24332" y1="50489" x2="35312" y2="48208"/>
                        <a14:foregroundMark x1="35312" y1="48208" x2="29674" y2="67752"/>
                        <a14:foregroundMark x1="29674" y1="67752" x2="18101" y2="71661"/>
                        <a14:foregroundMark x1="18101" y1="71661" x2="43323" y2="70684"/>
                        <a14:foregroundMark x1="43323" y1="70684" x2="40356" y2="86971"/>
                        <a14:foregroundMark x1="40356" y1="86971" x2="19881" y2="94463"/>
                        <a14:foregroundMark x1="19881" y1="94463" x2="62315" y2="60261"/>
                        <a14:foregroundMark x1="62315" y1="60261" x2="62908" y2="72638"/>
                        <a14:foregroundMark x1="80856" y1="25077" x2="81012" y2="25652"/>
                        <a14:foregroundMark x1="81040" y1="44259" x2="73887" y2="47883"/>
                        <a14:foregroundMark x1="62108" y1="49623" x2="61787" y2="49670"/>
                        <a14:foregroundMark x1="73887" y1="47883" x2="70464" y2="48389"/>
                        <a14:foregroundMark x1="91691" y1="45492" x2="91691" y2="47557"/>
                        <a14:foregroundMark x1="91691" y1="33550" x2="91691" y2="34155"/>
                        <a14:foregroundMark x1="91691" y1="30293" x2="91691" y2="33550"/>
                        <a14:foregroundMark x1="10682" y1="87296" x2="14243" y2="92834"/>
                        <a14:foregroundMark x1="6843" y1="53441" x2="9199" y2="60261"/>
                        <a14:foregroundMark x1="81306" y1="15635" x2="81306" y2="15635"/>
                        <a14:foregroundMark x1="88427" y1="33225" x2="88427" y2="33225"/>
                        <a14:foregroundMark x1="93175" y1="32573" x2="93175" y2="32573"/>
                        <a14:foregroundMark x1="78042" y1="28339" x2="78042" y2="28339"/>
                        <a14:backgroundMark x1="8309" y1="49511" x2="5935" y2="52769"/>
                        <a14:backgroundMark x1="86053" y1="30619" x2="83086" y2="32573"/>
                        <a14:backgroundMark x1="82789" y1="31596" x2="72700" y2="37134"/>
                        <a14:backgroundMark x1="68546" y1="37134" x2="66172" y2="37459"/>
                        <a14:backgroundMark x1="67359" y1="37785" x2="64095" y2="37459"/>
                        <a14:backgroundMark x1="64688" y1="37134" x2="62908" y2="38111"/>
                        <a14:backgroundMark x1="42433" y1="38762" x2="44214" y2="43974"/>
                        <a14:backgroundMark x1="93769" y1="38762" x2="86944" y2="40065"/>
                        <a14:backgroundMark x1="87834" y1="39414" x2="83086" y2="42345"/>
                        <a14:backgroundMark x1="83086" y1="41368" x2="81009" y2="42997"/>
                        <a14:backgroundMark x1="83086" y1="43974" x2="80712" y2="43648"/>
                        <a14:backgroundMark x1="83976" y1="17915" x2="79228" y2="23779"/>
                        <a14:backgroundMark x1="79228" y1="23453" x2="71810" y2="27362"/>
                        <a14:backgroundMark x1="71810" y1="27687" x2="70030" y2="28664"/>
                        <a14:backgroundMark x1="77151" y1="55375" x2="63205" y2="51792"/>
                        <a14:backgroundMark x1="63205" y1="51792" x2="57567" y2="53094"/>
                        <a14:backgroundMark x1="92285" y1="35179" x2="91098" y2="35179"/>
                        <a14:backgroundMark x1="91691" y1="30293" x2="91691" y2="30293"/>
                        <a14:backgroundMark x1="91988" y1="33550" x2="91988" y2="33550"/>
                        <a14:backgroundMark x1="90801" y1="34528" x2="90801" y2="34528"/>
                      </a14:backgroundRemoval>
                    </a14:imgEffect>
                  </a14:imgLayer>
                </a14:imgProps>
              </a:ext>
            </a:extLst>
          </a:blip>
          <a:srcRect b="4502"/>
          <a:stretch/>
        </p:blipFill>
        <p:spPr>
          <a:xfrm>
            <a:off x="10285281" y="1885"/>
            <a:ext cx="1969204" cy="17131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B962EF-2318-4856-8941-6B44ED605E5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575"/>
          <a:stretch/>
        </p:blipFill>
        <p:spPr>
          <a:xfrm>
            <a:off x="10436146" y="2220087"/>
            <a:ext cx="1587239" cy="14763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D94D69-D3AE-4071-89DF-C7861F6B499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51862" y="4072643"/>
            <a:ext cx="1718041" cy="29283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7EB31A9-8BE1-4910-A9D8-E6132256F76B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347766" y="6154964"/>
            <a:ext cx="582961" cy="70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77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1A86595-BF54-4120-B0B7-CBBFD6CCA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57" y="2756860"/>
            <a:ext cx="7189885" cy="50814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0403795" cy="670198"/>
          </a:xfrm>
          <a:solidFill>
            <a:srgbClr val="9D9D9C"/>
          </a:solidFill>
        </p:spPr>
        <p:txBody>
          <a:bodyPr>
            <a:noAutofit/>
          </a:bodyPr>
          <a:lstStyle/>
          <a:p>
            <a:b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</a:br>
            <a:r>
              <a:rPr lang="en-GB" sz="3400" dirty="0">
                <a:solidFill>
                  <a:schemeClr val="bg1"/>
                </a:solidFill>
                <a:latin typeface="Century Gothic"/>
                <a:cs typeface="Calibri Light"/>
              </a:rPr>
              <a:t>ARTIST OF THE HALF TERM – Autumn 2 2023</a:t>
            </a:r>
            <a:endParaRPr lang="en-GB" sz="3400" dirty="0">
              <a:solidFill>
                <a:schemeClr val="bg1"/>
              </a:solidFill>
              <a:latin typeface="Century Gothic" panose="020B0502020202020204" pitchFamily="34" charset="0"/>
              <a:cs typeface="Calibri Ligh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870FC-A39C-460F-91A0-504FFB69CE11}"/>
              </a:ext>
            </a:extLst>
          </p:cNvPr>
          <p:cNvSpPr/>
          <p:nvPr/>
        </p:nvSpPr>
        <p:spPr>
          <a:xfrm>
            <a:off x="10347766" y="0"/>
            <a:ext cx="1844233" cy="6858000"/>
          </a:xfrm>
          <a:prstGeom prst="rect">
            <a:avLst/>
          </a:prstGeom>
          <a:solidFill>
            <a:srgbClr val="BD3E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A57A9-912D-4964-BA10-68AC086CE025}"/>
              </a:ext>
            </a:extLst>
          </p:cNvPr>
          <p:cNvSpPr/>
          <p:nvPr/>
        </p:nvSpPr>
        <p:spPr>
          <a:xfrm>
            <a:off x="9465766" y="4494801"/>
            <a:ext cx="1764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9D9D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8" y="930684"/>
            <a:ext cx="9211918" cy="5461570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12800" b="1" u="sng" dirty="0">
                <a:cs typeface="Segoe UI"/>
              </a:rPr>
              <a:t>David Bowie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David Robert Jones was born on 8th January 1947. He was professionally known as David Bowie and was an English singer, songwriter, musician, and actor. A leading figure in the music industry, he is regarded as one of the most influential musicians of the 20th century. 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GB" sz="6400" dirty="0">
              <a:cs typeface="Calibri"/>
            </a:endParaRP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Bowie was acclaimed by critics and musicians, particularly for his innovative work during the 1970s. His career was marked by reinvention and visual presentation, and his music and stagecraft had a significant impact on popular music. Bowie's popular records included "Space Oddity", "Heroes", "Ashes to Ashes", "Under Pressure" (a 1981 collaboration with Queen) and Let's Dance. 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sz="6400" dirty="0">
              <a:cs typeface="Calibri"/>
            </a:endParaRP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Bowie was also an accomplished actor and starred in a number of films including Merry Christmas, Mr. 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Lawrence, Labyrinth, Twin Peaks: Fire Walk with Me and The Prestige.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br>
              <a:rPr lang="en-US" sz="6400" dirty="0"/>
            </a:br>
            <a:r>
              <a:rPr lang="en-GB" sz="6400" dirty="0">
                <a:cs typeface="Calibri"/>
              </a:rPr>
              <a:t>During his lifetime, his record sales, estimated at over 100 million records worldwide, made him one of the best-selling musicians of all time. In the UK, he was awarded ten platinum, eleven gold 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6400" dirty="0">
                <a:cs typeface="Calibri"/>
              </a:rPr>
              <a:t>and eight silver album certifications and released 11 number-one albums. 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sz="6400" dirty="0"/>
          </a:p>
          <a:p>
            <a:pPr algn="l">
              <a:lnSpc>
                <a:spcPct val="120000"/>
              </a:lnSpc>
              <a:defRPr/>
            </a:pPr>
            <a:r>
              <a:rPr lang="en-GB" sz="6400" dirty="0">
                <a:cs typeface="Calibri"/>
              </a:rPr>
              <a:t>In the US, he received five platinum and nine gold certifications. He was inducted into </a:t>
            </a:r>
          </a:p>
          <a:p>
            <a:pPr algn="l">
              <a:lnSpc>
                <a:spcPct val="120000"/>
              </a:lnSpc>
              <a:defRPr/>
            </a:pPr>
            <a:r>
              <a:rPr lang="en-GB" sz="6400" dirty="0">
                <a:cs typeface="Calibri"/>
              </a:rPr>
              <a:t>the Rock and Roll Hall of Fame in 1996. Rolling Stone ranked him among the greatest </a:t>
            </a:r>
          </a:p>
          <a:p>
            <a:pPr algn="l">
              <a:lnSpc>
                <a:spcPct val="120000"/>
              </a:lnSpc>
              <a:defRPr/>
            </a:pPr>
            <a:r>
              <a:rPr lang="en-GB" sz="6400" dirty="0">
                <a:cs typeface="Calibri"/>
              </a:rPr>
              <a:t>artists in history. As of 2022, Bowie was the best-selling vinyl artist of the 21st century.</a:t>
            </a:r>
            <a:endParaRPr lang="en-GB" sz="6400" u="sng" dirty="0">
              <a:latin typeface="Century Gothic" panose="020B0502020202020204" pitchFamily="34" charset="0"/>
              <a:ea typeface="Calibri"/>
              <a:cs typeface="Calibri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74F1015-6425-4A0C-99C2-83E09C592F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310" y="4712877"/>
            <a:ext cx="2086912" cy="1474925"/>
          </a:xfrm>
          <a:prstGeom prst="rect">
            <a:avLst/>
          </a:prstGeom>
        </p:spPr>
      </p:pic>
      <p:pic>
        <p:nvPicPr>
          <p:cNvPr id="7" name="Picture 6" descr="A person smiling with a dark background&#10;&#10;Description automatically generated">
            <a:extLst>
              <a:ext uri="{FF2B5EF4-FFF2-40B4-BE49-F238E27FC236}">
                <a16:creationId xmlns:a16="http://schemas.microsoft.com/office/drawing/2014/main" id="{90907D17-0E91-2F15-2ED4-C2631B21FB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764" y="4951276"/>
            <a:ext cx="1764001" cy="170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926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e15e3d1-b29b-48fc-a483-14056f1c8f7e" xsi:nil="true"/>
    <lcf76f155ced4ddcb4097134ff3c332f xmlns="0f947e3a-3303-4f86-b3ad-4a8425c11888">
      <Terms xmlns="http://schemas.microsoft.com/office/infopath/2007/PartnerControls"/>
    </lcf76f155ced4ddcb4097134ff3c332f>
    <SharedWithUsers xmlns="ce15e3d1-b29b-48fc-a483-14056f1c8f7e">
      <UserInfo>
        <DisplayName>Mr Denchfield (Executive Headteacher)</DisplayName>
        <AccountId>28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5CEAB7D8AD02429FE49F02362ACA64" ma:contentTypeVersion="14" ma:contentTypeDescription="Create a new document." ma:contentTypeScope="" ma:versionID="44cc2040d4a009e0deb31aaec43fd54a">
  <xsd:schema xmlns:xsd="http://www.w3.org/2001/XMLSchema" xmlns:xs="http://www.w3.org/2001/XMLSchema" xmlns:p="http://schemas.microsoft.com/office/2006/metadata/properties" xmlns:ns2="0f947e3a-3303-4f86-b3ad-4a8425c11888" xmlns:ns3="ce15e3d1-b29b-48fc-a483-14056f1c8f7e" targetNamespace="http://schemas.microsoft.com/office/2006/metadata/properties" ma:root="true" ma:fieldsID="2b13fc7fabb4cfe60b7337eab3797675" ns2:_="" ns3:_="">
    <xsd:import namespace="0f947e3a-3303-4f86-b3ad-4a8425c11888"/>
    <xsd:import namespace="ce15e3d1-b29b-48fc-a483-14056f1c8f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47e3a-3303-4f86-b3ad-4a8425c118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72a97a8-f75b-46e3-90c3-b5f8b66e32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15e3d1-b29b-48fc-a483-14056f1c8f7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54ba5033-2eb6-4190-ab36-1d08d86b3b47}" ma:internalName="TaxCatchAll" ma:showField="CatchAllData" ma:web="ce15e3d1-b29b-48fc-a483-14056f1c8f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905FB5-F4E4-498C-BA76-2270016A7F2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4252E1-C556-4A2B-AA94-F4DBBEDEBDFD}">
  <ds:schemaRefs>
    <ds:schemaRef ds:uri="http://schemas.microsoft.com/office/2006/documentManagement/types"/>
    <ds:schemaRef ds:uri="http://purl.org/dc/elements/1.1/"/>
    <ds:schemaRef ds:uri="6e3a8180-3b6e-4fb8-8a09-ac15c01bfe8e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56e74673-5542-4b4d-89fc-127fcfb00e0d"/>
    <ds:schemaRef ds:uri="http://purl.org/dc/dcmitype/"/>
    <ds:schemaRef ds:uri="http://purl.org/dc/terms/"/>
    <ds:schemaRef ds:uri="ce15e3d1-b29b-48fc-a483-14056f1c8f7e"/>
    <ds:schemaRef ds:uri="0f947e3a-3303-4f86-b3ad-4a8425c11888"/>
  </ds:schemaRefs>
</ds:datastoreItem>
</file>

<file path=customXml/itemProps3.xml><?xml version="1.0" encoding="utf-8"?>
<ds:datastoreItem xmlns:ds="http://schemas.openxmlformats.org/officeDocument/2006/customXml" ds:itemID="{CE2911F2-1D13-4607-8B03-6694E807B4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947e3a-3303-4f86-b3ad-4a8425c11888"/>
    <ds:schemaRef ds:uri="ce15e3d1-b29b-48fc-a483-14056f1c8f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819</Words>
  <Application>Microsoft Office PowerPoint</Application>
  <PresentationFormat>Widescreen</PresentationFormat>
  <Paragraphs>64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 ARTIST OF THE HALF TERM – Autumn 2 2023</vt:lpstr>
      <vt:lpstr> B O U R N E S  G R E E N   S C H O O L S</vt:lpstr>
      <vt:lpstr> B O U R N E S  G R E E N   S C H O O L S</vt:lpstr>
      <vt:lpstr> B O U R N E S  G R E E N   S C H O O L S</vt:lpstr>
      <vt:lpstr> B O U R N E S  G R E E N   S C H O O L S</vt:lpstr>
      <vt:lpstr> B O U R N E S  G R E E N   S C H O O L S</vt:lpstr>
      <vt:lpstr> B O U R N E S  G R E E N   S C H O O L S</vt:lpstr>
      <vt:lpstr> B O U R N E S  G R E E N   S C H O O L S</vt:lpstr>
      <vt:lpstr>B O U R N E S  G R E E N   S C H O O L S</vt:lpstr>
      <vt:lpstr>B O U R N E S  G R E E N   S C H O O L S</vt:lpstr>
      <vt:lpstr>B O U R N E S  G R E E N   S C H O O L S</vt:lpstr>
      <vt:lpstr> ARTIST OF THE HALF TERM – Autumn 2 2023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Denchfield</dc:creator>
  <cp:lastModifiedBy>Mr Denchfield (Executive Headteacher)</cp:lastModifiedBy>
  <cp:revision>298</cp:revision>
  <dcterms:created xsi:type="dcterms:W3CDTF">2021-10-08T08:35:51Z</dcterms:created>
  <dcterms:modified xsi:type="dcterms:W3CDTF">2023-11-09T12:13:04Z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0x010100115CEAB7D8AD02429FE49F02362ACA64</vt:lpwstr>
  </property>
  <property fmtid="{D5CDD505-2E9C-101B-9397-08002B2CF9AE}" pid="3" name="MediaServiceImageTags">
    <vt:lpwstr/>
  </property>
</Properties>
</file>