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4"/>
  </p:sldMasterIdLst>
  <p:sldIdLst>
    <p:sldId id="393" r:id="rId5"/>
    <p:sldId id="399" r:id="rId6"/>
    <p:sldId id="398" r:id="rId7"/>
    <p:sldId id="384" r:id="rId8"/>
    <p:sldId id="392" r:id="rId9"/>
    <p:sldId id="394" r:id="rId10"/>
    <p:sldId id="396" r:id="rId11"/>
    <p:sldId id="391" r:id="rId12"/>
    <p:sldId id="395" r:id="rId13"/>
    <p:sldId id="390" r:id="rId14"/>
    <p:sldId id="387" r:id="rId15"/>
    <p:sldId id="386" r:id="rId16"/>
    <p:sldId id="397" r:id="rId17"/>
    <p:sldId id="385" r:id="rId18"/>
    <p:sldId id="400" r:id="rId19"/>
    <p:sldId id="382" r:id="rId20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3E3E"/>
    <a:srgbClr val="FF9900"/>
    <a:srgbClr val="7A0000"/>
    <a:srgbClr val="B23735"/>
    <a:srgbClr val="9D9D9C"/>
    <a:srgbClr val="E46160"/>
    <a:srgbClr val="2EAEEE"/>
    <a:srgbClr val="2C358A"/>
    <a:srgbClr val="84A88E"/>
    <a:srgbClr val="295F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305C9A-80E8-1A92-9BC6-946D91762341}" v="8" dt="2026-05-15T08:07:01.234"/>
    <p1510:client id="{4E1802F4-9543-C96D-7CF7-8DAAFA7E051A}" v="66" dt="2026-05-14T14:31:34.587"/>
    <p1510:client id="{7FCBD0E7-5F3E-A699-3370-E90AEE23D569}" v="933" dt="2026-05-13T22:08:36.680"/>
    <p1510:client id="{8002DC66-B0EB-15DD-5EB2-6D5CC2900C4B}" v="103" dt="2026-05-13T15:37:06.024"/>
    <p1510:client id="{8F35FB0A-01FF-FED7-9AF9-9B008D4846E1}" v="4" dt="2026-05-15T08:02:26.556"/>
    <p1510:client id="{B2ACC1DF-9E37-C275-A69A-D9D3597DD434}" v="7" dt="2026-05-14T06:57:40.927"/>
    <p1510:client id="{B884A54D-6DE0-49D5-FF8F-85CAFA9C27B2}" v="4" dt="2026-05-14T07:15:02.775"/>
    <p1510:client id="{E8A9AD11-E14D-2EF8-247C-524DE84C5640}" v="14" dt="2026-05-14T15:08:56.9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9838A-BC90-EC74-8190-66D823CE16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C86C91-ACB6-26AA-E984-33872D1811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3E441E-85B3-E6F6-4558-FD391B922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D580BE-01B5-DCF9-C044-550871DF0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ED51B5-66C3-0197-1F7E-3AFB8EC15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495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B5B65-044B-2AB3-0C27-1B4B73137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36EAF-F2C1-8912-459E-76DF9096C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28FB0D-B298-BDD5-9ADF-569812C69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62E7B-5A80-221C-8267-BCAE807ED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878FBB-4E17-B3F3-7F7D-6BD71B99C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961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74B8E-C9B5-6DD0-EFB7-6F33D33FC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3BFC5C-C51A-7FD1-DC5B-3CB30E6725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AD62EB-36C0-4CAC-939F-2483A4D56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598FB-D4AB-AF4A-376E-A477020A2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BC9A32-4BCA-277B-6E86-44A2BD31A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137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C8299-19A6-2FD9-B4C3-27D69EB07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C8C87-8C8E-EDED-F2C1-A9EC658F82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BF26DE-838E-DE92-F2A2-C3C5F71DB5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29922B-A509-667D-3F7C-E3DA20A3F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E07651-36AE-67CF-055A-A5F7CF6ED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F6BCFA-6C9B-8852-2BA0-513BD618D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444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053A1-4361-9DAF-2665-6BE225A55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41A674-0ECC-03C9-A7A6-6147AA13F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9BC51D-8EDB-89C0-4D40-5D049511E5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4ED1E-8C70-BB21-2648-ED860FEE40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5E233A-C3BD-0C8D-EDD0-4FD1D6C235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C26305-D219-BD9A-A44C-75342719A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6D0E3-7756-F143-0EA9-70E370039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79D3E0-B7F6-4C03-2B82-2AE28874F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448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D790D-038D-2993-E6C2-43DFEB751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429C3C-0281-6CAD-1CDA-B5C9642DE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9AE0D2-9E52-B965-52ED-2811905EC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77C5B8-DBE8-ADD2-B503-1D0E41E16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148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D842D0-D901-A952-3677-34A9D701E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15BBD3-4CE5-4945-5644-43E088491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817660-CDA9-1DA2-1F0F-1E80B7081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678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DBD38-1BA2-EC7D-DFBA-6E9EB8698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CE10F-EE56-156B-8F89-9190892908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C46BFB-C8D0-F366-10CB-6F9BA8F892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A64FDD-A883-00C8-E810-6753DCED4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05C747-D249-C11A-FF4E-ED259E644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45A9F6-1D98-9937-E05C-607BDDB01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174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AD3AE-2E7F-D5B4-CA04-FFA7E453C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3B1B50-9066-BAAA-3A8C-854F0B1C6B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C1B74C-9E24-157F-FEFA-2FBE6D75E0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EBC09C-ADB8-8A6E-6523-565C94605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784F5C-552F-B7B5-364F-A1CC4F6E4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624F6D-9DAF-2AAF-085B-D0F25D3C1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256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29017-8AB9-8865-91D6-6E619C6E5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0295CD-C0E9-9BBD-9506-32C10A315D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A82762-3F2B-0792-6E18-EF14A01B0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2F75B6-D717-EAC1-6B30-2C635600E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E5445E-30AA-ACC8-86F7-083737512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546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2256E1-B44C-101B-4D07-0938D3B579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9BB779-FEEF-BA55-82A9-E2E51C9FDF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536B3E-762B-7AF6-A253-02C3055FF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B87EC7-73E3-0D68-CEAB-27E9EC04D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5EC505-FD01-BB35-F4EB-07AD0359B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8182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EB70B40-9644-8942-AD96-DCCD549AC643}"/>
              </a:ext>
            </a:extLst>
          </p:cNvPr>
          <p:cNvSpPr/>
          <p:nvPr userDrawn="1"/>
        </p:nvSpPr>
        <p:spPr>
          <a:xfrm>
            <a:off x="0" y="6186834"/>
            <a:ext cx="12192000" cy="671166"/>
          </a:xfrm>
          <a:prstGeom prst="rect">
            <a:avLst/>
          </a:prstGeom>
          <a:solidFill>
            <a:srgbClr val="0569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en-GB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D8CFC124-3224-A740-879A-2DCE489ACE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82" y="6277489"/>
            <a:ext cx="437371" cy="48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39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072906-5157-B929-0916-BA338BAE1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5A1C4-B66F-4044-646D-A96CD07C0A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07338-5CD1-F946-805B-97C68304AC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45BBDC-F3AD-AF7C-F462-3D2FAE3F4A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A906F0-4CDA-EF19-8616-04DB343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5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E8D919-409D-3DDF-4E88-8CD9C2A8F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A79FA-4BB4-8EF0-995B-295B8FFA2D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B1D17D28-9E61-E5CB-D7C0-C2D95F4A1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30920DF2-C274-B602-2785-FD8E3848C5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A7A7925-20F0-35AE-9229-11E8BBA30D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720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68970-38D7-B9FE-B801-25DB6B0A30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7EB2-D31F-9039-F66D-68502D1D56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99B63C19-2061-580E-D567-5AF7CA9B60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D403BA73-703E-BB4B-40AF-863314D556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5A297B-EC54-1873-C50E-1FDD7ADE8D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9D822A6-1B63-ED06-2A0E-0E8573D318BD}"/>
              </a:ext>
            </a:extLst>
          </p:cNvPr>
          <p:cNvGraphicFramePr>
            <a:graphicFrameLocks noGrp="1"/>
          </p:cNvGraphicFramePr>
          <p:nvPr/>
        </p:nvGraphicFramePr>
        <p:xfrm>
          <a:off x="1469199" y="2258058"/>
          <a:ext cx="9294790" cy="415499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04210">
                  <a:extLst>
                    <a:ext uri="{9D8B030D-6E8A-4147-A177-3AD203B41FA5}">
                      <a16:colId xmlns:a16="http://schemas.microsoft.com/office/drawing/2014/main" val="4235895505"/>
                    </a:ext>
                  </a:extLst>
                </a:gridCol>
                <a:gridCol w="7690580">
                  <a:extLst>
                    <a:ext uri="{9D8B030D-6E8A-4147-A177-3AD203B41FA5}">
                      <a16:colId xmlns:a16="http://schemas.microsoft.com/office/drawing/2014/main" val="2456684055"/>
                    </a:ext>
                  </a:extLst>
                </a:gridCol>
              </a:tblGrid>
              <a:tr h="233107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Name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Tap Dance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516452"/>
                  </a:ext>
                </a:extLst>
              </a:tr>
              <a:tr h="233107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Tutor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Miss Truluck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14818"/>
                  </a:ext>
                </a:extLst>
              </a:tr>
              <a:tr h="233107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Room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Junior Hall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489910"/>
                  </a:ext>
                </a:extLst>
              </a:tr>
              <a:tr h="233107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Class size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6740739"/>
                  </a:ext>
                </a:extLst>
              </a:tr>
              <a:tr h="1025672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Knowledge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Getting to know basic tap steps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Using flexion in knees to support balance and technique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Understanding the importance of strength in ankles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Using performance skills to enhance engagement 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Improving timing and musicality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205206"/>
                  </a:ext>
                </a:extLst>
              </a:tr>
              <a:tr h="1171222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Skills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Put learnt steps into a routine 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Work together to improve musicality of the group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Developing co-ordination when adding arm lines into routines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Improving spatial awareness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Learning steps such a shuffles, tap springs, time steps and three beat riffs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347114"/>
                  </a:ext>
                </a:extLst>
              </a:tr>
              <a:tr h="1025672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outline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>
                          <a:effectLst/>
                          <a:latin typeface="Calibri"/>
                        </a:rPr>
                        <a:t> Learning basic steps and putting them to music for timing </a:t>
                      </a:r>
                      <a:endParaRPr lang="en-GB" sz="11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>
                          <a:effectLst/>
                          <a:latin typeface="Calibri"/>
                        </a:rPr>
                        <a:t>Starting a routine adding in the steps learnt previously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9827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7A3A1-42E5-CF11-B40C-83DBCA656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55488-6BC9-0E9C-0A44-55DC808272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800E6CDE-3199-FAB2-1EBC-EF57FB2900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02D70389-05ED-9069-6F1A-46050337F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F7EDC8A-486D-E520-E792-74B8CDA494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F7CFE7E-9CDF-A681-1DE1-D4FAA6596A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060480"/>
              </p:ext>
            </p:extLst>
          </p:nvPr>
        </p:nvGraphicFramePr>
        <p:xfrm>
          <a:off x="1469199" y="2359479"/>
          <a:ext cx="9294790" cy="424529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04210">
                  <a:extLst>
                    <a:ext uri="{9D8B030D-6E8A-4147-A177-3AD203B41FA5}">
                      <a16:colId xmlns:a16="http://schemas.microsoft.com/office/drawing/2014/main" val="4235895505"/>
                    </a:ext>
                  </a:extLst>
                </a:gridCol>
                <a:gridCol w="7690580">
                  <a:extLst>
                    <a:ext uri="{9D8B030D-6E8A-4147-A177-3AD203B41FA5}">
                      <a16:colId xmlns:a16="http://schemas.microsoft.com/office/drawing/2014/main" val="2456684055"/>
                    </a:ext>
                  </a:extLst>
                </a:gridCol>
              </a:tblGrid>
              <a:tr h="131686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Name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Multi Sports – Rounders, Tri golf, Handball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516452"/>
                  </a:ext>
                </a:extLst>
              </a:tr>
              <a:tr h="233107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Tutor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Ms Rich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14818"/>
                  </a:ext>
                </a:extLst>
              </a:tr>
              <a:tr h="233107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Room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Junior field 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489910"/>
                  </a:ext>
                </a:extLst>
              </a:tr>
              <a:tr h="233107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Class size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30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6740739"/>
                  </a:ext>
                </a:extLst>
              </a:tr>
              <a:tr h="1025672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Knowledge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buClr>
                          <a:srgbClr val="0000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Know how to maximise the chance of scoring as a batter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Know how to be effective as a fielder to reduce scoring opportunities.  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Know the grip and stance needed to chip the ball.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Know how to control a putt over different distances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Know how to adapt game play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205206"/>
                  </a:ext>
                </a:extLst>
              </a:tr>
              <a:tr h="82167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Skills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Rounders: Apply rules of the game consistently 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Rounders: Throwing a ball with accuracy, using a short throw to stump players out 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Tri Golf: Use tick tock swing to control the roll of the ball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Tri Golf: Able to control putting over distance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,Sans-Serif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Handball: To show control of the ball when dribbling under pressure.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Handball: To counterattack into space with speed.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Handball: To develop decision-making skills in game situations.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347114"/>
                  </a:ext>
                </a:extLst>
              </a:tr>
              <a:tr h="1025672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outline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rtl="0" fontAlgn="base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Rounders: To throw over short distances with power and accuracy to get batters out 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Rounders: To hit the ball into gaps to maximise the chance of scoring 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Tri Golf: The tick-tock swing and using it to putt the ball.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Tri Golf: The grip and stance needed to chip the ball.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Handball: Dribbling under pressure 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Handball: Counterattack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3595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F95979-3AF6-D97C-1FF6-C70F3ADC1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B9A1D-7D21-C7A1-736A-71BD15DC38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E635691F-8F80-7A9B-27BA-42006F17B7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A67B3013-EA6E-5961-F588-024C693B3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D61BB0A-D30E-8633-8EB8-7B09D919E5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A320D2C-7D6C-CD4F-04DA-BA3BC9784B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436192"/>
              </p:ext>
            </p:extLst>
          </p:nvPr>
        </p:nvGraphicFramePr>
        <p:xfrm>
          <a:off x="1469199" y="2258058"/>
          <a:ext cx="9294791" cy="417774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01429">
                  <a:extLst>
                    <a:ext uri="{9D8B030D-6E8A-4147-A177-3AD203B41FA5}">
                      <a16:colId xmlns:a16="http://schemas.microsoft.com/office/drawing/2014/main" val="4235895505"/>
                    </a:ext>
                  </a:extLst>
                </a:gridCol>
                <a:gridCol w="7693362">
                  <a:extLst>
                    <a:ext uri="{9D8B030D-6E8A-4147-A177-3AD203B41FA5}">
                      <a16:colId xmlns:a16="http://schemas.microsoft.com/office/drawing/2014/main" val="2456684055"/>
                    </a:ext>
                  </a:extLst>
                </a:gridCol>
              </a:tblGrid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Name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Strategy Card Games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516452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Tutor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Mrs Hammond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14818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Room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5H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489910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Class size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24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6740739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 dirty="0">
                          <a:effectLst/>
                          <a:latin typeface="Calibri"/>
                        </a:rPr>
                        <a:t>Knowledge</a:t>
                      </a:r>
                      <a:endParaRPr lang="en-GB" b="1" dirty="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Getting to know a deck of cards- identifying different card suits and names  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Simple 2-4 player game rules and different card values </a:t>
                      </a:r>
                      <a:endParaRPr lang="en-US" sz="1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Introduce more challenging games and their rules 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Explore strategies and identify how to be successful in different types of card games 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205206"/>
                  </a:ext>
                </a:extLst>
              </a:tr>
              <a:tr h="902368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Skills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How to handle/ shuffle/ deal a pack of cards  </a:t>
                      </a:r>
                      <a:endParaRPr lang="en-US" sz="1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Making strategic decisions based on your hand of cards  </a:t>
                      </a:r>
                      <a:endParaRPr lang="en-US" sz="1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Using and applying maths skills when playing card games  </a:t>
                      </a:r>
                      <a:endParaRPr lang="en-US" sz="1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Creating own card games with set of rules </a:t>
                      </a:r>
                      <a:endParaRPr lang="en-US" sz="1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347114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outline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Introduction to playing cards and simple 2-4 player games  </a:t>
                      </a:r>
                      <a:endParaRPr lang="en-US" sz="1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Strategic card games - learn, play, identify tactics 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Strategic card games - develop skills and gameplay  </a:t>
                      </a:r>
                      <a:endParaRPr lang="en-US" sz="1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Create a card game and set of rules  </a:t>
                      </a:r>
                      <a:endParaRPr lang="en-US" sz="1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Card game tournaments</a:t>
                      </a:r>
                      <a:endParaRPr lang="en-GB"/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2181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6C5E4C-E662-26F9-0F45-0155BF8035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71419-7C43-86DE-8DF9-161A67D09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D09B2728-E718-B860-BE3A-B19A3C53F6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7648" y="1322810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 dirty="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1CA4891F-6D63-411A-D9FC-9228C10D8D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" y="-20603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1707D64-3DC0-7D24-E92D-200CB6E2C7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84534E3-9C54-2BD1-DB4B-4E1054EB67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5192277"/>
              </p:ext>
            </p:extLst>
          </p:nvPr>
        </p:nvGraphicFramePr>
        <p:xfrm>
          <a:off x="1448740" y="1975555"/>
          <a:ext cx="9294791" cy="486502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01429">
                  <a:extLst>
                    <a:ext uri="{9D8B030D-6E8A-4147-A177-3AD203B41FA5}">
                      <a16:colId xmlns:a16="http://schemas.microsoft.com/office/drawing/2014/main" val="4235895505"/>
                    </a:ext>
                  </a:extLst>
                </a:gridCol>
                <a:gridCol w="7693362">
                  <a:extLst>
                    <a:ext uri="{9D8B030D-6E8A-4147-A177-3AD203B41FA5}">
                      <a16:colId xmlns:a16="http://schemas.microsoft.com/office/drawing/2014/main" val="2456684055"/>
                    </a:ext>
                  </a:extLst>
                </a:gridCol>
              </a:tblGrid>
              <a:tr h="264792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Name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Crochet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516452"/>
                  </a:ext>
                </a:extLst>
              </a:tr>
              <a:tr h="264792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Tutor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Mrs Holland &amp; Ms Read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14818"/>
                  </a:ext>
                </a:extLst>
              </a:tr>
              <a:tr h="264792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Room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6H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489910"/>
                  </a:ext>
                </a:extLst>
              </a:tr>
              <a:tr h="264792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Class size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22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6740739"/>
                  </a:ext>
                </a:extLst>
              </a:tr>
              <a:tr h="1059169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Knowledge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 learn the history of crochet</a:t>
                      </a:r>
                      <a:endParaRPr lang="en-US" sz="1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 learn basic crochet stitches </a:t>
                      </a:r>
                      <a:endParaRPr lang="en-US" sz="1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 understand how to follow a simple pattern </a:t>
                      </a:r>
                      <a:endParaRPr lang="en-GB" sz="14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 make colour and design choices to complete a</a:t>
                      </a: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crocheted item</a:t>
                      </a:r>
                      <a:endParaRPr lang="en-GB" sz="14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effectLst/>
                        <a:latin typeface="Segoe UI"/>
                        <a:cs typeface="Segoe U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205206"/>
                  </a:ext>
                </a:extLst>
              </a:tr>
              <a:tr h="1294546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Skills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kern="1200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Hold a crochet hook and yarn correctly</a:t>
                      </a:r>
                      <a:endParaRPr lang="en-US" sz="1400" b="0" i="0" u="none" strike="noStrike" kern="1200" noProof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285750" lvl="0" indent="-28575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kern="120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Make a slip knot and learn basic </a:t>
                      </a:r>
                      <a:r>
                        <a:rPr lang="en-GB" sz="1400" b="0" i="0" u="none" strike="noStrike" kern="1200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stitches</a:t>
                      </a:r>
                      <a:endParaRPr lang="en-GB" sz="1400" b="0" i="0" u="none" strike="noStrike" kern="1200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kern="1200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Follow simple step‑by‑step instructions within a pattern</a:t>
                      </a: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285750" lvl="0" indent="-28575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kern="1200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Create finished crochet items</a:t>
                      </a:r>
                      <a:endParaRPr lang="en-GB" sz="1400" b="0" i="0" u="none" strike="noStrike" kern="120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28575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kern="1200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Develop patience, resilience, and coordination</a:t>
                      </a: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285750" lvl="0" indent="-285750" algn="l" defTabSz="914400" rtl="0" eaLnBrk="1" fontAlgn="base" latinLnBrk="0" hangingPunct="1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endParaRPr lang="en-GB" sz="1400" b="0" i="0" u="none" strike="noStrike" kern="1200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347114"/>
                  </a:ext>
                </a:extLst>
              </a:tr>
              <a:tr h="1363187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outline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 rtl="0" fontAlgn="base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I</a:t>
                      </a:r>
                      <a:r>
                        <a:rPr lang="en-GB" sz="1400" b="0" i="0" u="none" strike="noStrike" kern="1200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ntroduction to crochet:  how to hold yarn and hook, make a slip knot and learn a chain stitch</a:t>
                      </a:r>
                      <a:endParaRPr lang="en-GB" sz="1400" b="0" i="0" u="none" strike="noStrike" kern="120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400" b="0" i="0" u="none" strike="noStrike" kern="1200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Learn to double stitch</a:t>
                      </a:r>
                      <a:endParaRPr lang="en-GB" sz="1400" b="0" i="0" u="none" strike="noStrike" kern="120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400" b="0" i="0" u="none" strike="noStrike" kern="1200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Crochet simple items</a:t>
                      </a:r>
                      <a:endParaRPr lang="en-GB" sz="1400" b="0" i="0" u="none" strike="noStrike" kern="1200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GB" sz="1400" b="0" i="0" u="none" strike="noStrike" kern="120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Decoration of fini</a:t>
                      </a:r>
                      <a:r>
                        <a:rPr lang="en-GB" sz="1400" b="0" i="0" u="none" strike="noStrike" kern="1200" noProof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shed items.</a:t>
                      </a:r>
                      <a:endParaRPr lang="en-GB" sz="1400"/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6881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27FBCB-70F3-031C-67E5-D467F7CA7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FA98A-76FD-E388-880F-E8E36BA059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67E98404-29BD-9EEB-836F-B877B77D4C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421" y="1358685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 dirty="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737AC54D-28DB-A929-66D5-BA43D52887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089744B-4706-8157-A68C-D373902FD3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DD1753C-8FC7-310B-2425-045650B49A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650710"/>
              </p:ext>
            </p:extLst>
          </p:nvPr>
        </p:nvGraphicFramePr>
        <p:xfrm>
          <a:off x="1152791" y="2041402"/>
          <a:ext cx="9751770" cy="468248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234440">
                  <a:extLst>
                    <a:ext uri="{9D8B030D-6E8A-4147-A177-3AD203B41FA5}">
                      <a16:colId xmlns:a16="http://schemas.microsoft.com/office/drawing/2014/main" val="4235895505"/>
                    </a:ext>
                  </a:extLst>
                </a:gridCol>
                <a:gridCol w="8517330">
                  <a:extLst>
                    <a:ext uri="{9D8B030D-6E8A-4147-A177-3AD203B41FA5}">
                      <a16:colId xmlns:a16="http://schemas.microsoft.com/office/drawing/2014/main" val="2456684055"/>
                    </a:ext>
                  </a:extLst>
                </a:gridCol>
              </a:tblGrid>
              <a:tr h="307386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Name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Cricket  </a:t>
                      </a:r>
                      <a:endParaRPr lang="en-GB" sz="1200" b="0" i="0">
                        <a:effectLst/>
                        <a:latin typeface="+mn-lt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516452"/>
                  </a:ext>
                </a:extLst>
              </a:tr>
              <a:tr h="307386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Tutor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Mr Sykes  </a:t>
                      </a:r>
                      <a:endParaRPr lang="en-GB" sz="1200" b="0" i="0">
                        <a:effectLst/>
                        <a:latin typeface="+mn-lt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14818"/>
                  </a:ext>
                </a:extLst>
              </a:tr>
              <a:tr h="307386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Room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Junior Field </a:t>
                      </a:r>
                      <a:endParaRPr lang="en-GB" sz="1200" b="0" i="0">
                        <a:effectLst/>
                        <a:latin typeface="+mn-lt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489910"/>
                  </a:ext>
                </a:extLst>
              </a:tr>
              <a:tr h="307386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Class size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30</a:t>
                      </a:r>
                      <a:endParaRPr lang="en-GB" sz="1200" b="0" i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6740739"/>
                  </a:ext>
                </a:extLst>
              </a:tr>
              <a:tr h="1449972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Knowledge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An understanding of the equipment used in cricket and some health and safety guidance.</a:t>
                      </a:r>
                      <a:r>
                        <a:rPr lang="en-GB" sz="1200" b="0" i="0" dirty="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effectLst/>
                          <a:latin typeface="+mn-lt"/>
                        </a:rPr>
                        <a:t>An understanding of the rules of the game (Dynamo Schools and the professional game). </a:t>
                      </a:r>
                    </a:p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dirty="0">
                          <a:effectLst/>
                          <a:latin typeface="+mn-lt"/>
                        </a:rPr>
                        <a:t>Use of appropriate language and terminology.  </a:t>
                      </a:r>
                    </a:p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effectLst/>
                          <a:latin typeface="+mn-lt"/>
                        </a:rPr>
                        <a:t>To be able to recognise how some aspects of fitness apply to cricket.  </a:t>
                      </a:r>
                    </a:p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effectLst/>
                          <a:latin typeface="+mn-lt"/>
                        </a:rPr>
                        <a:t>Numeracy skills: keeping score, finding the difference, calculating a run rate. </a:t>
                      </a:r>
                    </a:p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effectLst/>
                          <a:latin typeface="+mn-lt"/>
                        </a:rPr>
                        <a:t>Literacy skills: describing how a technique / skill can be improved, comparing / contrasting tactics. </a:t>
                      </a:r>
                    </a:p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effectLst/>
                          <a:latin typeface="+mn-lt"/>
                        </a:rPr>
                        <a:t>Improving teamwork and decision-making skills. </a:t>
                      </a:r>
                    </a:p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effectLst/>
                          <a:latin typeface="+mn-lt"/>
                        </a:rPr>
                        <a:t>Developing leadership skills and how to become a role model (sportsmanship).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205206"/>
                  </a:ext>
                </a:extLst>
              </a:tr>
              <a:tr h="1075501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Skills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Experience a variety of catching and throwing games including team games (improving communication skills).</a:t>
                      </a:r>
                      <a:endParaRPr lang="en-GB" sz="1200" b="0" i="0">
                        <a:effectLst/>
                        <a:latin typeface="+mn-lt"/>
                      </a:endParaRPr>
                    </a:p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Striking a ball then improving the technique to include different types of shots and targeting shots into space.  </a:t>
                      </a:r>
                      <a:endParaRPr lang="en-GB" sz="1200" b="0" i="0" dirty="0">
                        <a:effectLst/>
                        <a:latin typeface="+mn-lt"/>
                      </a:endParaRPr>
                    </a:p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Develop a range of striking, fielding, and other cricket skills. </a:t>
                      </a:r>
                      <a:endParaRPr lang="en-GB" sz="1200" b="0" i="0">
                        <a:effectLst/>
                        <a:latin typeface="+mn-lt"/>
                      </a:endParaRPr>
                    </a:p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Choose and use a range of simple tactics in isolation, and a game context. </a:t>
                      </a:r>
                      <a:endParaRPr lang="en-GB" sz="1200" b="0" i="0">
                        <a:effectLst/>
                        <a:latin typeface="+mn-lt"/>
                      </a:endParaRPr>
                    </a:p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Collaboration within a team to choose, use and adapt rules and tactics in games. </a:t>
                      </a:r>
                      <a:endParaRPr lang="en-GB" sz="1200" b="0" i="0">
                        <a:effectLst/>
                        <a:latin typeface="+mn-lt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347114"/>
                  </a:ext>
                </a:extLst>
              </a:tr>
              <a:tr h="771262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outline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Introduction to the game and assessment of basic skills. </a:t>
                      </a:r>
                      <a:endParaRPr lang="en-GB" sz="1200" b="0" i="0">
                        <a:effectLst/>
                        <a:latin typeface="+mn-lt"/>
                      </a:endParaRPr>
                    </a:p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Batting: striking the ball, hitting into space, hitting for power. </a:t>
                      </a:r>
                      <a:endParaRPr lang="en-GB" sz="1200" b="0" i="0">
                        <a:effectLst/>
                        <a:latin typeface="+mn-lt"/>
                      </a:endParaRPr>
                    </a:p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Fielding drills/games. </a:t>
                      </a:r>
                      <a:endParaRPr lang="en-GB" sz="1200" b="0" i="0">
                        <a:effectLst/>
                        <a:latin typeface="+mn-lt"/>
                      </a:endParaRPr>
                    </a:p>
                    <a:p>
                      <a:pPr marL="285750" indent="-285750"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Playing a game using the full Dynamo Cricket rules.  </a:t>
                      </a:r>
                      <a:endParaRPr lang="en-GB" sz="1200" b="0" i="0">
                        <a:effectLst/>
                        <a:latin typeface="+mn-lt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4632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7D1899-18E5-A823-DF56-557457663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F29930-E31B-8131-8825-87BE8602D0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4723AF90-F960-E7A1-B7C6-CD311E6FDB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904B92F0-CE12-BCAD-7A8A-43E310E85D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6C8F80A-18F0-F729-8031-579577FD85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A10F49C-21C4-D849-72F1-A0F913DAC1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501607"/>
              </p:ext>
            </p:extLst>
          </p:nvPr>
        </p:nvGraphicFramePr>
        <p:xfrm>
          <a:off x="1469199" y="2258058"/>
          <a:ext cx="9294791" cy="399486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01429">
                  <a:extLst>
                    <a:ext uri="{9D8B030D-6E8A-4147-A177-3AD203B41FA5}">
                      <a16:colId xmlns:a16="http://schemas.microsoft.com/office/drawing/2014/main" val="4235895505"/>
                    </a:ext>
                  </a:extLst>
                </a:gridCol>
                <a:gridCol w="7693362">
                  <a:extLst>
                    <a:ext uri="{9D8B030D-6E8A-4147-A177-3AD203B41FA5}">
                      <a16:colId xmlns:a16="http://schemas.microsoft.com/office/drawing/2014/main" val="2456684055"/>
                    </a:ext>
                  </a:extLst>
                </a:gridCol>
              </a:tblGrid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Name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Cross-stitch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516452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Tutor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Mrs Crumbie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14818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Room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4C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489910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Class size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6740739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Knowledge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3510" lvl="0" indent="-285750" algn="l" rtl="0" fontAlgn="base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Segoe UI"/>
                          <a:cs typeface="Segoe UI"/>
                        </a:rPr>
                        <a:t>Core Cross Stitch Knowledge</a:t>
                      </a:r>
                      <a:endParaRPr lang="en-GB" sz="1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143510" lvl="0" indent="-285750" algn="l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Segoe UI"/>
                          <a:cs typeface="Segoe UI"/>
                        </a:rPr>
                        <a:t>Pattern Reading &amp; Mathematical Knowledge</a:t>
                      </a:r>
                    </a:p>
                    <a:p>
                      <a:pPr marL="143510" lvl="0" indent="-285750" algn="l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Segoe UI"/>
                          <a:cs typeface="Segoe UI"/>
                        </a:rPr>
                        <a:t>Design &amp; Colour Knowledge (Art &amp; DT)</a:t>
                      </a:r>
                    </a:p>
                    <a:p>
                      <a:pPr marL="143510" lvl="0" indent="-285750" algn="l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Segoe UI"/>
                          <a:cs typeface="Segoe UI"/>
                        </a:rPr>
                        <a:t>Safety &amp; Responsibility Knowledge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205206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Skills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3510" lvl="0" indent="-285750" algn="l" rtl="0" fontAlgn="base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Needle threading</a:t>
                      </a:r>
                    </a:p>
                    <a:p>
                      <a:pPr marL="143510" lvl="0" indent="-285750" algn="l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Stitching – different stitch styles </a:t>
                      </a:r>
                    </a:p>
                    <a:p>
                      <a:pPr marL="143510" lvl="0" indent="-285750" algn="l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Patience </a:t>
                      </a:r>
                    </a:p>
                    <a:p>
                      <a:pPr marL="143510" lvl="0" indent="-285750" algn="l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Design 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347114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outline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3510" lvl="0" indent="-342900" rtl="0" fontAlgn="base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Introduction to needle work </a:t>
                      </a:r>
                    </a:p>
                    <a:p>
                      <a:pPr marL="143510" lvl="0" indent="-3429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Practice a variety of stitches</a:t>
                      </a:r>
                    </a:p>
                    <a:p>
                      <a:pPr marL="143510" lvl="0" indent="-3429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Complete a cross-stitch pattern</a:t>
                      </a:r>
                    </a:p>
                    <a:p>
                      <a:pPr marL="143510" lvl="0" indent="-3429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Design your own pattern considering stitch and colour</a:t>
                      </a:r>
                    </a:p>
                    <a:p>
                      <a:pPr marL="144000" lvl="0" indent="-3429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40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2973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1A09BC-745D-A42D-95ED-B88123B86E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ABC4F-954D-2182-3C50-E970B75A98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08102D76-2CA6-E023-B774-E1BC0042E5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22649140-5D89-2623-F448-F73AEFE24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3DECBE7-9FF8-2370-CCE1-D020334627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DE80EEF-AD68-3D7B-26FA-97D64BCB6B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785296"/>
              </p:ext>
            </p:extLst>
          </p:nvPr>
        </p:nvGraphicFramePr>
        <p:xfrm>
          <a:off x="1469199" y="2258058"/>
          <a:ext cx="9294791" cy="404522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01429">
                  <a:extLst>
                    <a:ext uri="{9D8B030D-6E8A-4147-A177-3AD203B41FA5}">
                      <a16:colId xmlns:a16="http://schemas.microsoft.com/office/drawing/2014/main" val="4235895505"/>
                    </a:ext>
                  </a:extLst>
                </a:gridCol>
                <a:gridCol w="7693362">
                  <a:extLst>
                    <a:ext uri="{9D8B030D-6E8A-4147-A177-3AD203B41FA5}">
                      <a16:colId xmlns:a16="http://schemas.microsoft.com/office/drawing/2014/main" val="2456684055"/>
                    </a:ext>
                  </a:extLst>
                </a:gridCol>
              </a:tblGrid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Name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Graphic Design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516452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Tutor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Mrs Kyriakides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14818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Room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5S 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489910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Class size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6740739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Knowledge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To explore the discipline of applied art with a view to creating various forms of visual communication</a:t>
                      </a:r>
                      <a:endParaRPr lang="en-US"/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Know how to interpret the work of significant designers in the context that they worked.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Systematically investigate, research and test ideas using sketchbooks.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205206"/>
                  </a:ext>
                </a:extLst>
              </a:tr>
              <a:tr h="133902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Skills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Independently develop a range of ideas using imagination and curiosity.</a:t>
                      </a:r>
                      <a:endParaRPr lang="en-US"/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effectLst/>
                          <a:latin typeface="Calibri"/>
                        </a:rPr>
                        <a:t>Independently refine technical skills in order to develop mastery of materials and techniques requiring perseverance for improvement.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Take inspiration from a contemporary artist.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effectLst/>
                          <a:latin typeface="Calibri"/>
                        </a:rPr>
                        <a:t>Consolidate learning of typography and layout.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Take a design from concept to completion and articulate a reasoned evaluation of their final design.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347114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outline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An introduction to Graphic Design</a:t>
                      </a:r>
                      <a:endParaRPr lang="en-US"/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Learn about an important design movement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Work in the style of a contemporary graphic artist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Apply techniques to their own design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Evaluate and improve finished design.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68636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6F5B9-7B42-6BCA-7F7F-5DD6B1FA10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2CC92-D7E1-207D-33AF-435179AD28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325FA094-1A5B-C9A8-3918-391086EFB2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FE12B01C-8832-5DEA-AEA4-A8B87DBEF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EB7481D-BB48-069E-EF22-E38F3C8BFC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E603D0C-6CA5-5DE2-1287-FE9F421414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467702"/>
              </p:ext>
            </p:extLst>
          </p:nvPr>
        </p:nvGraphicFramePr>
        <p:xfrm>
          <a:off x="1469199" y="2258058"/>
          <a:ext cx="9294791" cy="420619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01429">
                  <a:extLst>
                    <a:ext uri="{9D8B030D-6E8A-4147-A177-3AD203B41FA5}">
                      <a16:colId xmlns:a16="http://schemas.microsoft.com/office/drawing/2014/main" val="4235895505"/>
                    </a:ext>
                  </a:extLst>
                </a:gridCol>
                <a:gridCol w="7693362">
                  <a:extLst>
                    <a:ext uri="{9D8B030D-6E8A-4147-A177-3AD203B41FA5}">
                      <a16:colId xmlns:a16="http://schemas.microsoft.com/office/drawing/2014/main" val="2456684055"/>
                    </a:ext>
                  </a:extLst>
                </a:gridCol>
              </a:tblGrid>
              <a:tr h="256542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Name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Recycled Fashion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516452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Tutor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Mrs Lamb &amp; Mrs Twiddy 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14818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Room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Staffroom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489910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Class size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6740739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Knowledge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badi" panose="020F0502020204030204" pitchFamily="34" charset="0"/>
                        </a:rPr>
                        <a:t>To learn how to cut and construct from recycled materials</a:t>
                      </a:r>
                      <a:endParaRPr lang="en-US" sz="1600" b="0" i="0" u="none" strike="noStrike" noProof="0">
                        <a:solidFill>
                          <a:srgbClr val="000000"/>
                        </a:solidFill>
                        <a:effectLst/>
                        <a:latin typeface="Abadi" panose="020F0502020204030204" pitchFamily="34" charset="0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badi" panose="020F0502020204030204" pitchFamily="34" charset="0"/>
                        </a:rPr>
                        <a:t>To learn about how attach and decorate materials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badi" panose="020F0502020204030204" pitchFamily="34" charset="0"/>
                        </a:rPr>
                        <a:t>To consider patterns, texture and design</a:t>
                      </a:r>
                      <a:endParaRPr lang="en-US" sz="1600" b="0" i="0" u="none" strike="noStrike" noProof="0">
                        <a:solidFill>
                          <a:srgbClr val="000000"/>
                        </a:solidFill>
                        <a:effectLst/>
                        <a:latin typeface="Abadi" panose="020F0502020204030204" pitchFamily="34" charset="0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205206"/>
                  </a:ext>
                </a:extLst>
              </a:tr>
              <a:tr h="133902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Skills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badi" panose="020F0502020204030204" pitchFamily="34" charset="0"/>
                        </a:rPr>
                        <a:t>Recycling clothes</a:t>
                      </a:r>
                    </a:p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badi" panose="020F0502020204030204" pitchFamily="34" charset="0"/>
                        </a:rPr>
                        <a:t>Presentation</a:t>
                      </a:r>
                    </a:p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badi" panose="020F0502020204030204" pitchFamily="34" charset="0"/>
                        </a:rPr>
                        <a:t>Problem solving </a:t>
                      </a:r>
                    </a:p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badi" panose="020F0502020204030204" pitchFamily="34" charset="0"/>
                        </a:rPr>
                        <a:t>Creative design</a:t>
                      </a:r>
                    </a:p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badi" panose="020F0502020204030204" pitchFamily="34" charset="0"/>
                        </a:rPr>
                        <a:t>Fabric manipulation</a:t>
                      </a:r>
                    </a:p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badi" panose="020F0502020204030204" pitchFamily="34" charset="0"/>
                        </a:rPr>
                        <a:t>Decorating</a:t>
                      </a:r>
                      <a:endParaRPr lang="en-GB" sz="1600">
                        <a:latin typeface="Abadi" panose="020F0502020204030204" pitchFamily="34" charset="0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347114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outline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>
                          <a:latin typeface="Abadi" panose="020F0502020204030204" pitchFamily="34" charset="0"/>
                        </a:rPr>
                        <a:t>Each week, one wearable item will be created. </a:t>
                      </a:r>
                    </a:p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600">
                          <a:latin typeface="Abadi" panose="020F0502020204030204" pitchFamily="34" charset="0"/>
                        </a:rPr>
                        <a:t>Final week – fashion show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8606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54317-60A3-CB10-79A9-F5F6D4BCB7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64CC2-F2D9-082D-FAFD-58C446DDFD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FE77F45E-1ACF-6379-DF53-A6AAD842F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B540C3E5-E230-5077-E166-F0BE80D37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4C042FC-D66D-527D-8F1D-23C3FD8F82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18452AC-5F84-CA8B-25DC-F9FBDEEC25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76887"/>
              </p:ext>
            </p:extLst>
          </p:nvPr>
        </p:nvGraphicFramePr>
        <p:xfrm>
          <a:off x="1469199" y="2258058"/>
          <a:ext cx="9294791" cy="347979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01429">
                  <a:extLst>
                    <a:ext uri="{9D8B030D-6E8A-4147-A177-3AD203B41FA5}">
                      <a16:colId xmlns:a16="http://schemas.microsoft.com/office/drawing/2014/main" val="4235895505"/>
                    </a:ext>
                  </a:extLst>
                </a:gridCol>
                <a:gridCol w="7693362">
                  <a:extLst>
                    <a:ext uri="{9D8B030D-6E8A-4147-A177-3AD203B41FA5}">
                      <a16:colId xmlns:a16="http://schemas.microsoft.com/office/drawing/2014/main" val="2456684055"/>
                    </a:ext>
                  </a:extLst>
                </a:gridCol>
              </a:tblGrid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Name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Children's Book Illustrations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516452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Tutor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Miss Cook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14818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Room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3C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489910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Class size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28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6740739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Knowledge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Illustration styles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Use of watercolour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Use of ink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Inspiration from artists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205206"/>
                  </a:ext>
                </a:extLst>
              </a:tr>
              <a:tr h="720246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Skills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Drawing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Painting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Designing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Creativity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40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347114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outline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rtl="0" fontAlgn="base">
                        <a:lnSpc>
                          <a:spcPts val="1125"/>
                        </a:lnSpc>
                        <a:buFont typeface="Arial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Exploring book illustrations and choosing a story to illustrate</a:t>
                      </a:r>
                    </a:p>
                    <a:p>
                      <a:pPr marL="285750" lvl="0" indent="-285750">
                        <a:lnSpc>
                          <a:spcPts val="1125"/>
                        </a:lnSpc>
                        <a:buFont typeface="Arial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Sketching and watercolour images</a:t>
                      </a:r>
                    </a:p>
                    <a:p>
                      <a:pPr marL="285750" lvl="0" indent="-285750">
                        <a:lnSpc>
                          <a:spcPts val="1125"/>
                        </a:lnSpc>
                        <a:buFont typeface="Arial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Ink over dried images and continue next pages</a:t>
                      </a:r>
                    </a:p>
                    <a:p>
                      <a:pPr marL="285750" lvl="0" indent="-285750">
                        <a:lnSpc>
                          <a:spcPts val="1125"/>
                        </a:lnSpc>
                        <a:buFont typeface="Arial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Repeat process</a:t>
                      </a:r>
                    </a:p>
                    <a:p>
                      <a:pPr marL="285750" lvl="0" indent="-285750">
                        <a:lnSpc>
                          <a:spcPts val="1125"/>
                        </a:lnSpc>
                        <a:buFont typeface="Arial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Create front cover for book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0802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D6F12B-8B39-0564-6934-2AD7879F4B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28786-C71C-69ED-FF9B-33C7DC7CEF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4AB85FF7-7AB3-F656-7431-4D9A1FD501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 dirty="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20C5CF7D-04E1-C5D3-793B-F0D00CFFF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712317B-9EC7-AF83-5BD1-9A60A64463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DEA0D57-F031-B1C6-5945-A639A101C7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2750948"/>
              </p:ext>
            </p:extLst>
          </p:nvPr>
        </p:nvGraphicFramePr>
        <p:xfrm>
          <a:off x="1469199" y="2258058"/>
          <a:ext cx="9294791" cy="435146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01429">
                  <a:extLst>
                    <a:ext uri="{9D8B030D-6E8A-4147-A177-3AD203B41FA5}">
                      <a16:colId xmlns:a16="http://schemas.microsoft.com/office/drawing/2014/main" val="4235895505"/>
                    </a:ext>
                  </a:extLst>
                </a:gridCol>
                <a:gridCol w="7693362">
                  <a:extLst>
                    <a:ext uri="{9D8B030D-6E8A-4147-A177-3AD203B41FA5}">
                      <a16:colId xmlns:a16="http://schemas.microsoft.com/office/drawing/2014/main" val="2456684055"/>
                    </a:ext>
                  </a:extLst>
                </a:gridCol>
              </a:tblGrid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Name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Acapella Singing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516452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Tutor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Mrs Sayer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14818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Room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3SS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489910"/>
                  </a:ext>
                </a:extLst>
              </a:tr>
              <a:tr h="399967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Class size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24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6740739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Knowledge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l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Understand what acapella singing is and where it originates from</a:t>
                      </a:r>
                    </a:p>
                    <a:p>
                      <a:pPr marL="342900" lvl="0" indent="-342900" algn="l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Learn about different singing voices: soprano, alto etc.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  <a:p>
                      <a:pPr marL="342900" lvl="0" indent="-342900" algn="l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effectLst/>
                          <a:latin typeface="Calibri"/>
                        </a:rPr>
                        <a:t>Take inspiration from acapella singing gro</a:t>
                      </a:r>
                      <a:r>
                        <a:rPr lang="en-GB" sz="1400">
                          <a:effectLst/>
                          <a:latin typeface="Calibri"/>
                        </a:rPr>
                        <a:t>ups</a:t>
                      </a:r>
                    </a:p>
                    <a:p>
                      <a:pPr marL="342900" lvl="0" indent="-342900" algn="l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40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205206"/>
                  </a:ext>
                </a:extLst>
              </a:tr>
              <a:tr h="1005839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Skills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 rtl="0" fontAlgn="base">
                        <a:lnSpc>
                          <a:spcPct val="100000"/>
                        </a:lnSpc>
                        <a:buFont typeface="Arial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Listening </a:t>
                      </a:r>
                    </a:p>
                    <a:p>
                      <a:pPr marL="285750" lvl="0" indent="-285750" algn="l" rtl="0" fontAlgn="base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effectLst/>
                          <a:latin typeface="Calibri"/>
                        </a:rPr>
                        <a:t>Singin</a:t>
                      </a:r>
                      <a:r>
                        <a:rPr lang="en-GB" sz="1400">
                          <a:effectLst/>
                          <a:latin typeface="Calibri"/>
                        </a:rPr>
                        <a:t>g in harmony with other voices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  <a:p>
                      <a:pPr marL="285750" lvl="0" indent="-285750" algn="l" rtl="0" fontAlgn="base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Blending your voice with others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  <a:p>
                      <a:pPr marL="285750" lvl="0" indent="-285750" algn="l" rtl="0" fontAlgn="base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Pitching the correct notes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Performance skills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347114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outline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Introduction to acapella singing and examples </a:t>
                      </a:r>
                    </a:p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400" dirty="0">
                        <a:effectLst/>
                        <a:latin typeface="Calibri"/>
                      </a:endParaRPr>
                    </a:p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Exploring different acapella pieces of music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400" dirty="0">
                        <a:effectLst/>
                        <a:latin typeface="Calibri"/>
                      </a:endParaRPr>
                    </a:p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Learning the notes and words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ts val="1125"/>
                        </a:lnSpc>
                        <a:buNone/>
                      </a:pPr>
                      <a:endParaRPr lang="en-GB" sz="1400" dirty="0">
                        <a:effectLst/>
                        <a:latin typeface="Calibri"/>
                      </a:endParaRPr>
                    </a:p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Performing as a group </a:t>
                      </a:r>
                      <a:endParaRPr lang="en-GB" sz="1400" dirty="0">
                        <a:effectLst/>
                        <a:latin typeface="Calibri"/>
                      </a:endParaRPr>
                    </a:p>
                    <a:p>
                      <a:pPr marL="0" lvl="0" indent="0" rtl="0" fontAlgn="base">
                        <a:lnSpc>
                          <a:spcPts val="1125"/>
                        </a:lnSpc>
                        <a:buNone/>
                      </a:pPr>
                      <a:endParaRPr lang="en-GB" sz="1400" dirty="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65201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CEBFCD-BA31-5B06-8CE6-8EDD858B0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243E1-C404-D483-8079-E1E166402E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949F8796-2EA2-594D-9CF2-689CE18670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7B33CFB8-B728-0258-B0D8-068819F06A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7DA888D-AC4E-A39C-F3DB-0F7123D5C9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C3B159B-7B86-6C9D-E40F-56D17C9D9E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7811241"/>
              </p:ext>
            </p:extLst>
          </p:nvPr>
        </p:nvGraphicFramePr>
        <p:xfrm>
          <a:off x="1469199" y="2258058"/>
          <a:ext cx="9294791" cy="432462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01429">
                  <a:extLst>
                    <a:ext uri="{9D8B030D-6E8A-4147-A177-3AD203B41FA5}">
                      <a16:colId xmlns:a16="http://schemas.microsoft.com/office/drawing/2014/main" val="4235895505"/>
                    </a:ext>
                  </a:extLst>
                </a:gridCol>
                <a:gridCol w="7693362">
                  <a:extLst>
                    <a:ext uri="{9D8B030D-6E8A-4147-A177-3AD203B41FA5}">
                      <a16:colId xmlns:a16="http://schemas.microsoft.com/office/drawing/2014/main" val="2456684055"/>
                    </a:ext>
                  </a:extLst>
                </a:gridCol>
              </a:tblGrid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Name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Outdoor Craft &amp; Gardening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516452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Tutor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Mrs Garner &amp; Mrs Potts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14818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Room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Outside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489910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Class size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6740739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Knowledge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How plants grow and how to support them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To understand the role of a scarecrow in gardens and fields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To understand how a Teepee can support some plants growth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endParaRPr lang="en-GB"/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205206"/>
                  </a:ext>
                </a:extLst>
              </a:tr>
              <a:tr h="133902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Skills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Improved hand eye co-ordination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How to plant new plants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How to make a scarecrow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How to build a bean teepee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400"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40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347114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outline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Bean Pole Teepee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Decorate a flowerpot &amp; plant Sunflower 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Build a Scarecrow 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Plant flowers or seeds around areas of the school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Whittling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400"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40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9318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97A17C-AA30-9F4B-7CBC-86EE4FC0BC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19825-341E-51CF-6905-8938626390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DC8479B8-8A84-899D-119E-048B31E466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4F3F723D-0F88-47BC-5B4B-C879A2A04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EE74678-24A9-AFFE-3D14-27B12FF2A5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6CA86E4-EB35-BC76-F88B-EC856C3D76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222205"/>
              </p:ext>
            </p:extLst>
          </p:nvPr>
        </p:nvGraphicFramePr>
        <p:xfrm>
          <a:off x="1469199" y="2258058"/>
          <a:ext cx="9294791" cy="398945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01429">
                  <a:extLst>
                    <a:ext uri="{9D8B030D-6E8A-4147-A177-3AD203B41FA5}">
                      <a16:colId xmlns:a16="http://schemas.microsoft.com/office/drawing/2014/main" val="4235895505"/>
                    </a:ext>
                  </a:extLst>
                </a:gridCol>
                <a:gridCol w="7693362">
                  <a:extLst>
                    <a:ext uri="{9D8B030D-6E8A-4147-A177-3AD203B41FA5}">
                      <a16:colId xmlns:a16="http://schemas.microsoft.com/office/drawing/2014/main" val="2456684055"/>
                    </a:ext>
                  </a:extLst>
                </a:gridCol>
              </a:tblGrid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Name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Rock Guitar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516452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Tutor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Mr Martinson</a:t>
                      </a:r>
                      <a:endParaRPr lang="en-GB" sz="1400" err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14818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Room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Library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489910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Class size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10</a:t>
                      </a:r>
                      <a:endParaRPr lang="en-US"/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6740739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Knowledge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To learn more about the guitar</a:t>
                      </a:r>
                      <a:endParaRPr lang="en-US"/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To learn face melting solos</a:t>
                      </a:r>
                      <a:endParaRPr lang="en-US"/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To improvise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To learn chord patterns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205206"/>
                  </a:ext>
                </a:extLst>
              </a:tr>
              <a:tr h="133902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Skills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Improved knowledge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Mental agility to solo on the </a:t>
                      </a:r>
                      <a:r>
                        <a:rPr lang="en-GB" sz="1400" err="1">
                          <a:effectLst/>
                          <a:latin typeface="Calibri"/>
                        </a:rPr>
                        <a:t>fl</a:t>
                      </a:r>
                      <a:r>
                        <a:rPr lang="en-GB" sz="1400">
                          <a:effectLst/>
                          <a:latin typeface="Calibri"/>
                        </a:rPr>
                        <a:t>y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Ability to solo over rock chord structures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347114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outline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To have a greater understanding of rock music and the guitar</a:t>
                      </a:r>
                      <a:endParaRPr lang="en-US"/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To have a better understanding of the key technical phrases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To become a more proficient rock guitarist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To further develop key improvisation techniques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81409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A1B59F-8068-9566-EB6D-6C72012AD8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05062-9859-7073-E8D8-B763F39722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9FD9CF7A-112F-FD90-D932-B6C0361E93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 dirty="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1C0FC1F6-9F05-3B15-A0B2-227DE3C2F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4CE5A12-3F4D-F12F-2DF6-371C2739EB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D942718-7DCD-9627-AD27-5D894CB13A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7883742"/>
              </p:ext>
            </p:extLst>
          </p:nvPr>
        </p:nvGraphicFramePr>
        <p:xfrm>
          <a:off x="1469199" y="2258058"/>
          <a:ext cx="9294791" cy="455322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01429">
                  <a:extLst>
                    <a:ext uri="{9D8B030D-6E8A-4147-A177-3AD203B41FA5}">
                      <a16:colId xmlns:a16="http://schemas.microsoft.com/office/drawing/2014/main" val="4235895505"/>
                    </a:ext>
                  </a:extLst>
                </a:gridCol>
                <a:gridCol w="7693362">
                  <a:extLst>
                    <a:ext uri="{9D8B030D-6E8A-4147-A177-3AD203B41FA5}">
                      <a16:colId xmlns:a16="http://schemas.microsoft.com/office/drawing/2014/main" val="2456684055"/>
                    </a:ext>
                  </a:extLst>
                </a:gridCol>
              </a:tblGrid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Name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DJ Initiation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516452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Tutor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Mr Cunningham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14818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Room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ICT Suite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489910"/>
                  </a:ext>
                </a:extLst>
              </a:tr>
              <a:tr h="30369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Class size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6740739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Knowledge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Learn how to s</a:t>
                      </a: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et up and use DJ equipment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Learn basic music theory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effectLst/>
                          <a:latin typeface="Calibri"/>
                        </a:rPr>
                        <a:t>Experiment with </a:t>
                      </a:r>
                      <a:r>
                        <a:rPr lang="en-GB" sz="1400" dirty="0" err="1">
                          <a:effectLst/>
                          <a:latin typeface="Calibri"/>
                        </a:rPr>
                        <a:t>serato</a:t>
                      </a:r>
                      <a:r>
                        <a:rPr lang="en-GB" sz="1400" dirty="0">
                          <a:effectLst/>
                          <a:latin typeface="Calibri"/>
                        </a:rPr>
                        <a:t> DJ software</a:t>
                      </a:r>
                      <a:endParaRPr lang="en-GB" dirty="0"/>
                    </a:p>
                    <a:p>
                      <a:pPr marL="342900" lvl="0" indent="-3429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Calibri"/>
                        </a:rPr>
                        <a:t>The first steps to becoming an international DJ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effectLst/>
                          <a:latin typeface="Calibri"/>
                        </a:rPr>
                        <a:t>Understand their logic, mentality and purpose</a:t>
                      </a:r>
                    </a:p>
                    <a:p>
                      <a:pPr marL="342900" lvl="0" indent="-342900">
                        <a:lnSpc>
                          <a:spcPts val="1125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400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205206"/>
                  </a:ext>
                </a:extLst>
              </a:tr>
              <a:tr h="133902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Skills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Aligning tunes</a:t>
                      </a:r>
                      <a:endParaRPr lang="en-US" sz="1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Blending tunes</a:t>
                      </a:r>
                      <a:endParaRPr lang="en-US" sz="1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Using effects</a:t>
                      </a:r>
                      <a:endParaRPr lang="en-US" sz="14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Planning/creating sets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Performing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347114"/>
                  </a:ext>
                </a:extLst>
              </a:tr>
              <a:tr h="717823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Course outline</a:t>
                      </a:r>
                      <a:endParaRPr lang="en-GB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 rtl="0" fontAlgn="base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Introduction to the art of </a:t>
                      </a:r>
                      <a:r>
                        <a:rPr lang="en-GB" sz="14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Djing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!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fun hobby or multi-million pound careEr</a:t>
                      </a:r>
                    </a:p>
                    <a:p>
                      <a:pPr marL="285750" lvl="0" indent="-285750" algn="l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It all starts here.....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0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26503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EB11FB-2139-2DED-A1D3-9FEFA5EAE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C23D4-8A73-8F69-818D-109E8332C9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1EC28CCA-E380-7A40-94FC-1493B94BEA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 dirty="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A6B421F6-2730-7C1A-39FD-16ACDD60B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8B93BC5-7847-8AED-2D51-00BD2ECBF4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61D7290-C607-3418-A116-1D91F3CE7B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180871"/>
              </p:ext>
            </p:extLst>
          </p:nvPr>
        </p:nvGraphicFramePr>
        <p:xfrm>
          <a:off x="1722050" y="2021304"/>
          <a:ext cx="8748394" cy="491731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507415">
                  <a:extLst>
                    <a:ext uri="{9D8B030D-6E8A-4147-A177-3AD203B41FA5}">
                      <a16:colId xmlns:a16="http://schemas.microsoft.com/office/drawing/2014/main" val="2077799693"/>
                    </a:ext>
                  </a:extLst>
                </a:gridCol>
                <a:gridCol w="7240979">
                  <a:extLst>
                    <a:ext uri="{9D8B030D-6E8A-4147-A177-3AD203B41FA5}">
                      <a16:colId xmlns:a16="http://schemas.microsoft.com/office/drawing/2014/main" val="2780338743"/>
                    </a:ext>
                  </a:extLst>
                </a:gridCol>
              </a:tblGrid>
              <a:tr h="264448"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Aptos" panose="020B0004020202020204" pitchFamily="34" charset="0"/>
                        </a:rPr>
                        <a:t>Course Name</a:t>
                      </a:r>
                      <a:endParaRPr lang="en-US"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  <a:buNone/>
                      </a:pPr>
                      <a:r>
                        <a:rPr lang="en-GB" sz="1400">
                          <a:effectLst/>
                          <a:latin typeface="Aptos" panose="020B0004020202020204" pitchFamily="34" charset="0"/>
                        </a:rPr>
                        <a:t>Board Games </a:t>
                      </a:r>
                      <a:endParaRPr lang="en-GB"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756113"/>
                  </a:ext>
                </a:extLst>
              </a:tr>
              <a:tr h="264448"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Aptos" panose="020B0004020202020204" pitchFamily="34" charset="0"/>
                        </a:rPr>
                        <a:t>Course Tutor</a:t>
                      </a:r>
                      <a:endParaRPr lang="en-US"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  <a:buNone/>
                      </a:pPr>
                      <a:r>
                        <a:rPr lang="en-GB" sz="1400" dirty="0">
                          <a:effectLst/>
                          <a:latin typeface="Aptos"/>
                        </a:rPr>
                        <a:t>Ms </a:t>
                      </a:r>
                      <a:r>
                        <a:rPr lang="en-GB" sz="1400">
                          <a:effectLst/>
                          <a:latin typeface="Aptos"/>
                        </a:rPr>
                        <a:t>Walker</a:t>
                      </a:r>
                      <a:endParaRPr lang="en-GB"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2856048"/>
                  </a:ext>
                </a:extLst>
              </a:tr>
              <a:tr h="264448"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Aptos" panose="020B0004020202020204" pitchFamily="34" charset="0"/>
                        </a:rPr>
                        <a:t>Course Room</a:t>
                      </a:r>
                      <a:endParaRPr lang="en-US"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  <a:buNone/>
                      </a:pPr>
                      <a:r>
                        <a:rPr lang="en-GB" sz="1400">
                          <a:effectLst/>
                          <a:latin typeface="Aptos"/>
                        </a:rPr>
                        <a:t>6R</a:t>
                      </a:r>
                      <a:endParaRPr lang="en-GB" sz="1400" dirty="0">
                        <a:effectLst/>
                        <a:latin typeface="Aptos"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5466594"/>
                  </a:ext>
                </a:extLst>
              </a:tr>
              <a:tr h="264448"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Aptos" panose="020B0004020202020204" pitchFamily="34" charset="0"/>
                        </a:rPr>
                        <a:t>Class size</a:t>
                      </a:r>
                      <a:endParaRPr lang="en-US"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  <a:buNone/>
                      </a:pPr>
                      <a:r>
                        <a:rPr lang="en-GB" sz="1400">
                          <a:effectLst/>
                          <a:latin typeface="Aptos"/>
                        </a:rPr>
                        <a:t>12</a:t>
                      </a:r>
                      <a:endParaRPr lang="en-GB"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6429587"/>
                  </a:ext>
                </a:extLst>
              </a:tr>
              <a:tr h="810974"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Aptos" panose="020B0004020202020204" pitchFamily="34" charset="0"/>
                        </a:rPr>
                        <a:t>Knowledge</a:t>
                      </a:r>
                      <a:endParaRPr lang="en-US"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lnSpc>
                          <a:spcPts val="16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Aptos" panose="020B0004020202020204" pitchFamily="34" charset="0"/>
                        </a:rPr>
                        <a:t>To learn how to play a variety of board games </a:t>
                      </a:r>
                      <a:endParaRPr lang="en-US" sz="1120"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342900" lvl="0" indent="-342900" fontAlgn="base">
                        <a:lnSpc>
                          <a:spcPts val="16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Aptos" panose="020B0004020202020204" pitchFamily="34" charset="0"/>
                        </a:rPr>
                        <a:t>To understand the rules of different board games </a:t>
                      </a:r>
                      <a:endParaRPr lang="en-US" sz="1120"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342900" lvl="0" indent="-342900" fontAlgn="base">
                        <a:lnSpc>
                          <a:spcPts val="16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Aptos" panose="020B0004020202020204" pitchFamily="34" charset="0"/>
                        </a:rPr>
                        <a:t>To understand how to score and keep scores in games  </a:t>
                      </a:r>
                      <a:endParaRPr lang="en-US" sz="1120"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342900" lvl="0" indent="-342900" fontAlgn="base">
                        <a:lnSpc>
                          <a:spcPts val="16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effectLst/>
                          <a:latin typeface="Aptos"/>
                        </a:rPr>
                        <a:t>Explore strategies and identify how to be successful! </a:t>
                      </a:r>
                      <a:endParaRPr lang="en-US" sz="1120" dirty="0">
                        <a:effectLst/>
                        <a:latin typeface="Aptos"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6934046"/>
                  </a:ext>
                </a:extLst>
              </a:tr>
              <a:tr h="1172382"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Aptos" panose="020B0004020202020204" pitchFamily="34" charset="0"/>
                        </a:rPr>
                        <a:t>Skills</a:t>
                      </a:r>
                      <a:endParaRPr lang="en-US"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lnSpc>
                          <a:spcPts val="16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Aptos" panose="020B0004020202020204" pitchFamily="34" charset="0"/>
                        </a:rPr>
                        <a:t>To think critically and make strategic decisions to advance your position </a:t>
                      </a:r>
                      <a:endParaRPr lang="en-US" sz="1120"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342900" lvl="0" indent="-342900" fontAlgn="base">
                        <a:lnSpc>
                          <a:spcPts val="16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Aptos" panose="020B0004020202020204" pitchFamily="34" charset="0"/>
                        </a:rPr>
                        <a:t>Literacy skills:  To develop improved vocabulary and spelling skills in scrabble </a:t>
                      </a:r>
                      <a:endParaRPr lang="en-US" sz="1120"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342900" lvl="0" indent="-342900" fontAlgn="base">
                        <a:lnSpc>
                          <a:spcPts val="16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Aptos" panose="020B0004020202020204" pitchFamily="34" charset="0"/>
                        </a:rPr>
                        <a:t>Numeracy skills: Using mental and written methods of addition/subtraction to score and keep scores in a variety of games. </a:t>
                      </a:r>
                      <a:endParaRPr lang="en-US" sz="1120"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342900" lvl="0" indent="-342900" fontAlgn="base">
                        <a:lnSpc>
                          <a:spcPts val="16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effectLst/>
                          <a:latin typeface="Aptos"/>
                        </a:rPr>
                        <a:t>To develop a sportsman like attitude – respect, perseverance and how to be gracious in defeat!  </a:t>
                      </a:r>
                      <a:endParaRPr lang="en-US" sz="1120" dirty="0">
                        <a:effectLst/>
                        <a:latin typeface="Aptos"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8900782"/>
                  </a:ext>
                </a:extLst>
              </a:tr>
              <a:tr h="1172382"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Aptos" panose="020B0004020202020204" pitchFamily="34" charset="0"/>
                        </a:rPr>
                        <a:t>Course outline</a:t>
                      </a:r>
                      <a:endParaRPr lang="en-US"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lnSpc>
                          <a:spcPts val="16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Aptos" panose="020B0004020202020204" pitchFamily="34" charset="0"/>
                        </a:rPr>
                        <a:t>Cluedo – an introduction to the rules, how to play and strategies involved </a:t>
                      </a:r>
                      <a:endParaRPr lang="en-GB" sz="1120"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342900" lvl="0" indent="-342900" fontAlgn="base">
                        <a:lnSpc>
                          <a:spcPts val="16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Aptos" panose="020B0004020202020204" pitchFamily="34" charset="0"/>
                        </a:rPr>
                        <a:t>Rummikub - an introduction to the rules, how to play and strategies involved </a:t>
                      </a:r>
                      <a:endParaRPr lang="en-GB" sz="1120"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342900" lvl="0" indent="-342900" fontAlgn="base">
                        <a:lnSpc>
                          <a:spcPts val="16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Aptos" panose="020B0004020202020204" pitchFamily="34" charset="0"/>
                        </a:rPr>
                        <a:t>Scrabble - an introduction to the rules, how to play and strategies involved </a:t>
                      </a:r>
                      <a:endParaRPr lang="en-GB" sz="1120"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342900" lvl="0" indent="-342900" fontAlgn="base">
                        <a:lnSpc>
                          <a:spcPts val="16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Aptos" panose="020B0004020202020204" pitchFamily="34" charset="0"/>
                        </a:rPr>
                        <a:t>Yahtzee - an introduction to the rules, how to play and strategies involved </a:t>
                      </a:r>
                      <a:endParaRPr lang="en-GB" sz="1120"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342900" lvl="0" indent="-342900" fontAlgn="base">
                        <a:lnSpc>
                          <a:spcPts val="16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Aptos" panose="020B0004020202020204" pitchFamily="34" charset="0"/>
                        </a:rPr>
                        <a:t>Board game tournament </a:t>
                      </a:r>
                      <a:endParaRPr lang="en-GB" sz="1120"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342900" lvl="0" indent="-342900" fontAlgn="base">
                        <a:lnSpc>
                          <a:spcPts val="16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Aptos" panose="020B0004020202020204" pitchFamily="34" charset="0"/>
                        </a:rPr>
                        <a:t>Graduation ceremony </a:t>
                      </a:r>
                      <a:endParaRPr lang="en-GB" sz="1120"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3128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12846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6DF7BA-7F89-D439-4E96-F416FEC54A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AAD2E-A466-C233-1AF7-AFF5B98D99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1EF12A1-6918-638A-906E-67634C3007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u="sng">
                <a:latin typeface="Calibri"/>
                <a:ea typeface="Calibri"/>
                <a:cs typeface="Calibri"/>
              </a:rPr>
              <a:t>University of Bournes Green – Juniors 2026</a:t>
            </a:r>
          </a:p>
          <a:p>
            <a:pPr algn="l"/>
            <a:endParaRPr lang="en-GB" sz="2000">
              <a:latin typeface="Calibri"/>
              <a:ea typeface="Calibri"/>
              <a:cs typeface="Calibri"/>
            </a:endParaRPr>
          </a:p>
          <a:p>
            <a:r>
              <a:rPr lang="en-GB" sz="3300"/>
              <a:t> </a:t>
            </a:r>
          </a:p>
          <a:p>
            <a:pPr algn="l"/>
            <a:endParaRPr lang="en-GB" sz="330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E3D34446-AEE1-9B26-9EB5-423D8C8F36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A133CF9-699E-E966-FB24-2A7DD77782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63FCEE18-0BEB-A1FB-C778-04F861CB60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2389380"/>
              </p:ext>
            </p:extLst>
          </p:nvPr>
        </p:nvGraphicFramePr>
        <p:xfrm>
          <a:off x="1469199" y="2340437"/>
          <a:ext cx="9294790" cy="365973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01429">
                  <a:extLst>
                    <a:ext uri="{9D8B030D-6E8A-4147-A177-3AD203B41FA5}">
                      <a16:colId xmlns:a16="http://schemas.microsoft.com/office/drawing/2014/main" val="4235895505"/>
                    </a:ext>
                  </a:extLst>
                </a:gridCol>
                <a:gridCol w="7693361">
                  <a:extLst>
                    <a:ext uri="{9D8B030D-6E8A-4147-A177-3AD203B41FA5}">
                      <a16:colId xmlns:a16="http://schemas.microsoft.com/office/drawing/2014/main" val="2456684055"/>
                    </a:ext>
                  </a:extLst>
                </a:gridCol>
              </a:tblGrid>
              <a:tr h="319635">
                <a:tc gridSpan="2"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endParaRPr lang="en-GB" sz="1400" b="1">
                        <a:effectLst/>
                        <a:latin typeface="Calibri"/>
                      </a:endParaRPr>
                    </a:p>
                    <a:p>
                      <a:pPr lvl="0">
                        <a:lnSpc>
                          <a:spcPts val="1125"/>
                        </a:lnSpc>
                        <a:buNone/>
                      </a:pPr>
                      <a:endParaRPr lang="en-GB" sz="1400" b="1">
                        <a:effectLst/>
                        <a:latin typeface="Calibri"/>
                      </a:endParaRPr>
                    </a:p>
                    <a:p>
                      <a:pPr lvl="0" algn="ctr">
                        <a:lnSpc>
                          <a:spcPts val="1125"/>
                        </a:lnSpc>
                        <a:buNone/>
                      </a:pPr>
                      <a:r>
                        <a:rPr lang="en-GB" sz="2600" b="1">
                          <a:effectLst/>
                          <a:latin typeface="Calibri"/>
                        </a:rPr>
                        <a:t>The University of Bournes Green</a:t>
                      </a:r>
                    </a:p>
                    <a:p>
                      <a:pPr lvl="0" algn="ctr">
                        <a:lnSpc>
                          <a:spcPts val="1125"/>
                        </a:lnSpc>
                        <a:buNone/>
                      </a:pPr>
                      <a:endParaRPr lang="en-GB" sz="2600" b="1">
                        <a:effectLst/>
                        <a:latin typeface="Calibri"/>
                      </a:endParaRPr>
                    </a:p>
                    <a:p>
                      <a:pPr lvl="0">
                        <a:lnSpc>
                          <a:spcPts val="1125"/>
                        </a:lnSpc>
                        <a:buNone/>
                      </a:pPr>
                      <a:endParaRPr lang="en-GB" sz="2000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4">
                      <a:solidFill>
                        <a:srgbClr val="000000"/>
                      </a:solidFill>
                    </a:lnR>
                    <a:lnT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63094" marR="63094" marT="31546" marB="31546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0214818"/>
                  </a:ext>
                </a:extLst>
              </a:tr>
              <a:tr h="441739">
                <a:tc>
                  <a:txBody>
                    <a:bodyPr/>
                    <a:lstStyle/>
                    <a:p>
                      <a:pPr lvl="0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Name</a:t>
                      </a:r>
                    </a:p>
                    <a:p>
                      <a:pPr lvl="0">
                        <a:lnSpc>
                          <a:spcPts val="1125"/>
                        </a:lnSpc>
                        <a:buNone/>
                      </a:pPr>
                      <a:endParaRPr lang="en-GB" sz="1400" b="1">
                        <a:effectLst/>
                        <a:latin typeface="Calibri"/>
                      </a:endParaRPr>
                    </a:p>
                  </a:txBody>
                  <a:tcPr marL="63094" marR="63094" marT="31546" marB="31546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>
                      <a:solidFill>
                        <a:srgbClr val="000000"/>
                      </a:solidFill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ts val="1125"/>
                        </a:lnSpc>
                        <a:buNone/>
                      </a:pPr>
                      <a:endParaRPr lang="en-GB" sz="1400">
                        <a:effectLst/>
                        <a:latin typeface="Calibri"/>
                      </a:endParaRPr>
                    </a:p>
                  </a:txBody>
                  <a:tcPr marL="63094" marR="63094" marT="31546" marB="31546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4886585"/>
                  </a:ext>
                </a:extLst>
              </a:tr>
              <a:tr h="31963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Class</a:t>
                      </a:r>
                    </a:p>
                    <a:p>
                      <a:pPr lvl="0">
                        <a:lnSpc>
                          <a:spcPts val="1125"/>
                        </a:lnSpc>
                        <a:buNone/>
                      </a:pPr>
                      <a:endParaRPr lang="en-GB" sz="1400" b="1">
                        <a:effectLst/>
                        <a:latin typeface="Calibri"/>
                      </a:endParaRPr>
                    </a:p>
                    <a:p>
                      <a:pPr lvl="0">
                        <a:lnSpc>
                          <a:spcPts val="1125"/>
                        </a:lnSpc>
                        <a:buNone/>
                      </a:pPr>
                      <a:endParaRPr lang="en-GB" sz="1400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ts val="1125"/>
                        </a:lnSpc>
                        <a:buNone/>
                      </a:pPr>
                      <a:endParaRPr lang="en-GB" sz="1400">
                        <a:effectLst/>
                        <a:latin typeface="Calibri"/>
                      </a:endParaRPr>
                    </a:p>
                  </a:txBody>
                  <a:tcPr marL="63094" marR="63094" marT="31546" marB="3154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489910"/>
                  </a:ext>
                </a:extLst>
              </a:tr>
              <a:tr h="31963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1st choice</a:t>
                      </a:r>
                    </a:p>
                    <a:p>
                      <a:pPr lvl="0">
                        <a:lnSpc>
                          <a:spcPts val="1125"/>
                        </a:lnSpc>
                        <a:buNone/>
                      </a:pPr>
                      <a:endParaRPr lang="en-GB" sz="1400" b="1">
                        <a:effectLst/>
                        <a:latin typeface="Calibri"/>
                      </a:endParaRPr>
                    </a:p>
                    <a:p>
                      <a:pPr lvl="0">
                        <a:lnSpc>
                          <a:spcPts val="1125"/>
                        </a:lnSpc>
                        <a:buNone/>
                      </a:pPr>
                      <a:endParaRPr lang="en-GB" sz="1400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rtl="0">
                        <a:lnSpc>
                          <a:spcPts val="1125"/>
                        </a:lnSpc>
                        <a:buNone/>
                      </a:pPr>
                      <a:endParaRPr lang="en-GB" sz="1400">
                        <a:effectLst/>
                        <a:latin typeface="Calibri"/>
                      </a:endParaRPr>
                    </a:p>
                  </a:txBody>
                  <a:tcPr marL="63094" marR="63094" marT="31546" marB="3154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6740739"/>
                  </a:ext>
                </a:extLst>
              </a:tr>
              <a:tr h="31963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2nd choice</a:t>
                      </a:r>
                    </a:p>
                    <a:p>
                      <a:pPr lvl="0">
                        <a:lnSpc>
                          <a:spcPts val="1125"/>
                        </a:lnSpc>
                        <a:buNone/>
                      </a:pPr>
                      <a:endParaRPr lang="en-GB" sz="1400" b="1">
                        <a:effectLst/>
                        <a:latin typeface="Calibri"/>
                      </a:endParaRPr>
                    </a:p>
                    <a:p>
                      <a:pPr lvl="0">
                        <a:lnSpc>
                          <a:spcPts val="1125"/>
                        </a:lnSpc>
                        <a:buNone/>
                      </a:pPr>
                      <a:endParaRPr lang="en-GB" sz="1400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rtl="0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 </a:t>
                      </a:r>
                      <a:endParaRPr lang="en-US"/>
                    </a:p>
                  </a:txBody>
                  <a:tcPr marL="63094" marR="63094" marT="31546" marB="3154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205206"/>
                  </a:ext>
                </a:extLst>
              </a:tr>
              <a:tr h="319635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3rd choice</a:t>
                      </a:r>
                    </a:p>
                    <a:p>
                      <a:pPr lvl="0">
                        <a:lnSpc>
                          <a:spcPts val="1125"/>
                        </a:lnSpc>
                        <a:buNone/>
                      </a:pPr>
                      <a:endParaRPr lang="en-GB" sz="1400" b="1">
                        <a:effectLst/>
                        <a:latin typeface="Calibri"/>
                      </a:endParaRPr>
                    </a:p>
                    <a:p>
                      <a:pPr lvl="0">
                        <a:lnSpc>
                          <a:spcPts val="1125"/>
                        </a:lnSpc>
                        <a:buNone/>
                      </a:pPr>
                      <a:endParaRPr lang="en-GB" sz="1400" b="1">
                        <a:effectLst/>
                        <a:latin typeface="Calibri"/>
                      </a:endParaRP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rtl="0">
                        <a:lnSpc>
                          <a:spcPts val="1125"/>
                        </a:lnSpc>
                        <a:buNone/>
                      </a:pPr>
                      <a:r>
                        <a:rPr lang="en-GB" sz="1400">
                          <a:effectLst/>
                          <a:latin typeface="Calibri"/>
                        </a:rPr>
                        <a:t> </a:t>
                      </a:r>
                      <a:endParaRPr lang="en-US"/>
                    </a:p>
                  </a:txBody>
                  <a:tcPr marL="63094" marR="63094" marT="31546" marB="3154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347114"/>
                  </a:ext>
                </a:extLst>
              </a:tr>
              <a:tr h="447488">
                <a:tc>
                  <a:txBody>
                    <a:bodyPr/>
                    <a:lstStyle/>
                    <a:p>
                      <a:pPr rtl="0" fontAlgn="base">
                        <a:lnSpc>
                          <a:spcPts val="1125"/>
                        </a:lnSpc>
                        <a:buNone/>
                      </a:pPr>
                      <a:r>
                        <a:rPr lang="en-GB" sz="1400" b="1">
                          <a:effectLst/>
                          <a:latin typeface="Calibri"/>
                        </a:rPr>
                        <a:t>4th choice</a:t>
                      </a:r>
                    </a:p>
                  </a:txBody>
                  <a:tcPr marL="63094" marR="63094" marT="31547" marB="31547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rtl="0">
                        <a:lnSpc>
                          <a:spcPts val="1125"/>
                        </a:lnSpc>
                        <a:buNone/>
                      </a:pPr>
                      <a:endParaRPr lang="en-GB" sz="1400">
                        <a:effectLst/>
                        <a:latin typeface="Calibri"/>
                      </a:endParaRPr>
                    </a:p>
                  </a:txBody>
                  <a:tcPr marL="63094" marR="63094" marT="31546" marB="3154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0276"/>
                  </a:ext>
                </a:extLst>
              </a:tr>
            </a:tbl>
          </a:graphicData>
        </a:graphic>
      </p:graphicFrame>
      <p:pic>
        <p:nvPicPr>
          <p:cNvPr id="15" name="Picture 14" descr="A picture containing furniture, table&#10;&#10;Description automatically generated">
            <a:extLst>
              <a:ext uri="{FF2B5EF4-FFF2-40B4-BE49-F238E27FC236}">
                <a16:creationId xmlns:a16="http://schemas.microsoft.com/office/drawing/2014/main" id="{FEE3E6CF-BD23-4EF8-E673-8791440B24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5514" y="2345338"/>
            <a:ext cx="1209675" cy="828675"/>
          </a:xfrm>
          <a:prstGeom prst="rect">
            <a:avLst/>
          </a:prstGeom>
        </p:spPr>
      </p:pic>
      <p:pic>
        <p:nvPicPr>
          <p:cNvPr id="16" name="Picture 15" descr="A picture containing furniture, table&#10;&#10;Description automatically generated">
            <a:extLst>
              <a:ext uri="{FF2B5EF4-FFF2-40B4-BE49-F238E27FC236}">
                <a16:creationId xmlns:a16="http://schemas.microsoft.com/office/drawing/2014/main" id="{8E8067B0-5401-94DB-C5FD-E484BFAAF4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8000" y="2345338"/>
            <a:ext cx="1209675" cy="82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276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5CEAB7D8AD02429FE49F02362ACA64" ma:contentTypeVersion="15" ma:contentTypeDescription="Create a new document." ma:contentTypeScope="" ma:versionID="b30ac3f6a8d1154eda279182d703bba1">
  <xsd:schema xmlns:xsd="http://www.w3.org/2001/XMLSchema" xmlns:xs="http://www.w3.org/2001/XMLSchema" xmlns:p="http://schemas.microsoft.com/office/2006/metadata/properties" xmlns:ns2="0f947e3a-3303-4f86-b3ad-4a8425c11888" xmlns:ns3="ce15e3d1-b29b-48fc-a483-14056f1c8f7e" targetNamespace="http://schemas.microsoft.com/office/2006/metadata/properties" ma:root="true" ma:fieldsID="f4e78f0a15cc4bd0a78a5a3745a76d52" ns2:_="" ns3:_="">
    <xsd:import namespace="0f947e3a-3303-4f86-b3ad-4a8425c11888"/>
    <xsd:import namespace="ce15e3d1-b29b-48fc-a483-14056f1c8f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947e3a-3303-4f86-b3ad-4a8425c1188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872a97a8-f75b-46e3-90c3-b5f8b66e329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15e3d1-b29b-48fc-a483-14056f1c8f7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54ba5033-2eb6-4190-ab36-1d08d86b3b47}" ma:internalName="TaxCatchAll" ma:showField="CatchAllData" ma:web="ce15e3d1-b29b-48fc-a483-14056f1c8f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e15e3d1-b29b-48fc-a483-14056f1c8f7e" xsi:nil="true"/>
    <lcf76f155ced4ddcb4097134ff3c332f xmlns="0f947e3a-3303-4f86-b3ad-4a8425c11888">
      <Terms xmlns="http://schemas.microsoft.com/office/infopath/2007/PartnerControls"/>
    </lcf76f155ced4ddcb4097134ff3c332f>
    <SharedWithUsers xmlns="ce15e3d1-b29b-48fc-a483-14056f1c8f7e">
      <UserInfo>
        <DisplayName>Mr Denchfield (Executive Headteacher)</DisplayName>
        <AccountId>28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0DEDF33-3401-47B5-A161-C02A39644426}">
  <ds:schemaRefs>
    <ds:schemaRef ds:uri="0f947e3a-3303-4f86-b3ad-4a8425c11888"/>
    <ds:schemaRef ds:uri="ce15e3d1-b29b-48fc-a483-14056f1c8f7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584252E1-C556-4A2B-AA94-F4DBBEDEBDFD}">
  <ds:schemaRefs>
    <ds:schemaRef ds:uri="0f947e3a-3303-4f86-b3ad-4a8425c11888"/>
    <ds:schemaRef ds:uri="ce15e3d1-b29b-48fc-a483-14056f1c8f7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3905FB5-F4E4-498C-BA76-2270016A7F2C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05d7635d-84d8-4237-9a33-cd6a8380144b}" enabled="0" method="" siteId="{05d7635d-84d8-4237-9a33-cd6a8380144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Application>Microsoft Office PowerPoint</Application>
  <PresentationFormat>Widescreen</PresentationFormat>
  <Slides>16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Denchfield</dc:creator>
  <cp:revision>185</cp:revision>
  <cp:lastPrinted>2024-07-08T05:51:19Z</cp:lastPrinted>
  <dcterms:created xsi:type="dcterms:W3CDTF">2021-10-08T08:35:51Z</dcterms:created>
  <dcterms:modified xsi:type="dcterms:W3CDTF">2026-05-15T08:07:18Z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0x010100115CEAB7D8AD02429FE49F02362ACA64</vt:lpwstr>
  </property>
  <property fmtid="{D5CDD505-2E9C-101B-9397-08002B2CF9AE}" pid="3" name="MediaServiceImageTags">
    <vt:lpwstr/>
  </property>
</Properties>
</file>