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0" r:id="rId4"/>
  </p:sldMasterIdLst>
  <p:sldIdLst>
    <p:sldId id="394" r:id="rId5"/>
    <p:sldId id="363" r:id="rId6"/>
    <p:sldId id="377" r:id="rId7"/>
    <p:sldId id="365" r:id="rId8"/>
    <p:sldId id="364" r:id="rId9"/>
    <p:sldId id="385" r:id="rId10"/>
    <p:sldId id="389" r:id="rId11"/>
    <p:sldId id="387" r:id="rId12"/>
    <p:sldId id="388" r:id="rId13"/>
    <p:sldId id="381" r:id="rId14"/>
    <p:sldId id="366" r:id="rId15"/>
    <p:sldId id="380" r:id="rId16"/>
    <p:sldId id="383" r:id="rId17"/>
    <p:sldId id="384" r:id="rId18"/>
    <p:sldId id="386" r:id="rId19"/>
    <p:sldId id="390" r:id="rId20"/>
    <p:sldId id="391" r:id="rId21"/>
    <p:sldId id="392" r:id="rId22"/>
    <p:sldId id="393" r:id="rId23"/>
    <p:sldId id="368" r:id="rId24"/>
    <p:sldId id="369" r:id="rId25"/>
    <p:sldId id="370" r:id="rId26"/>
    <p:sldId id="371" r:id="rId27"/>
    <p:sldId id="372" r:id="rId28"/>
    <p:sldId id="373" r:id="rId29"/>
    <p:sldId id="374" r:id="rId30"/>
    <p:sldId id="375" r:id="rId31"/>
    <p:sldId id="376" r:id="rId3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D9D9C"/>
    <a:srgbClr val="B23735"/>
    <a:srgbClr val="BD3E3E"/>
    <a:srgbClr val="E46160"/>
    <a:srgbClr val="2EAEEE"/>
    <a:srgbClr val="2C358A"/>
    <a:srgbClr val="84A88E"/>
    <a:srgbClr val="295F1A"/>
    <a:srgbClr val="7A0000"/>
    <a:srgbClr val="22305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105" d="100"/>
          <a:sy n="105" d="100"/>
        </p:scale>
        <p:origin x="798" y="9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theme" Target="theme/theme1.xml"/><Relationship Id="rId8" Type="http://schemas.openxmlformats.org/officeDocument/2006/relationships/slide" Target="slides/slide4.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F9838A-BC90-EC74-8190-66D823CE16DC}"/>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64C86C91-ACB6-26AA-E984-33872D18117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BF3E441E-85B3-E6F6-4558-FD391B9220FD}"/>
              </a:ext>
            </a:extLst>
          </p:cNvPr>
          <p:cNvSpPr>
            <a:spLocks noGrp="1"/>
          </p:cNvSpPr>
          <p:nvPr>
            <p:ph type="dt" sz="half" idx="10"/>
          </p:nvPr>
        </p:nvSpPr>
        <p:spPr/>
        <p:txBody>
          <a:bodyPr/>
          <a:lstStyle/>
          <a:p>
            <a:fld id="{846CE7D5-CF57-46EF-B807-FDD0502418D4}" type="datetimeFigureOut">
              <a:rPr lang="en-GB" smtClean="0"/>
              <a:t>04/07/2025</a:t>
            </a:fld>
            <a:endParaRPr lang="en-GB"/>
          </a:p>
        </p:txBody>
      </p:sp>
      <p:sp>
        <p:nvSpPr>
          <p:cNvPr id="5" name="Footer Placeholder 4">
            <a:extLst>
              <a:ext uri="{FF2B5EF4-FFF2-40B4-BE49-F238E27FC236}">
                <a16:creationId xmlns:a16="http://schemas.microsoft.com/office/drawing/2014/main" id="{11D580BE-01B5-DCF9-C044-550871DF03B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CED51B5-66C3-0197-1F7E-3AFB8EC15A2E}"/>
              </a:ext>
            </a:extLst>
          </p:cNvPr>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3784955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EB5B65-044B-2AB3-0C27-1B4B7313764C}"/>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3A036EAF-F2C1-8912-459E-76DF9096CB64}"/>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328FB0D-B298-BDD5-9ADF-569812C69B14}"/>
              </a:ext>
            </a:extLst>
          </p:cNvPr>
          <p:cNvSpPr>
            <a:spLocks noGrp="1"/>
          </p:cNvSpPr>
          <p:nvPr>
            <p:ph type="dt" sz="half" idx="10"/>
          </p:nvPr>
        </p:nvSpPr>
        <p:spPr/>
        <p:txBody>
          <a:bodyPr/>
          <a:lstStyle/>
          <a:p>
            <a:fld id="{846CE7D5-CF57-46EF-B807-FDD0502418D4}" type="datetimeFigureOut">
              <a:rPr lang="en-GB" smtClean="0"/>
              <a:t>04/07/2025</a:t>
            </a:fld>
            <a:endParaRPr lang="en-GB"/>
          </a:p>
        </p:txBody>
      </p:sp>
      <p:sp>
        <p:nvSpPr>
          <p:cNvPr id="5" name="Footer Placeholder 4">
            <a:extLst>
              <a:ext uri="{FF2B5EF4-FFF2-40B4-BE49-F238E27FC236}">
                <a16:creationId xmlns:a16="http://schemas.microsoft.com/office/drawing/2014/main" id="{71A62E7B-5A80-221C-8267-BCAE807ED5F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C878FBB-4E17-B3F3-7F7D-6BD71B99C0AC}"/>
              </a:ext>
            </a:extLst>
          </p:cNvPr>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99896198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F74B8E-C9B5-6DD0-EFB7-6F33D33FCC46}"/>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8D3BFC5C-C51A-7FD1-DC5B-3CB30E6725FD}"/>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3AD62EB-36C0-4CAC-939F-2483A4D569A1}"/>
              </a:ext>
            </a:extLst>
          </p:cNvPr>
          <p:cNvSpPr>
            <a:spLocks noGrp="1"/>
          </p:cNvSpPr>
          <p:nvPr>
            <p:ph type="dt" sz="half" idx="10"/>
          </p:nvPr>
        </p:nvSpPr>
        <p:spPr/>
        <p:txBody>
          <a:bodyPr/>
          <a:lstStyle/>
          <a:p>
            <a:fld id="{846CE7D5-CF57-46EF-B807-FDD0502418D4}" type="datetimeFigureOut">
              <a:rPr lang="en-GB" smtClean="0"/>
              <a:t>04/07/2025</a:t>
            </a:fld>
            <a:endParaRPr lang="en-GB"/>
          </a:p>
        </p:txBody>
      </p:sp>
      <p:sp>
        <p:nvSpPr>
          <p:cNvPr id="5" name="Footer Placeholder 4">
            <a:extLst>
              <a:ext uri="{FF2B5EF4-FFF2-40B4-BE49-F238E27FC236}">
                <a16:creationId xmlns:a16="http://schemas.microsoft.com/office/drawing/2014/main" id="{ABF598FB-D4AB-AF4A-376E-A477020A27E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ABC9A32-4BCA-277B-6E86-44A2BD31A8F6}"/>
              </a:ext>
            </a:extLst>
          </p:cNvPr>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88613739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4C8299-19A6-2FD9-B4C3-27D69EB07294}"/>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6FDC8C87-8C8E-EDED-F2C1-A9EC658F82B5}"/>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05BF26DE-838E-DE92-F2A2-C3C5F71DB5AB}"/>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D429922B-A509-667D-3F7C-E3DA20A3F3AB}"/>
              </a:ext>
            </a:extLst>
          </p:cNvPr>
          <p:cNvSpPr>
            <a:spLocks noGrp="1"/>
          </p:cNvSpPr>
          <p:nvPr>
            <p:ph type="dt" sz="half" idx="10"/>
          </p:nvPr>
        </p:nvSpPr>
        <p:spPr/>
        <p:txBody>
          <a:bodyPr/>
          <a:lstStyle/>
          <a:p>
            <a:fld id="{846CE7D5-CF57-46EF-B807-FDD0502418D4}" type="datetimeFigureOut">
              <a:rPr lang="en-GB" smtClean="0"/>
              <a:t>04/07/2025</a:t>
            </a:fld>
            <a:endParaRPr lang="en-GB"/>
          </a:p>
        </p:txBody>
      </p:sp>
      <p:sp>
        <p:nvSpPr>
          <p:cNvPr id="6" name="Footer Placeholder 5">
            <a:extLst>
              <a:ext uri="{FF2B5EF4-FFF2-40B4-BE49-F238E27FC236}">
                <a16:creationId xmlns:a16="http://schemas.microsoft.com/office/drawing/2014/main" id="{18E07651-36AE-67CF-055A-A5F7CF6EDCF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FF6BCFA-6C9B-8852-2BA0-513BD618DBF8}"/>
              </a:ext>
            </a:extLst>
          </p:cNvPr>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40644446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1053A1-4361-9DAF-2665-6BE225A55E25}"/>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A241A674-0ECC-03C9-A7A6-6147AA13F13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F9BC51D-8EDB-89C0-4D40-5D049511E513}"/>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F3D4ED1E-8C70-BB21-2648-ED860FEE405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835E233A-C3BD-0C8D-EDD0-4FD1D6C235C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36C26305-D219-BD9A-A44C-75342719AD7E}"/>
              </a:ext>
            </a:extLst>
          </p:cNvPr>
          <p:cNvSpPr>
            <a:spLocks noGrp="1"/>
          </p:cNvSpPr>
          <p:nvPr>
            <p:ph type="dt" sz="half" idx="10"/>
          </p:nvPr>
        </p:nvSpPr>
        <p:spPr/>
        <p:txBody>
          <a:bodyPr/>
          <a:lstStyle/>
          <a:p>
            <a:fld id="{846CE7D5-CF57-46EF-B807-FDD0502418D4}" type="datetimeFigureOut">
              <a:rPr lang="en-GB" smtClean="0"/>
              <a:t>04/07/2025</a:t>
            </a:fld>
            <a:endParaRPr lang="en-GB"/>
          </a:p>
        </p:txBody>
      </p:sp>
      <p:sp>
        <p:nvSpPr>
          <p:cNvPr id="8" name="Footer Placeholder 7">
            <a:extLst>
              <a:ext uri="{FF2B5EF4-FFF2-40B4-BE49-F238E27FC236}">
                <a16:creationId xmlns:a16="http://schemas.microsoft.com/office/drawing/2014/main" id="{4546D0E3-7756-F143-0EA9-70E370039021}"/>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6879D3E0-B7F6-4C03-2B82-2AE28874FFD0}"/>
              </a:ext>
            </a:extLst>
          </p:cNvPr>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33744860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4D790D-038D-2993-E6C2-43DFEB75165B}"/>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E2429C3C-0281-6CAD-1CDA-B5C9642DEE96}"/>
              </a:ext>
            </a:extLst>
          </p:cNvPr>
          <p:cNvSpPr>
            <a:spLocks noGrp="1"/>
          </p:cNvSpPr>
          <p:nvPr>
            <p:ph type="dt" sz="half" idx="10"/>
          </p:nvPr>
        </p:nvSpPr>
        <p:spPr/>
        <p:txBody>
          <a:bodyPr/>
          <a:lstStyle/>
          <a:p>
            <a:fld id="{846CE7D5-CF57-46EF-B807-FDD0502418D4}" type="datetimeFigureOut">
              <a:rPr lang="en-GB" smtClean="0"/>
              <a:t>04/07/2025</a:t>
            </a:fld>
            <a:endParaRPr lang="en-GB"/>
          </a:p>
        </p:txBody>
      </p:sp>
      <p:sp>
        <p:nvSpPr>
          <p:cNvPr id="4" name="Footer Placeholder 3">
            <a:extLst>
              <a:ext uri="{FF2B5EF4-FFF2-40B4-BE49-F238E27FC236}">
                <a16:creationId xmlns:a16="http://schemas.microsoft.com/office/drawing/2014/main" id="{949AE0D2-9E52-B965-52ED-2811905EC056}"/>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1E77C5B8-DBE8-ADD2-B503-1D0E41E16B95}"/>
              </a:ext>
            </a:extLst>
          </p:cNvPr>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45314849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D9D842D0-D901-A952-3677-34A9D701EF21}"/>
              </a:ext>
            </a:extLst>
          </p:cNvPr>
          <p:cNvSpPr>
            <a:spLocks noGrp="1"/>
          </p:cNvSpPr>
          <p:nvPr>
            <p:ph type="dt" sz="half" idx="10"/>
          </p:nvPr>
        </p:nvSpPr>
        <p:spPr/>
        <p:txBody>
          <a:bodyPr/>
          <a:lstStyle/>
          <a:p>
            <a:fld id="{846CE7D5-CF57-46EF-B807-FDD0502418D4}" type="datetimeFigureOut">
              <a:rPr lang="en-GB" smtClean="0"/>
              <a:t>04/07/2025</a:t>
            </a:fld>
            <a:endParaRPr lang="en-GB"/>
          </a:p>
        </p:txBody>
      </p:sp>
      <p:sp>
        <p:nvSpPr>
          <p:cNvPr id="3" name="Footer Placeholder 2">
            <a:extLst>
              <a:ext uri="{FF2B5EF4-FFF2-40B4-BE49-F238E27FC236}">
                <a16:creationId xmlns:a16="http://schemas.microsoft.com/office/drawing/2014/main" id="{AE15BBD3-4CE5-4945-5644-43E088491C30}"/>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A9817660-CDA9-1DA2-1F0F-1E80B7081EB8}"/>
              </a:ext>
            </a:extLst>
          </p:cNvPr>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08167811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CDBD38-1BA2-EC7D-DFBA-6E9EB869853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A36CE10F-EE56-156B-8F89-91908929083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DAC46BFB-C8D0-F366-10CB-6F9BA8F892A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CA64FDD-A883-00C8-E810-6753DCED4578}"/>
              </a:ext>
            </a:extLst>
          </p:cNvPr>
          <p:cNvSpPr>
            <a:spLocks noGrp="1"/>
          </p:cNvSpPr>
          <p:nvPr>
            <p:ph type="dt" sz="half" idx="10"/>
          </p:nvPr>
        </p:nvSpPr>
        <p:spPr/>
        <p:txBody>
          <a:bodyPr/>
          <a:lstStyle/>
          <a:p>
            <a:fld id="{846CE7D5-CF57-46EF-B807-FDD0502418D4}" type="datetimeFigureOut">
              <a:rPr lang="en-GB" smtClean="0"/>
              <a:t>04/07/2025</a:t>
            </a:fld>
            <a:endParaRPr lang="en-GB"/>
          </a:p>
        </p:txBody>
      </p:sp>
      <p:sp>
        <p:nvSpPr>
          <p:cNvPr id="6" name="Footer Placeholder 5">
            <a:extLst>
              <a:ext uri="{FF2B5EF4-FFF2-40B4-BE49-F238E27FC236}">
                <a16:creationId xmlns:a16="http://schemas.microsoft.com/office/drawing/2014/main" id="{A805C747-D249-C11A-FF4E-ED259E64422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945A9F6-1D98-9937-E05C-607BDDB01A21}"/>
              </a:ext>
            </a:extLst>
          </p:cNvPr>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76317449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EAD3AE-2E7F-D5B4-CA04-FFA7E453CFF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293B1B50-9066-BAAA-3A8C-854F0B1C6B9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58C1B74C-9E24-157F-FEFA-2FBE6D75E06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3EBC09C-ADB8-8A6E-6523-565C94605305}"/>
              </a:ext>
            </a:extLst>
          </p:cNvPr>
          <p:cNvSpPr>
            <a:spLocks noGrp="1"/>
          </p:cNvSpPr>
          <p:nvPr>
            <p:ph type="dt" sz="half" idx="10"/>
          </p:nvPr>
        </p:nvSpPr>
        <p:spPr/>
        <p:txBody>
          <a:bodyPr/>
          <a:lstStyle/>
          <a:p>
            <a:fld id="{846CE7D5-CF57-46EF-B807-FDD0502418D4}" type="datetimeFigureOut">
              <a:rPr lang="en-GB" smtClean="0"/>
              <a:t>04/07/2025</a:t>
            </a:fld>
            <a:endParaRPr lang="en-GB"/>
          </a:p>
        </p:txBody>
      </p:sp>
      <p:sp>
        <p:nvSpPr>
          <p:cNvPr id="6" name="Footer Placeholder 5">
            <a:extLst>
              <a:ext uri="{FF2B5EF4-FFF2-40B4-BE49-F238E27FC236}">
                <a16:creationId xmlns:a16="http://schemas.microsoft.com/office/drawing/2014/main" id="{C5784F5C-552F-B7B5-364F-A1CC4F6E4A4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0624F6D-9DAF-2AAF-085B-D0F25D3C12F8}"/>
              </a:ext>
            </a:extLst>
          </p:cNvPr>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51325635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D29017-8AB9-8865-91D6-6E619C6E5413}"/>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320295CD-C0E9-9BBD-9506-32C10A315DBA}"/>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1A82762-3F2B-0792-6E18-EF14A01B0697}"/>
              </a:ext>
            </a:extLst>
          </p:cNvPr>
          <p:cNvSpPr>
            <a:spLocks noGrp="1"/>
          </p:cNvSpPr>
          <p:nvPr>
            <p:ph type="dt" sz="half" idx="10"/>
          </p:nvPr>
        </p:nvSpPr>
        <p:spPr/>
        <p:txBody>
          <a:bodyPr/>
          <a:lstStyle/>
          <a:p>
            <a:fld id="{846CE7D5-CF57-46EF-B807-FDD0502418D4}" type="datetimeFigureOut">
              <a:rPr lang="en-GB" smtClean="0"/>
              <a:t>04/07/2025</a:t>
            </a:fld>
            <a:endParaRPr lang="en-GB"/>
          </a:p>
        </p:txBody>
      </p:sp>
      <p:sp>
        <p:nvSpPr>
          <p:cNvPr id="5" name="Footer Placeholder 4">
            <a:extLst>
              <a:ext uri="{FF2B5EF4-FFF2-40B4-BE49-F238E27FC236}">
                <a16:creationId xmlns:a16="http://schemas.microsoft.com/office/drawing/2014/main" id="{B12F75B6-D717-EAC1-6B30-2C635600E2E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EE5445E-30AA-ACC8-86F7-083737512CF7}"/>
              </a:ext>
            </a:extLst>
          </p:cNvPr>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74754677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02256E1-B44C-101B-4D07-0938D3B5795E}"/>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DA9BB779-FEEF-BA55-82A9-E2E51C9FDF4A}"/>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2536B3E-762B-7AF6-A253-02C3055FFFDC}"/>
              </a:ext>
            </a:extLst>
          </p:cNvPr>
          <p:cNvSpPr>
            <a:spLocks noGrp="1"/>
          </p:cNvSpPr>
          <p:nvPr>
            <p:ph type="dt" sz="half" idx="10"/>
          </p:nvPr>
        </p:nvSpPr>
        <p:spPr/>
        <p:txBody>
          <a:bodyPr/>
          <a:lstStyle/>
          <a:p>
            <a:fld id="{846CE7D5-CF57-46EF-B807-FDD0502418D4}" type="datetimeFigureOut">
              <a:rPr lang="en-GB" smtClean="0"/>
              <a:t>04/07/2025</a:t>
            </a:fld>
            <a:endParaRPr lang="en-GB"/>
          </a:p>
        </p:txBody>
      </p:sp>
      <p:sp>
        <p:nvSpPr>
          <p:cNvPr id="5" name="Footer Placeholder 4">
            <a:extLst>
              <a:ext uri="{FF2B5EF4-FFF2-40B4-BE49-F238E27FC236}">
                <a16:creationId xmlns:a16="http://schemas.microsoft.com/office/drawing/2014/main" id="{A2B87EC7-73E3-0D68-CEAB-27E9EC04D24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85EC505-FD01-BB35-F4EB-07AD0359BC41}"/>
              </a:ext>
            </a:extLst>
          </p:cNvPr>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406281827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5EB70B40-9644-8942-AD96-DCCD549AC643}"/>
              </a:ext>
            </a:extLst>
          </p:cNvPr>
          <p:cNvSpPr/>
          <p:nvPr userDrawn="1"/>
        </p:nvSpPr>
        <p:spPr>
          <a:xfrm>
            <a:off x="0" y="6186834"/>
            <a:ext cx="12192000" cy="671166"/>
          </a:xfrm>
          <a:prstGeom prst="rect">
            <a:avLst/>
          </a:prstGeom>
          <a:solidFill>
            <a:srgbClr val="0569B3"/>
          </a:solidFill>
        </p:spPr>
        <p:style>
          <a:lnRef idx="2">
            <a:schemeClr val="accent1">
              <a:shade val="50000"/>
            </a:schemeClr>
          </a:lnRef>
          <a:fillRef idx="1">
            <a:schemeClr val="accent1"/>
          </a:fillRef>
          <a:effectRef idx="0">
            <a:schemeClr val="accent1"/>
          </a:effectRef>
          <a:fontRef idx="minor">
            <a:schemeClr val="lt1"/>
          </a:fontRef>
        </p:style>
        <p:txBody>
          <a:bodyPr wrap="square" rtlCol="0" anchor="ctr"/>
          <a:lstStyle/>
          <a:p>
            <a:pPr algn="ctr"/>
            <a:endParaRPr lang="en-GB"/>
          </a:p>
        </p:txBody>
      </p:sp>
      <p:pic>
        <p:nvPicPr>
          <p:cNvPr id="5" name="Picture 4" descr="Icon&#10;&#10;Description automatically generated">
            <a:extLst>
              <a:ext uri="{FF2B5EF4-FFF2-40B4-BE49-F238E27FC236}">
                <a16:creationId xmlns:a16="http://schemas.microsoft.com/office/drawing/2014/main" id="{D8CFC124-3224-A740-879A-2DCE489ACE8A}"/>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48182" y="6277489"/>
            <a:ext cx="437371" cy="489855"/>
          </a:xfrm>
          <a:prstGeom prst="rect">
            <a:avLst/>
          </a:prstGeom>
        </p:spPr>
      </p:pic>
    </p:spTree>
    <p:extLst>
      <p:ext uri="{BB962C8B-B14F-4D97-AF65-F5344CB8AC3E}">
        <p14:creationId xmlns:p14="http://schemas.microsoft.com/office/powerpoint/2010/main" val="13373967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1072906-5157-B929-0916-BA338BAE1B9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4A55A1C4-B66F-4044-646D-A96CD07C0AB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CE07338-5CD1-F946-805B-97C68304AC2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846CE7D5-CF57-46EF-B807-FDD0502418D4}" type="datetimeFigureOut">
              <a:rPr lang="en-GB" smtClean="0"/>
              <a:t>04/07/2025</a:t>
            </a:fld>
            <a:endParaRPr lang="en-GB"/>
          </a:p>
        </p:txBody>
      </p:sp>
      <p:sp>
        <p:nvSpPr>
          <p:cNvPr id="5" name="Footer Placeholder 4">
            <a:extLst>
              <a:ext uri="{FF2B5EF4-FFF2-40B4-BE49-F238E27FC236}">
                <a16:creationId xmlns:a16="http://schemas.microsoft.com/office/drawing/2014/main" id="{6A45BBDC-F3AD-AF7C-F462-3D2FAE3F4AA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2EA906F0-4CDA-EF19-8616-04DB3439AD6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330EA680-D336-4FF7-8B7A-9848BB0A1C32}" type="slidenum">
              <a:rPr lang="en-GB" smtClean="0"/>
              <a:t>‹#›</a:t>
            </a:fld>
            <a:endParaRPr lang="en-GB"/>
          </a:p>
        </p:txBody>
      </p:sp>
    </p:spTree>
    <p:extLst>
      <p:ext uri="{BB962C8B-B14F-4D97-AF65-F5344CB8AC3E}">
        <p14:creationId xmlns:p14="http://schemas.microsoft.com/office/powerpoint/2010/main" val="3733150155"/>
      </p:ext>
    </p:extLst>
  </p:cSld>
  <p:clrMap bg1="lt1" tx1="dk1" bg2="lt2" tx2="dk2" accent1="accent1" accent2="accent2" accent3="accent3" accent4="accent4" accent5="accent5" accent6="accent6" hlink="hlink" folHlink="folHlink"/>
  <p:sldLayoutIdLst>
    <p:sldLayoutId id="2147483691" r:id="rId1"/>
    <p:sldLayoutId id="2147483692" r:id="rId2"/>
    <p:sldLayoutId id="2147483693" r:id="rId3"/>
    <p:sldLayoutId id="2147483694" r:id="rId4"/>
    <p:sldLayoutId id="2147483695" r:id="rId5"/>
    <p:sldLayoutId id="2147483696" r:id="rId6"/>
    <p:sldLayoutId id="2147483697" r:id="rId7"/>
    <p:sldLayoutId id="2147483698" r:id="rId8"/>
    <p:sldLayoutId id="2147483699" r:id="rId9"/>
    <p:sldLayoutId id="2147483700" r:id="rId10"/>
    <p:sldLayoutId id="2147483701" r:id="rId11"/>
    <p:sldLayoutId id="2147483672"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1.xml"/><Relationship Id="rId5" Type="http://schemas.openxmlformats.org/officeDocument/2006/relationships/image" Target="../media/image5.jpeg"/><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1.xml"/><Relationship Id="rId4" Type="http://schemas.openxmlformats.org/officeDocument/2006/relationships/image" Target="../media/image6.jpeg"/></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1.xml"/><Relationship Id="rId4" Type="http://schemas.openxmlformats.org/officeDocument/2006/relationships/image" Target="../media/image7.jpeg"/></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1.xml"/><Relationship Id="rId4" Type="http://schemas.openxmlformats.org/officeDocument/2006/relationships/image" Target="../media/image8.jpeg"/></Relationships>
</file>

<file path=ppt/slides/_rels/slide10.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hyperlink" Target="https://www.littlewandlelettersandsounds.org.uk/resources/for-parents/" TargetMode="Externa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1.xml"/><Relationship Id="rId5" Type="http://schemas.openxmlformats.org/officeDocument/2006/relationships/image" Target="../media/image10.jpeg"/><Relationship Id="rId4" Type="http://schemas.openxmlformats.org/officeDocument/2006/relationships/image" Target="../media/image9.jpeg"/></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1.xml"/><Relationship Id="rId5" Type="http://schemas.openxmlformats.org/officeDocument/2006/relationships/image" Target="../media/image12.jpeg"/><Relationship Id="rId4" Type="http://schemas.openxmlformats.org/officeDocument/2006/relationships/image" Target="../media/image11.jpeg"/></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1.xml"/><Relationship Id="rId4" Type="http://schemas.openxmlformats.org/officeDocument/2006/relationships/image" Target="../media/image13.jpeg"/></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1.xml"/><Relationship Id="rId4" Type="http://schemas.openxmlformats.org/officeDocument/2006/relationships/image" Target="../media/image14.jpeg"/></Relationships>
</file>

<file path=ppt/slides/_rels/slide1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1.xml"/><Relationship Id="rId4" Type="http://schemas.openxmlformats.org/officeDocument/2006/relationships/image" Target="../media/image15.jpeg"/></Relationships>
</file>

<file path=ppt/slides/_rels/slide1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hyperlink" Target="https://www.bournesgreen.secat.co.uk/page/?title=School+Dinners+%26amp%3B+Packed+Lunches&amp;pid=48" TargetMode="Externa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hyperlink" Target="https://www.bournesgreen.secat.co.uk/page/?title=Parent+SEND+Forum&amp;pid=100" TargetMode="Externa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hyperlink" Target="https://www.bournesgreen.secat.co.uk/page/?title=Attendance&amp;pid=50" TargetMode="Externa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1.xml"/><Relationship Id="rId4" Type="http://schemas.openxmlformats.org/officeDocument/2006/relationships/image" Target="../media/image16.jpeg"/></Relationships>
</file>

<file path=ppt/slides/_rels/slide2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1.xml"/><Relationship Id="rId6" Type="http://schemas.openxmlformats.org/officeDocument/2006/relationships/image" Target="../media/image18.png"/><Relationship Id="rId5" Type="http://schemas.openxmlformats.org/officeDocument/2006/relationships/hyperlink" Target="https://www.bournesgreen.secat.co.uk/page/?title=School+Streets&amp;pid=106" TargetMode="External"/><Relationship Id="rId4" Type="http://schemas.openxmlformats.org/officeDocument/2006/relationships/image" Target="../media/image17.jpeg"/></Relationships>
</file>

<file path=ppt/slides/_rels/slide2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1.xml"/><Relationship Id="rId4" Type="http://schemas.openxmlformats.org/officeDocument/2006/relationships/hyperlink" Target="https://www.bournesgreen.secat.co.uk/page/?title=Parents+Association&amp;pid=49" TargetMode="External"/></Relationships>
</file>

<file path=ppt/slides/_rels/slide27.xml.rels><?xml version="1.0" encoding="UTF-8" standalone="yes"?>
<Relationships xmlns="http://schemas.openxmlformats.org/package/2006/relationships"><Relationship Id="rId3" Type="http://schemas.openxmlformats.org/officeDocument/2006/relationships/hyperlink" Target="mailto:3C@bournesgreen.secat.co.uk" TargetMode="External"/><Relationship Id="rId7" Type="http://schemas.openxmlformats.org/officeDocument/2006/relationships/image" Target="../media/image20.jpeg"/><Relationship Id="rId2" Type="http://schemas.openxmlformats.org/officeDocument/2006/relationships/hyperlink" Target="mailto:3H@bournesgreen.secat.co.uk" TargetMode="External"/><Relationship Id="rId1" Type="http://schemas.openxmlformats.org/officeDocument/2006/relationships/slideLayout" Target="../slideLayouts/slideLayout1.xml"/><Relationship Id="rId6" Type="http://schemas.openxmlformats.org/officeDocument/2006/relationships/image" Target="../media/image19.png"/><Relationship Id="rId5" Type="http://schemas.openxmlformats.org/officeDocument/2006/relationships/image" Target="../media/image3.png"/><Relationship Id="rId4" Type="http://schemas.openxmlformats.org/officeDocument/2006/relationships/image" Target="../media/image2.jpeg"/></Relationships>
</file>

<file path=ppt/slides/_rels/slide2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185E36A-A029-1CEA-3F38-668A1CC7ACD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30F6D75-1E17-5415-D7E5-A437339A861A}"/>
              </a:ext>
            </a:extLst>
          </p:cNvPr>
          <p:cNvSpPr>
            <a:spLocks noGrp="1"/>
          </p:cNvSpPr>
          <p:nvPr>
            <p:ph type="ctrTitle"/>
          </p:nvPr>
        </p:nvSpPr>
        <p:spPr>
          <a:xfrm>
            <a:off x="1281606" y="-18437"/>
            <a:ext cx="9622955" cy="1308007"/>
          </a:xfrm>
          <a:solidFill>
            <a:srgbClr val="BD3E3E"/>
          </a:solidFill>
        </p:spPr>
        <p:txBody>
          <a:bodyPr>
            <a:noAutofit/>
          </a:bodyPr>
          <a:lstStyle/>
          <a:p>
            <a:r>
              <a:rPr lang="en-GB" sz="4000">
                <a:solidFill>
                  <a:schemeClr val="bg1"/>
                </a:solidFill>
                <a:latin typeface="Calibri"/>
                <a:ea typeface="Calibri"/>
                <a:cs typeface="Arial"/>
              </a:rPr>
              <a:t>Bournes Green Schools</a:t>
            </a:r>
            <a:br>
              <a:rPr lang="en-GB" sz="4000">
                <a:solidFill>
                  <a:schemeClr val="bg1"/>
                </a:solidFill>
                <a:latin typeface="Calibri"/>
                <a:ea typeface="Calibri"/>
                <a:cs typeface="Arial"/>
              </a:rPr>
            </a:br>
            <a:r>
              <a:rPr lang="en-GB" sz="1000">
                <a:solidFill>
                  <a:srgbClr val="B23735"/>
                </a:solidFill>
                <a:latin typeface="Calibri"/>
                <a:ea typeface="Calibri"/>
                <a:cs typeface="Arial"/>
              </a:rPr>
              <a:t>. </a:t>
            </a:r>
            <a:br>
              <a:rPr lang="en-GB" sz="4000">
                <a:latin typeface="Calibri"/>
                <a:cs typeface="Arial" panose="020B0604020202020204" pitchFamily="34" charset="0"/>
              </a:rPr>
            </a:br>
            <a:r>
              <a:rPr lang="en-GB" sz="2000" i="1">
                <a:solidFill>
                  <a:schemeClr val="bg1"/>
                </a:solidFill>
                <a:latin typeface="Calibri"/>
                <a:ea typeface="Calibri"/>
                <a:cs typeface="Arial"/>
              </a:rPr>
              <a:t>Believe, Grow, Succeed</a:t>
            </a:r>
          </a:p>
        </p:txBody>
      </p:sp>
      <p:sp>
        <p:nvSpPr>
          <p:cNvPr id="12" name="Subtitle 2">
            <a:extLst>
              <a:ext uri="{FF2B5EF4-FFF2-40B4-BE49-F238E27FC236}">
                <a16:creationId xmlns:a16="http://schemas.microsoft.com/office/drawing/2014/main" id="{00FF4653-8F30-1A71-B240-EB3473F4148A}"/>
              </a:ext>
            </a:extLst>
          </p:cNvPr>
          <p:cNvSpPr>
            <a:spLocks noGrp="1"/>
          </p:cNvSpPr>
          <p:nvPr>
            <p:ph type="subTitle" idx="1"/>
          </p:nvPr>
        </p:nvSpPr>
        <p:spPr>
          <a:xfrm>
            <a:off x="176463" y="2014787"/>
            <a:ext cx="11871158" cy="3595599"/>
          </a:xfrm>
        </p:spPr>
        <p:txBody>
          <a:bodyPr vert="horz" lIns="91440" tIns="45720" rIns="91440" bIns="45720" rtlCol="0" anchor="t">
            <a:normAutofit/>
          </a:bodyPr>
          <a:lstStyle/>
          <a:p>
            <a:pPr algn="ctr" eaLnBrk="1" hangingPunct="1">
              <a:buFontTx/>
              <a:buNone/>
            </a:pPr>
            <a:endParaRPr lang="en-GB" altLang="en-US" sz="3600"/>
          </a:p>
          <a:p>
            <a:r>
              <a:rPr lang="en-GB" altLang="en-US" sz="2000" dirty="0">
                <a:latin typeface="Calibri"/>
                <a:ea typeface="Calibri"/>
                <a:cs typeface="Calibri"/>
              </a:rPr>
              <a:t> Executive Headteacher – Mr Martinson</a:t>
            </a:r>
            <a:endParaRPr lang="en-GB" altLang="en-US" sz="2000" dirty="0">
              <a:latin typeface="Calibri"/>
              <a:ea typeface="Calibri" panose="020F0502020204030204" pitchFamily="34" charset="0"/>
              <a:cs typeface="Calibri"/>
            </a:endParaRPr>
          </a:p>
          <a:p>
            <a:r>
              <a:rPr lang="en-GB" altLang="en-US" sz="2000" dirty="0">
                <a:latin typeface="Calibri"/>
                <a:ea typeface="Calibri"/>
                <a:cs typeface="Calibri"/>
              </a:rPr>
              <a:t>Deputy Headteachers - Mrs Goy and Mr Kent </a:t>
            </a:r>
          </a:p>
          <a:p>
            <a:pPr algn="ctr" eaLnBrk="1" hangingPunct="1">
              <a:buFontTx/>
              <a:buNone/>
            </a:pPr>
            <a:endParaRPr lang="en-GB" altLang="en-US" sz="2000">
              <a:latin typeface="Calibri" panose="020F0502020204030204" pitchFamily="34" charset="0"/>
              <a:ea typeface="Calibri" panose="020F0502020204030204" pitchFamily="34" charset="0"/>
              <a:cs typeface="Calibri" panose="020F0502020204030204" pitchFamily="34" charset="0"/>
            </a:endParaRPr>
          </a:p>
          <a:p>
            <a:pPr algn="ctr" rtl="0" fontAlgn="base"/>
            <a:r>
              <a:rPr lang="en-GB" sz="2000" i="0" dirty="0">
                <a:solidFill>
                  <a:srgbClr val="000000"/>
                </a:solidFill>
                <a:effectLst/>
                <a:latin typeface="Calibri"/>
                <a:ea typeface="Calibri"/>
                <a:cs typeface="Calibri"/>
              </a:rPr>
              <a:t>​</a:t>
            </a:r>
          </a:p>
          <a:p>
            <a:pPr fontAlgn="base"/>
            <a:r>
              <a:rPr lang="en-GB" sz="2000" dirty="0">
                <a:solidFill>
                  <a:srgbClr val="000000"/>
                </a:solidFill>
                <a:latin typeface="Calibri"/>
                <a:ea typeface="Calibri"/>
                <a:cs typeface="Calibri"/>
              </a:rPr>
              <a:t>RN - Mrs Nagla and Mrs Rawlinson</a:t>
            </a:r>
            <a:r>
              <a:rPr lang="en-US" sz="2000" i="0" dirty="0">
                <a:solidFill>
                  <a:srgbClr val="000000"/>
                </a:solidFill>
                <a:effectLst/>
                <a:latin typeface="Calibri"/>
                <a:ea typeface="Calibri"/>
                <a:cs typeface="Calibri"/>
              </a:rPr>
              <a:t>​</a:t>
            </a:r>
            <a:r>
              <a:rPr lang="en-US" sz="2000" dirty="0">
                <a:solidFill>
                  <a:srgbClr val="000000"/>
                </a:solidFill>
                <a:latin typeface="Calibri"/>
                <a:ea typeface="Calibri"/>
                <a:cs typeface="Calibri"/>
              </a:rPr>
              <a:t> </a:t>
            </a:r>
            <a:endParaRPr lang="en-US" sz="2000" i="0" dirty="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p>
            <a:pPr fontAlgn="base"/>
            <a:r>
              <a:rPr lang="en-GB" sz="2000" i="0" u="none" strike="noStrike" dirty="0">
                <a:solidFill>
                  <a:srgbClr val="000000"/>
                </a:solidFill>
                <a:effectLst/>
                <a:latin typeface="Calibri"/>
                <a:ea typeface="Calibri"/>
                <a:cs typeface="Calibri"/>
              </a:rPr>
              <a:t> </a:t>
            </a:r>
            <a:r>
              <a:rPr lang="en-GB" sz="2000" dirty="0">
                <a:solidFill>
                  <a:srgbClr val="000000"/>
                </a:solidFill>
                <a:latin typeface="Calibri"/>
                <a:ea typeface="Calibri"/>
                <a:cs typeface="Calibri"/>
              </a:rPr>
              <a:t>RG</a:t>
            </a:r>
            <a:r>
              <a:rPr lang="en-GB" sz="2000" i="0" u="none" strike="noStrike" dirty="0">
                <a:solidFill>
                  <a:srgbClr val="000000"/>
                </a:solidFill>
                <a:effectLst/>
                <a:latin typeface="Calibri"/>
                <a:ea typeface="Calibri"/>
                <a:cs typeface="Calibri"/>
              </a:rPr>
              <a:t> -</a:t>
            </a:r>
            <a:r>
              <a:rPr lang="en-GB" sz="2000" i="0" dirty="0">
                <a:solidFill>
                  <a:srgbClr val="000000"/>
                </a:solidFill>
                <a:effectLst/>
                <a:latin typeface="Calibri"/>
                <a:ea typeface="Calibri"/>
                <a:cs typeface="Calibri"/>
              </a:rPr>
              <a:t>​ </a:t>
            </a:r>
            <a:r>
              <a:rPr lang="en-GB" sz="2000" dirty="0">
                <a:solidFill>
                  <a:srgbClr val="000000"/>
                </a:solidFill>
                <a:latin typeface="Calibri"/>
                <a:ea typeface="Calibri"/>
                <a:cs typeface="Calibri"/>
              </a:rPr>
              <a:t>Miss Gardner and Mrs</a:t>
            </a:r>
            <a:r>
              <a:rPr lang="en-GB" sz="2000" i="0" dirty="0">
                <a:solidFill>
                  <a:srgbClr val="000000"/>
                </a:solidFill>
                <a:effectLst/>
                <a:latin typeface="Calibri"/>
                <a:ea typeface="Calibri"/>
                <a:cs typeface="Calibri"/>
              </a:rPr>
              <a:t> </a:t>
            </a:r>
            <a:r>
              <a:rPr lang="en-GB" sz="2000" dirty="0">
                <a:solidFill>
                  <a:srgbClr val="000000"/>
                </a:solidFill>
                <a:latin typeface="Calibri"/>
                <a:ea typeface="Calibri"/>
                <a:cs typeface="Calibri"/>
              </a:rPr>
              <a:t>Keith</a:t>
            </a:r>
            <a:endParaRPr lang="en-GB" sz="2000" i="0" dirty="0">
              <a:solidFill>
                <a:srgbClr val="000000"/>
              </a:solidFill>
              <a:effectLst/>
              <a:latin typeface="Calibri"/>
              <a:ea typeface="Calibri"/>
              <a:cs typeface="Calibri"/>
            </a:endParaRPr>
          </a:p>
          <a:p>
            <a:pPr rtl="0" fontAlgn="base"/>
            <a:endParaRPr lang="en-GB" sz="2000">
              <a:solidFill>
                <a:srgbClr val="000000"/>
              </a:solidFill>
              <a:latin typeface="Calibri" panose="020F0502020204030204" pitchFamily="34" charset="0"/>
              <a:ea typeface="Calibri" panose="020F0502020204030204" pitchFamily="34" charset="0"/>
              <a:cs typeface="Calibri" panose="020F0502020204030204" pitchFamily="34" charset="0"/>
            </a:endParaRPr>
          </a:p>
          <a:p>
            <a:pPr fontAlgn="base"/>
            <a:endParaRPr lang="en-GB" sz="3300">
              <a:solidFill>
                <a:srgbClr val="333333"/>
              </a:solidFill>
              <a:ea typeface="Calibri"/>
              <a:cs typeface="Calibri"/>
            </a:endParaRPr>
          </a:p>
        </p:txBody>
      </p:sp>
      <p:pic>
        <p:nvPicPr>
          <p:cNvPr id="7" name="Picture 6" descr="A logo with a lion&#10;&#10;Description automatically generated">
            <a:extLst>
              <a:ext uri="{FF2B5EF4-FFF2-40B4-BE49-F238E27FC236}">
                <a16:creationId xmlns:a16="http://schemas.microsoft.com/office/drawing/2014/main" id="{D01A7EEC-EBB3-BDC4-B74D-65D00CB65E5E}"/>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382" y="16120"/>
            <a:ext cx="1271224" cy="1308008"/>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17">
            <a:extLst>
              <a:ext uri="{FF2B5EF4-FFF2-40B4-BE49-F238E27FC236}">
                <a16:creationId xmlns:a16="http://schemas.microsoft.com/office/drawing/2014/main" id="{B36375B0-F3B1-2CA0-5D1F-C228A495DD11}"/>
              </a:ext>
            </a:extLst>
          </p:cNvPr>
          <p:cNvPicPr>
            <a:picLocks noChangeAspect="1"/>
          </p:cNvPicPr>
          <p:nvPr/>
        </p:nvPicPr>
        <p:blipFill>
          <a:blip r:embed="rId3"/>
          <a:stretch>
            <a:fillRect/>
          </a:stretch>
        </p:blipFill>
        <p:spPr>
          <a:xfrm>
            <a:off x="10922202" y="16041"/>
            <a:ext cx="1269798" cy="1273529"/>
          </a:xfrm>
          <a:prstGeom prst="rect">
            <a:avLst/>
          </a:prstGeom>
        </p:spPr>
      </p:pic>
      <p:sp>
        <p:nvSpPr>
          <p:cNvPr id="3" name="Subtitle 2">
            <a:extLst>
              <a:ext uri="{FF2B5EF4-FFF2-40B4-BE49-F238E27FC236}">
                <a16:creationId xmlns:a16="http://schemas.microsoft.com/office/drawing/2014/main" id="{63502571-142A-0555-E9A2-4E41B05B61FD}"/>
              </a:ext>
            </a:extLst>
          </p:cNvPr>
          <p:cNvSpPr txBox="1">
            <a:spLocks/>
          </p:cNvSpPr>
          <p:nvPr/>
        </p:nvSpPr>
        <p:spPr>
          <a:xfrm>
            <a:off x="157504" y="1358685"/>
            <a:ext cx="11871158" cy="748286"/>
          </a:xfrm>
          <a:prstGeom prst="rect">
            <a:avLst/>
          </a:prstGeom>
        </p:spPr>
        <p:txBody>
          <a:bodyPr vert="horz" lIns="91440" tIns="45720" rIns="91440" bIns="45720" rtlCol="0" anchor="t">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buFontTx/>
              <a:buNone/>
            </a:pPr>
            <a:r>
              <a:rPr lang="en-GB" altLang="en-US" sz="4000" b="1" u="sng" dirty="0">
                <a:latin typeface="Calibri"/>
                <a:ea typeface="Calibri"/>
                <a:cs typeface="Calibri"/>
              </a:rPr>
              <a:t>Welcome</a:t>
            </a:r>
            <a:endParaRPr lang="en-GB" sz="4000" dirty="0">
              <a:solidFill>
                <a:srgbClr val="333333"/>
              </a:solidFill>
              <a:latin typeface="Calibri"/>
              <a:ea typeface="Calibri"/>
              <a:cs typeface="Calibri"/>
            </a:endParaRPr>
          </a:p>
        </p:txBody>
      </p:sp>
    </p:spTree>
    <p:extLst>
      <p:ext uri="{BB962C8B-B14F-4D97-AF65-F5344CB8AC3E}">
        <p14:creationId xmlns:p14="http://schemas.microsoft.com/office/powerpoint/2010/main" val="314228861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281606" y="-18437"/>
            <a:ext cx="9622955" cy="1308007"/>
          </a:xfrm>
          <a:solidFill>
            <a:srgbClr val="BD3E3E"/>
          </a:solidFill>
        </p:spPr>
        <p:txBody>
          <a:bodyPr>
            <a:noAutofit/>
          </a:bodyPr>
          <a:lstStyle/>
          <a:p>
            <a:r>
              <a:rPr lang="en-GB" sz="4000">
                <a:solidFill>
                  <a:schemeClr val="bg1"/>
                </a:solidFill>
                <a:latin typeface="Calibri"/>
                <a:ea typeface="Calibri"/>
                <a:cs typeface="Calibri"/>
              </a:rPr>
              <a:t>Bournes Green Schools</a:t>
            </a:r>
            <a:br>
              <a:rPr lang="en-GB" sz="4000">
                <a:solidFill>
                  <a:schemeClr val="bg1"/>
                </a:solidFill>
                <a:latin typeface="Calibri"/>
                <a:ea typeface="Calibri"/>
                <a:cs typeface="Calibri"/>
              </a:rPr>
            </a:br>
            <a:r>
              <a:rPr lang="en-GB" sz="1000">
                <a:solidFill>
                  <a:schemeClr val="bg1"/>
                </a:solidFill>
                <a:latin typeface="Calibri"/>
                <a:ea typeface="Calibri"/>
                <a:cs typeface="Calibri"/>
              </a:rPr>
              <a:t> </a:t>
            </a:r>
            <a:br>
              <a:rPr lang="en-GB" sz="4000">
                <a:latin typeface="Calibri"/>
                <a:ea typeface="Calibri"/>
                <a:cs typeface="Calibri"/>
              </a:rPr>
            </a:br>
            <a:r>
              <a:rPr lang="en-GB" sz="2000" i="1">
                <a:solidFill>
                  <a:schemeClr val="bg1"/>
                </a:solidFill>
                <a:latin typeface="Calibri"/>
                <a:ea typeface="Calibri"/>
                <a:cs typeface="Calibri"/>
              </a:rPr>
              <a:t>Believe, Grow, Succeed</a:t>
            </a:r>
            <a:endParaRPr lang="en-US" sz="2000" i="1">
              <a:solidFill>
                <a:schemeClr val="bg1"/>
              </a:solidFill>
            </a:endParaRPr>
          </a:p>
        </p:txBody>
      </p:sp>
      <p:sp>
        <p:nvSpPr>
          <p:cNvPr id="12" name="Subtitle 2">
            <a:extLst>
              <a:ext uri="{FF2B5EF4-FFF2-40B4-BE49-F238E27FC236}">
                <a16:creationId xmlns:a16="http://schemas.microsoft.com/office/drawing/2014/main" id="{22C8D1B0-39F5-4A09-9ADD-D0A5E7018EF1}"/>
              </a:ext>
            </a:extLst>
          </p:cNvPr>
          <p:cNvSpPr>
            <a:spLocks noGrp="1"/>
          </p:cNvSpPr>
          <p:nvPr>
            <p:ph type="subTitle" idx="1"/>
          </p:nvPr>
        </p:nvSpPr>
        <p:spPr>
          <a:xfrm>
            <a:off x="176463" y="2014787"/>
            <a:ext cx="11871158" cy="3673092"/>
          </a:xfrm>
        </p:spPr>
        <p:txBody>
          <a:bodyPr vert="horz" lIns="91440" tIns="45720" rIns="91440" bIns="45720" rtlCol="0" anchor="t">
            <a:normAutofit/>
          </a:bodyPr>
          <a:lstStyle/>
          <a:p>
            <a:pPr algn="ctr" eaLnBrk="1" hangingPunct="1">
              <a:buFontTx/>
              <a:buNone/>
            </a:pPr>
            <a:endParaRPr lang="en-GB" altLang="en-US" sz="3600"/>
          </a:p>
          <a:p>
            <a:pPr algn="ctr" eaLnBrk="1" hangingPunct="1">
              <a:buFontTx/>
              <a:buNone/>
            </a:pPr>
            <a:r>
              <a:rPr lang="en-GB" altLang="en-US" sz="2000" b="1">
                <a:latin typeface="Calibri" panose="020F0502020204030204" pitchFamily="34" charset="0"/>
                <a:ea typeface="Calibri" panose="020F0502020204030204" pitchFamily="34" charset="0"/>
                <a:cs typeface="Calibri" panose="020F0502020204030204" pitchFamily="34" charset="0"/>
              </a:rPr>
              <a:t>Believe</a:t>
            </a:r>
            <a:r>
              <a:rPr lang="en-GB" altLang="en-US" sz="2000">
                <a:latin typeface="Calibri" panose="020F0502020204030204" pitchFamily="34" charset="0"/>
                <a:ea typeface="Calibri" panose="020F0502020204030204" pitchFamily="34" charset="0"/>
                <a:cs typeface="Calibri" panose="020F0502020204030204" pitchFamily="34" charset="0"/>
              </a:rPr>
              <a:t> - We believe in ourselves and each other in all that we do, even when faced with challenges.</a:t>
            </a:r>
          </a:p>
          <a:p>
            <a:pPr algn="ctr" eaLnBrk="1" hangingPunct="1">
              <a:buFontTx/>
              <a:buNone/>
            </a:pPr>
            <a:endParaRPr lang="en-GB" altLang="en-US" sz="2000">
              <a:latin typeface="Calibri" panose="020F0502020204030204" pitchFamily="34" charset="0"/>
              <a:ea typeface="Calibri" panose="020F0502020204030204" pitchFamily="34" charset="0"/>
              <a:cs typeface="Calibri" panose="020F0502020204030204" pitchFamily="34" charset="0"/>
            </a:endParaRPr>
          </a:p>
          <a:p>
            <a:r>
              <a:rPr lang="en-GB" altLang="en-US" sz="2000" b="1">
                <a:latin typeface="Calibri" panose="020F0502020204030204" pitchFamily="34" charset="0"/>
                <a:ea typeface="Calibri" panose="020F0502020204030204" pitchFamily="34" charset="0"/>
                <a:cs typeface="Calibri" panose="020F0502020204030204" pitchFamily="34" charset="0"/>
              </a:rPr>
              <a:t>Grow</a:t>
            </a:r>
            <a:r>
              <a:rPr lang="en-GB" altLang="en-US" sz="2000">
                <a:latin typeface="Calibri" panose="020F0502020204030204" pitchFamily="34" charset="0"/>
                <a:ea typeface="Calibri" panose="020F0502020204030204" pitchFamily="34" charset="0"/>
                <a:cs typeface="Calibri" panose="020F0502020204030204" pitchFamily="34" charset="0"/>
              </a:rPr>
              <a:t> - </a:t>
            </a:r>
            <a:r>
              <a:rPr lang="en-GB" sz="2000" b="0" i="0">
                <a:solidFill>
                  <a:srgbClr val="242424"/>
                </a:solidFill>
                <a:effectLst/>
                <a:latin typeface="Calibri" panose="020F0502020204030204" pitchFamily="34" charset="0"/>
                <a:ea typeface="Calibri" panose="020F0502020204030204" pitchFamily="34" charset="0"/>
                <a:cs typeface="Calibri" panose="020F0502020204030204" pitchFamily="34" charset="0"/>
              </a:rPr>
              <a:t>We grow as individuals and become better people in every way. We take great pride in helping others grow. </a:t>
            </a:r>
            <a:r>
              <a:rPr lang="en-GB" sz="2000" b="0" i="0">
                <a:solidFill>
                  <a:srgbClr val="000000"/>
                </a:solidFill>
                <a:effectLst/>
                <a:latin typeface="Calibri" panose="020F0502020204030204" pitchFamily="34" charset="0"/>
                <a:ea typeface="Calibri" panose="020F0502020204030204" pitchFamily="34" charset="0"/>
                <a:cs typeface="Calibri" panose="020F0502020204030204" pitchFamily="34" charset="0"/>
              </a:rPr>
              <a:t>​</a:t>
            </a:r>
          </a:p>
          <a:p>
            <a:pPr algn="ctr" eaLnBrk="1" hangingPunct="1">
              <a:buFontTx/>
              <a:buNone/>
            </a:pPr>
            <a:endParaRPr lang="en-GB" altLang="en-US" sz="2000">
              <a:latin typeface="Calibri" panose="020F0502020204030204" pitchFamily="34" charset="0"/>
              <a:ea typeface="Calibri" panose="020F0502020204030204" pitchFamily="34" charset="0"/>
              <a:cs typeface="Calibri" panose="020F0502020204030204" pitchFamily="34" charset="0"/>
            </a:endParaRPr>
          </a:p>
          <a:p>
            <a:pPr algn="ctr" eaLnBrk="1" hangingPunct="1">
              <a:buFontTx/>
              <a:buNone/>
            </a:pPr>
            <a:r>
              <a:rPr lang="en-GB" altLang="en-US" sz="2000" b="1">
                <a:latin typeface="Calibri" panose="020F0502020204030204" pitchFamily="34" charset="0"/>
                <a:ea typeface="Calibri" panose="020F0502020204030204" pitchFamily="34" charset="0"/>
                <a:cs typeface="Calibri" panose="020F0502020204030204" pitchFamily="34" charset="0"/>
              </a:rPr>
              <a:t>Succeed</a:t>
            </a:r>
            <a:r>
              <a:rPr lang="en-GB" altLang="en-US" sz="2000">
                <a:latin typeface="Calibri" panose="020F0502020204030204" pitchFamily="34" charset="0"/>
                <a:ea typeface="Calibri" panose="020F0502020204030204" pitchFamily="34" charset="0"/>
                <a:cs typeface="Calibri" panose="020F0502020204030204" pitchFamily="34" charset="0"/>
              </a:rPr>
              <a:t> - </a:t>
            </a:r>
            <a:r>
              <a:rPr lang="en-GB" sz="2000" b="0" i="0">
                <a:solidFill>
                  <a:srgbClr val="242424"/>
                </a:solidFill>
                <a:effectLst/>
                <a:latin typeface="Calibri" panose="020F0502020204030204" pitchFamily="34" charset="0"/>
                <a:ea typeface="Calibri" panose="020F0502020204030204" pitchFamily="34" charset="0"/>
                <a:cs typeface="Calibri" panose="020F0502020204030204" pitchFamily="34" charset="0"/>
              </a:rPr>
              <a:t>We always try our best. We celebrate our own and other’s successes, inside and outside of school. We are proud of every achievement. </a:t>
            </a:r>
            <a:r>
              <a:rPr lang="en-GB" sz="2200" b="0" i="0">
                <a:solidFill>
                  <a:srgbClr val="000000"/>
                </a:solidFill>
                <a:effectLst/>
                <a:latin typeface="Calibri" panose="020F0502020204030204" pitchFamily="34" charset="0"/>
                <a:ea typeface="Calibri" panose="020F0502020204030204" pitchFamily="34" charset="0"/>
                <a:cs typeface="Calibri" panose="020F0502020204030204" pitchFamily="34" charset="0"/>
              </a:rPr>
              <a:t>​</a:t>
            </a:r>
            <a:endParaRPr lang="en-GB" altLang="en-US" sz="2200">
              <a:latin typeface="Calibri" panose="020F0502020204030204" pitchFamily="34" charset="0"/>
              <a:ea typeface="Calibri" panose="020F0502020204030204" pitchFamily="34" charset="0"/>
              <a:cs typeface="Calibri" panose="020F0502020204030204" pitchFamily="34" charset="0"/>
            </a:endParaRPr>
          </a:p>
          <a:p>
            <a:pPr rtl="0" fontAlgn="base"/>
            <a:endParaRPr lang="en-GB" sz="3300">
              <a:solidFill>
                <a:srgbClr val="333333"/>
              </a:solidFill>
              <a:ea typeface="Calibri"/>
              <a:cs typeface="Calibri"/>
            </a:endParaRPr>
          </a:p>
        </p:txBody>
      </p:sp>
      <p:pic>
        <p:nvPicPr>
          <p:cNvPr id="7" name="Picture 6" descr="A logo with a lion&#10;&#10;Description automatically generated">
            <a:extLst>
              <a:ext uri="{FF2B5EF4-FFF2-40B4-BE49-F238E27FC236}">
                <a16:creationId xmlns:a16="http://schemas.microsoft.com/office/drawing/2014/main" id="{4F6A09B9-8AF5-6688-8552-0DCF93D053BE}"/>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382" y="16120"/>
            <a:ext cx="1271224" cy="1308008"/>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17">
            <a:extLst>
              <a:ext uri="{FF2B5EF4-FFF2-40B4-BE49-F238E27FC236}">
                <a16:creationId xmlns:a16="http://schemas.microsoft.com/office/drawing/2014/main" id="{1FB5D73D-08F7-00DC-AD96-2395D15FC87C}"/>
              </a:ext>
            </a:extLst>
          </p:cNvPr>
          <p:cNvPicPr>
            <a:picLocks noChangeAspect="1"/>
          </p:cNvPicPr>
          <p:nvPr/>
        </p:nvPicPr>
        <p:blipFill>
          <a:blip r:embed="rId3"/>
          <a:stretch>
            <a:fillRect/>
          </a:stretch>
        </p:blipFill>
        <p:spPr>
          <a:xfrm>
            <a:off x="10922202" y="16041"/>
            <a:ext cx="1269798" cy="1273529"/>
          </a:xfrm>
          <a:prstGeom prst="rect">
            <a:avLst/>
          </a:prstGeom>
        </p:spPr>
      </p:pic>
      <p:sp>
        <p:nvSpPr>
          <p:cNvPr id="3" name="Subtitle 2">
            <a:extLst>
              <a:ext uri="{FF2B5EF4-FFF2-40B4-BE49-F238E27FC236}">
                <a16:creationId xmlns:a16="http://schemas.microsoft.com/office/drawing/2014/main" id="{A7136BFD-2459-40B7-02DD-F24EE36B7C53}"/>
              </a:ext>
            </a:extLst>
          </p:cNvPr>
          <p:cNvSpPr txBox="1">
            <a:spLocks/>
          </p:cNvSpPr>
          <p:nvPr/>
        </p:nvSpPr>
        <p:spPr>
          <a:xfrm>
            <a:off x="157504" y="1358685"/>
            <a:ext cx="11871158" cy="748286"/>
          </a:xfrm>
          <a:prstGeom prst="rect">
            <a:avLst/>
          </a:prstGeom>
        </p:spPr>
        <p:txBody>
          <a:bodyPr vert="horz" lIns="91440" tIns="45720" rIns="91440" bIns="45720" rtlCol="0" anchor="t">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buFontTx/>
              <a:buNone/>
            </a:pPr>
            <a:r>
              <a:rPr lang="en-GB" altLang="en-US" sz="4000" b="1" u="sng">
                <a:latin typeface="Calibri" panose="020F0502020204030204" pitchFamily="34" charset="0"/>
                <a:ea typeface="Calibri" panose="020F0502020204030204" pitchFamily="34" charset="0"/>
                <a:cs typeface="Calibri" panose="020F0502020204030204" pitchFamily="34" charset="0"/>
              </a:rPr>
              <a:t>Our Core Values</a:t>
            </a:r>
            <a:endParaRPr lang="en-GB" sz="4000">
              <a:solidFill>
                <a:srgbClr val="333333"/>
              </a:solidFill>
              <a:ea typeface="Calibri"/>
              <a:cs typeface="Calibri"/>
            </a:endParaRPr>
          </a:p>
        </p:txBody>
      </p:sp>
    </p:spTree>
    <p:extLst>
      <p:ext uri="{BB962C8B-B14F-4D97-AF65-F5344CB8AC3E}">
        <p14:creationId xmlns:p14="http://schemas.microsoft.com/office/powerpoint/2010/main" val="284763621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281606" y="-18437"/>
            <a:ext cx="9622955" cy="1308007"/>
          </a:xfrm>
          <a:solidFill>
            <a:srgbClr val="BD3E3E"/>
          </a:solidFill>
        </p:spPr>
        <p:txBody>
          <a:bodyPr>
            <a:noAutofit/>
          </a:bodyPr>
          <a:lstStyle/>
          <a:p>
            <a:r>
              <a:rPr lang="en-GB" sz="3400">
                <a:solidFill>
                  <a:schemeClr val="bg1"/>
                </a:solidFill>
                <a:latin typeface="Arial" panose="020B0604020202020204" pitchFamily="34" charset="0"/>
                <a:cs typeface="Arial" panose="020B0604020202020204" pitchFamily="34" charset="0"/>
              </a:rPr>
              <a:t>B O U R N E S  G R E </a:t>
            </a:r>
            <a:r>
              <a:rPr lang="en-GB" sz="3400" err="1">
                <a:solidFill>
                  <a:schemeClr val="bg1"/>
                </a:solidFill>
                <a:latin typeface="Arial" panose="020B0604020202020204" pitchFamily="34" charset="0"/>
                <a:cs typeface="Arial" panose="020B0604020202020204" pitchFamily="34" charset="0"/>
              </a:rPr>
              <a:t>E</a:t>
            </a:r>
            <a:r>
              <a:rPr lang="en-GB" sz="3400">
                <a:solidFill>
                  <a:schemeClr val="bg1"/>
                </a:solidFill>
                <a:latin typeface="Arial" panose="020B0604020202020204" pitchFamily="34" charset="0"/>
                <a:cs typeface="Arial" panose="020B0604020202020204" pitchFamily="34" charset="0"/>
              </a:rPr>
              <a:t> N   S C H O </a:t>
            </a:r>
            <a:r>
              <a:rPr lang="en-GB" sz="3400" err="1">
                <a:solidFill>
                  <a:schemeClr val="bg1"/>
                </a:solidFill>
                <a:latin typeface="Arial" panose="020B0604020202020204" pitchFamily="34" charset="0"/>
                <a:cs typeface="Arial" panose="020B0604020202020204" pitchFamily="34" charset="0"/>
              </a:rPr>
              <a:t>O</a:t>
            </a:r>
            <a:r>
              <a:rPr lang="en-GB" sz="3400">
                <a:solidFill>
                  <a:schemeClr val="bg1"/>
                </a:solidFill>
                <a:latin typeface="Arial" panose="020B0604020202020204" pitchFamily="34" charset="0"/>
                <a:cs typeface="Arial" panose="020B0604020202020204" pitchFamily="34" charset="0"/>
              </a:rPr>
              <a:t> L S</a:t>
            </a:r>
            <a:br>
              <a:rPr lang="en-GB" sz="3400">
                <a:solidFill>
                  <a:schemeClr val="bg1"/>
                </a:solidFill>
                <a:latin typeface="Arial" panose="020B0604020202020204" pitchFamily="34" charset="0"/>
                <a:cs typeface="Arial" panose="020B0604020202020204" pitchFamily="34" charset="0"/>
              </a:rPr>
            </a:br>
            <a:r>
              <a:rPr lang="en-GB" sz="2000">
                <a:solidFill>
                  <a:srgbClr val="B23735"/>
                </a:solidFill>
                <a:latin typeface="Arial" panose="020B0604020202020204" pitchFamily="34" charset="0"/>
                <a:cs typeface="Arial" panose="020B0604020202020204" pitchFamily="34" charset="0"/>
              </a:rPr>
              <a:t>.</a:t>
            </a:r>
            <a:br>
              <a:rPr lang="en-GB" sz="3400">
                <a:solidFill>
                  <a:schemeClr val="bg1"/>
                </a:solidFill>
                <a:latin typeface="Arial" panose="020B0604020202020204" pitchFamily="34" charset="0"/>
                <a:cs typeface="Arial" panose="020B0604020202020204" pitchFamily="34" charset="0"/>
              </a:rPr>
            </a:br>
            <a:r>
              <a:rPr lang="en-GB" sz="1800" i="1">
                <a:solidFill>
                  <a:schemeClr val="bg1"/>
                </a:solidFill>
                <a:latin typeface="Arial" panose="020B0604020202020204" pitchFamily="34" charset="0"/>
                <a:cs typeface="Arial" panose="020B0604020202020204" pitchFamily="34" charset="0"/>
              </a:rPr>
              <a:t>Believe, Grow, Succeed</a:t>
            </a:r>
          </a:p>
        </p:txBody>
      </p:sp>
      <p:sp>
        <p:nvSpPr>
          <p:cNvPr id="12" name="Subtitle 2">
            <a:extLst>
              <a:ext uri="{FF2B5EF4-FFF2-40B4-BE49-F238E27FC236}">
                <a16:creationId xmlns:a16="http://schemas.microsoft.com/office/drawing/2014/main" id="{22C8D1B0-39F5-4A09-9ADD-D0A5E7018EF1}"/>
              </a:ext>
            </a:extLst>
          </p:cNvPr>
          <p:cNvSpPr>
            <a:spLocks noGrp="1"/>
          </p:cNvSpPr>
          <p:nvPr>
            <p:ph type="subTitle" idx="1"/>
          </p:nvPr>
        </p:nvSpPr>
        <p:spPr>
          <a:xfrm>
            <a:off x="176463" y="2014787"/>
            <a:ext cx="11871158" cy="3673092"/>
          </a:xfrm>
        </p:spPr>
        <p:txBody>
          <a:bodyPr vert="horz" lIns="91440" tIns="45720" rIns="91440" bIns="45720" rtlCol="0" anchor="t">
            <a:normAutofit/>
          </a:bodyPr>
          <a:lstStyle/>
          <a:p>
            <a:pPr algn="ctr" eaLnBrk="1" hangingPunct="1">
              <a:buFontTx/>
              <a:buNone/>
            </a:pPr>
            <a:endParaRPr lang="en-GB" altLang="en-US" sz="3600"/>
          </a:p>
          <a:p>
            <a:r>
              <a:rPr lang="en-GB" sz="2000" b="1">
                <a:solidFill>
                  <a:srgbClr val="00B050"/>
                </a:solidFill>
                <a:latin typeface="Calibri"/>
                <a:cs typeface="Calibri"/>
              </a:rPr>
              <a:t>    Green is Great!</a:t>
            </a:r>
            <a:endParaRPr lang="en-GB" sz="2000">
              <a:solidFill>
                <a:srgbClr val="00B050"/>
              </a:solidFill>
              <a:latin typeface="Calibri"/>
              <a:cs typeface="Calibri"/>
            </a:endParaRPr>
          </a:p>
          <a:p>
            <a:pPr marL="285750" indent="-285750">
              <a:buFont typeface="Arial"/>
              <a:buChar char="•"/>
            </a:pPr>
            <a:r>
              <a:rPr lang="en-GB" sz="2000">
                <a:latin typeface="Calibri"/>
                <a:cs typeface="Calibri"/>
              </a:rPr>
              <a:t>Follow instructions.</a:t>
            </a:r>
          </a:p>
          <a:p>
            <a:pPr marL="285750" indent="-285750">
              <a:buFont typeface="Arial"/>
              <a:buChar char="•"/>
            </a:pPr>
            <a:r>
              <a:rPr lang="en-GB" sz="2000">
                <a:latin typeface="Calibri"/>
                <a:cs typeface="Calibri"/>
              </a:rPr>
              <a:t>Speak and listen respectfully.</a:t>
            </a:r>
          </a:p>
          <a:p>
            <a:pPr marL="285750" indent="-285750">
              <a:buFont typeface="Arial"/>
              <a:buChar char="•"/>
            </a:pPr>
            <a:r>
              <a:rPr lang="en-GB" sz="2000">
                <a:latin typeface="Calibri"/>
                <a:cs typeface="Calibri"/>
              </a:rPr>
              <a:t>Use kind hands, kind feet and a kind face.</a:t>
            </a:r>
          </a:p>
          <a:p>
            <a:pPr marL="285750" indent="-285750">
              <a:buFont typeface="Arial"/>
              <a:buChar char="•"/>
            </a:pPr>
            <a:r>
              <a:rPr lang="en-GB" sz="2000">
                <a:latin typeface="Calibri"/>
                <a:cs typeface="Calibri"/>
              </a:rPr>
              <a:t>Always try your best.</a:t>
            </a:r>
          </a:p>
          <a:p>
            <a:pPr marL="285750" indent="-285750">
              <a:buFont typeface="Arial"/>
              <a:buChar char="•"/>
            </a:pPr>
            <a:r>
              <a:rPr lang="en-GB" sz="2000">
                <a:latin typeface="Calibri"/>
                <a:cs typeface="Calibri"/>
              </a:rPr>
              <a:t>Work together.</a:t>
            </a:r>
            <a:endParaRPr lang="en-GB" sz="2000"/>
          </a:p>
          <a:p>
            <a:pPr marL="285750" indent="-285750" algn="l">
              <a:buFont typeface="Arial"/>
              <a:buChar char="•"/>
            </a:pPr>
            <a:endParaRPr lang="en-GB" altLang="en-US" sz="2200">
              <a:latin typeface="Calibri" panose="020F0502020204030204" pitchFamily="34" charset="0"/>
              <a:ea typeface="Calibri" panose="020F0502020204030204" pitchFamily="34" charset="0"/>
              <a:cs typeface="Calibri" panose="020F0502020204030204" pitchFamily="34" charset="0"/>
            </a:endParaRPr>
          </a:p>
        </p:txBody>
      </p:sp>
      <p:pic>
        <p:nvPicPr>
          <p:cNvPr id="7" name="Picture 6" descr="A logo with a lion&#10;&#10;Description automatically generated">
            <a:extLst>
              <a:ext uri="{FF2B5EF4-FFF2-40B4-BE49-F238E27FC236}">
                <a16:creationId xmlns:a16="http://schemas.microsoft.com/office/drawing/2014/main" id="{4F6A09B9-8AF5-6688-8552-0DCF93D053BE}"/>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382" y="16120"/>
            <a:ext cx="1271224" cy="1308008"/>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17">
            <a:extLst>
              <a:ext uri="{FF2B5EF4-FFF2-40B4-BE49-F238E27FC236}">
                <a16:creationId xmlns:a16="http://schemas.microsoft.com/office/drawing/2014/main" id="{1FB5D73D-08F7-00DC-AD96-2395D15FC87C}"/>
              </a:ext>
            </a:extLst>
          </p:cNvPr>
          <p:cNvPicPr>
            <a:picLocks noChangeAspect="1"/>
          </p:cNvPicPr>
          <p:nvPr/>
        </p:nvPicPr>
        <p:blipFill>
          <a:blip r:embed="rId3"/>
          <a:stretch>
            <a:fillRect/>
          </a:stretch>
        </p:blipFill>
        <p:spPr>
          <a:xfrm>
            <a:off x="10922202" y="16041"/>
            <a:ext cx="1269798" cy="1273529"/>
          </a:xfrm>
          <a:prstGeom prst="rect">
            <a:avLst/>
          </a:prstGeom>
        </p:spPr>
      </p:pic>
      <p:sp>
        <p:nvSpPr>
          <p:cNvPr id="3" name="Subtitle 2">
            <a:extLst>
              <a:ext uri="{FF2B5EF4-FFF2-40B4-BE49-F238E27FC236}">
                <a16:creationId xmlns:a16="http://schemas.microsoft.com/office/drawing/2014/main" id="{A7136BFD-2459-40B7-02DD-F24EE36B7C53}"/>
              </a:ext>
            </a:extLst>
          </p:cNvPr>
          <p:cNvSpPr txBox="1">
            <a:spLocks/>
          </p:cNvSpPr>
          <p:nvPr/>
        </p:nvSpPr>
        <p:spPr>
          <a:xfrm>
            <a:off x="157504" y="1358685"/>
            <a:ext cx="11871158" cy="748286"/>
          </a:xfrm>
          <a:prstGeom prst="rect">
            <a:avLst/>
          </a:prstGeom>
        </p:spPr>
        <p:txBody>
          <a:bodyPr vert="horz" lIns="91440" tIns="45720" rIns="91440" bIns="45720" rtlCol="0" anchor="t">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altLang="en-US" sz="4000" b="1" u="sng">
                <a:latin typeface="Calibri"/>
                <a:ea typeface="Calibri" panose="020F0502020204030204" pitchFamily="34" charset="0"/>
                <a:cs typeface="Calibri"/>
              </a:rPr>
              <a:t>Our School Rules</a:t>
            </a:r>
            <a:endParaRPr lang="en-GB" sz="4000">
              <a:solidFill>
                <a:srgbClr val="333333"/>
              </a:solidFill>
              <a:latin typeface="Calibri"/>
              <a:ea typeface="Calibri"/>
              <a:cs typeface="Calibri"/>
            </a:endParaRPr>
          </a:p>
        </p:txBody>
      </p:sp>
      <p:sp>
        <p:nvSpPr>
          <p:cNvPr id="5" name="Title 1">
            <a:extLst>
              <a:ext uri="{FF2B5EF4-FFF2-40B4-BE49-F238E27FC236}">
                <a16:creationId xmlns:a16="http://schemas.microsoft.com/office/drawing/2014/main" id="{AA46CFF0-59CD-B008-0789-AA522F2CA5A3}"/>
              </a:ext>
            </a:extLst>
          </p:cNvPr>
          <p:cNvSpPr txBox="1">
            <a:spLocks/>
          </p:cNvSpPr>
          <p:nvPr/>
        </p:nvSpPr>
        <p:spPr>
          <a:xfrm>
            <a:off x="1257310" y="-9602"/>
            <a:ext cx="9622955" cy="1308007"/>
          </a:xfrm>
          <a:prstGeom prst="rect">
            <a:avLst/>
          </a:prstGeom>
          <a:solidFill>
            <a:srgbClr val="BD3E3E"/>
          </a:solidFill>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sz="4000">
                <a:solidFill>
                  <a:schemeClr val="bg1"/>
                </a:solidFill>
                <a:latin typeface="Calibri"/>
                <a:ea typeface="Calibri"/>
                <a:cs typeface="Calibri"/>
              </a:rPr>
              <a:t>Bournes Green Schools</a:t>
            </a:r>
            <a:br>
              <a:rPr lang="en-GB" sz="4000">
                <a:solidFill>
                  <a:schemeClr val="bg1"/>
                </a:solidFill>
                <a:latin typeface="Calibri"/>
                <a:ea typeface="Calibri"/>
                <a:cs typeface="Calibri"/>
              </a:rPr>
            </a:br>
            <a:r>
              <a:rPr lang="en-GB" sz="1000">
                <a:solidFill>
                  <a:schemeClr val="bg1"/>
                </a:solidFill>
                <a:latin typeface="Calibri"/>
                <a:ea typeface="Calibri"/>
                <a:cs typeface="Calibri"/>
              </a:rPr>
              <a:t> </a:t>
            </a:r>
            <a:br>
              <a:rPr lang="en-GB" sz="4000">
                <a:latin typeface="Calibri"/>
                <a:ea typeface="Calibri"/>
                <a:cs typeface="Calibri"/>
              </a:rPr>
            </a:br>
            <a:r>
              <a:rPr lang="en-GB" sz="2000" i="1">
                <a:solidFill>
                  <a:schemeClr val="bg1"/>
                </a:solidFill>
                <a:latin typeface="Calibri"/>
                <a:ea typeface="Calibri"/>
                <a:cs typeface="Calibri"/>
              </a:rPr>
              <a:t>Believe, Grow, Succeed</a:t>
            </a:r>
            <a:endParaRPr lang="en-US" sz="2000" i="1">
              <a:solidFill>
                <a:schemeClr val="bg1"/>
              </a:solidFill>
            </a:endParaRPr>
          </a:p>
        </p:txBody>
      </p:sp>
    </p:spTree>
    <p:extLst>
      <p:ext uri="{BB962C8B-B14F-4D97-AF65-F5344CB8AC3E}">
        <p14:creationId xmlns:p14="http://schemas.microsoft.com/office/powerpoint/2010/main" val="303174091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Subtitle 2">
            <a:extLst>
              <a:ext uri="{FF2B5EF4-FFF2-40B4-BE49-F238E27FC236}">
                <a16:creationId xmlns:a16="http://schemas.microsoft.com/office/drawing/2014/main" id="{22C8D1B0-39F5-4A09-9ADD-D0A5E7018EF1}"/>
              </a:ext>
            </a:extLst>
          </p:cNvPr>
          <p:cNvSpPr>
            <a:spLocks noGrp="1"/>
          </p:cNvSpPr>
          <p:nvPr>
            <p:ph type="subTitle" idx="1"/>
          </p:nvPr>
        </p:nvSpPr>
        <p:spPr>
          <a:xfrm>
            <a:off x="176463" y="2014786"/>
            <a:ext cx="11871158" cy="4037717"/>
          </a:xfrm>
        </p:spPr>
        <p:txBody>
          <a:bodyPr vert="horz" lIns="91440" tIns="45720" rIns="91440" bIns="45720" rtlCol="0" anchor="t">
            <a:normAutofit/>
          </a:bodyPr>
          <a:lstStyle/>
          <a:p>
            <a:pPr algn="ctr" eaLnBrk="1" hangingPunct="1">
              <a:buFontTx/>
              <a:buNone/>
            </a:pPr>
            <a:endParaRPr lang="en-GB" altLang="en-US" sz="3600"/>
          </a:p>
          <a:p>
            <a:r>
              <a:rPr lang="en-GB" sz="2000" dirty="0">
                <a:latin typeface="Calibri"/>
                <a:cs typeface="Calibri"/>
              </a:rPr>
              <a:t>Tuke (Blue)</a:t>
            </a:r>
            <a:endParaRPr lang="en-GB" sz="2000" dirty="0">
              <a:latin typeface="Calibri"/>
              <a:ea typeface="Calibri"/>
              <a:cs typeface="Calibri"/>
            </a:endParaRPr>
          </a:p>
          <a:p>
            <a:endParaRPr lang="en-GB" sz="2000">
              <a:latin typeface="Calibri"/>
              <a:cs typeface="Calibri"/>
            </a:endParaRPr>
          </a:p>
          <a:p>
            <a:r>
              <a:rPr lang="en-GB" sz="2000" dirty="0">
                <a:latin typeface="Calibri"/>
                <a:cs typeface="Calibri"/>
              </a:rPr>
              <a:t>Stafford (Green)</a:t>
            </a:r>
            <a:endParaRPr lang="en-GB"/>
          </a:p>
          <a:p>
            <a:endParaRPr lang="en-GB" sz="2000">
              <a:latin typeface="Calibri"/>
              <a:cs typeface="Calibri"/>
            </a:endParaRPr>
          </a:p>
          <a:p>
            <a:r>
              <a:rPr lang="en-GB" sz="2000" dirty="0">
                <a:latin typeface="Calibri"/>
                <a:cs typeface="Calibri"/>
              </a:rPr>
              <a:t>Mowbray (Red)</a:t>
            </a:r>
            <a:endParaRPr lang="en-GB"/>
          </a:p>
          <a:p>
            <a:endParaRPr lang="en-GB" sz="2000">
              <a:latin typeface="Calibri"/>
              <a:cs typeface="Calibri"/>
            </a:endParaRPr>
          </a:p>
          <a:p>
            <a:r>
              <a:rPr lang="en-GB" sz="2000" dirty="0">
                <a:latin typeface="Calibri"/>
                <a:cs typeface="Calibri"/>
              </a:rPr>
              <a:t>Nevile (Yellow)</a:t>
            </a:r>
            <a:endParaRPr lang="en-GB" sz="2000" dirty="0">
              <a:solidFill>
                <a:srgbClr val="333333"/>
              </a:solidFill>
              <a:latin typeface="Calibri"/>
              <a:ea typeface="Calibri"/>
              <a:cs typeface="Calibri"/>
            </a:endParaRPr>
          </a:p>
        </p:txBody>
      </p:sp>
      <p:pic>
        <p:nvPicPr>
          <p:cNvPr id="7" name="Picture 6" descr="A logo with a lion&#10;&#10;Description automatically generated">
            <a:extLst>
              <a:ext uri="{FF2B5EF4-FFF2-40B4-BE49-F238E27FC236}">
                <a16:creationId xmlns:a16="http://schemas.microsoft.com/office/drawing/2014/main" id="{4F6A09B9-8AF5-6688-8552-0DCF93D053BE}"/>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382" y="16120"/>
            <a:ext cx="1271224" cy="1308008"/>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17">
            <a:extLst>
              <a:ext uri="{FF2B5EF4-FFF2-40B4-BE49-F238E27FC236}">
                <a16:creationId xmlns:a16="http://schemas.microsoft.com/office/drawing/2014/main" id="{1FB5D73D-08F7-00DC-AD96-2395D15FC87C}"/>
              </a:ext>
            </a:extLst>
          </p:cNvPr>
          <p:cNvPicPr>
            <a:picLocks noChangeAspect="1"/>
          </p:cNvPicPr>
          <p:nvPr/>
        </p:nvPicPr>
        <p:blipFill>
          <a:blip r:embed="rId3"/>
          <a:stretch>
            <a:fillRect/>
          </a:stretch>
        </p:blipFill>
        <p:spPr>
          <a:xfrm>
            <a:off x="10922202" y="16041"/>
            <a:ext cx="1269798" cy="1273529"/>
          </a:xfrm>
          <a:prstGeom prst="rect">
            <a:avLst/>
          </a:prstGeom>
        </p:spPr>
      </p:pic>
      <p:sp>
        <p:nvSpPr>
          <p:cNvPr id="3" name="Subtitle 2">
            <a:extLst>
              <a:ext uri="{FF2B5EF4-FFF2-40B4-BE49-F238E27FC236}">
                <a16:creationId xmlns:a16="http://schemas.microsoft.com/office/drawing/2014/main" id="{A7136BFD-2459-40B7-02DD-F24EE36B7C53}"/>
              </a:ext>
            </a:extLst>
          </p:cNvPr>
          <p:cNvSpPr txBox="1">
            <a:spLocks/>
          </p:cNvSpPr>
          <p:nvPr/>
        </p:nvSpPr>
        <p:spPr>
          <a:xfrm>
            <a:off x="157504" y="1358685"/>
            <a:ext cx="11871158" cy="748286"/>
          </a:xfrm>
          <a:prstGeom prst="rect">
            <a:avLst/>
          </a:prstGeom>
        </p:spPr>
        <p:txBody>
          <a:bodyPr vert="horz" lIns="91440" tIns="45720" rIns="91440" bIns="45720" rtlCol="0" anchor="t">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buFontTx/>
              <a:buNone/>
            </a:pPr>
            <a:r>
              <a:rPr lang="en-GB" altLang="en-US" sz="4000" b="1" u="sng">
                <a:latin typeface="Calibri"/>
                <a:ea typeface="Calibri" panose="020F0502020204030204" pitchFamily="34" charset="0"/>
                <a:cs typeface="Calibri"/>
              </a:rPr>
              <a:t>Houses</a:t>
            </a:r>
            <a:endParaRPr lang="en-GB" sz="4000">
              <a:solidFill>
                <a:srgbClr val="333333"/>
              </a:solidFill>
              <a:latin typeface="Calibri"/>
              <a:ea typeface="Calibri"/>
              <a:cs typeface="Calibri"/>
            </a:endParaRPr>
          </a:p>
        </p:txBody>
      </p:sp>
      <p:sp>
        <p:nvSpPr>
          <p:cNvPr id="8" name="Title 1">
            <a:extLst>
              <a:ext uri="{FF2B5EF4-FFF2-40B4-BE49-F238E27FC236}">
                <a16:creationId xmlns:a16="http://schemas.microsoft.com/office/drawing/2014/main" id="{6B928556-6574-8C70-4FFF-81B636A8D2F9}"/>
              </a:ext>
            </a:extLst>
          </p:cNvPr>
          <p:cNvSpPr txBox="1">
            <a:spLocks/>
          </p:cNvSpPr>
          <p:nvPr/>
        </p:nvSpPr>
        <p:spPr>
          <a:xfrm>
            <a:off x="1257310" y="-9602"/>
            <a:ext cx="9622955" cy="1308007"/>
          </a:xfrm>
          <a:prstGeom prst="rect">
            <a:avLst/>
          </a:prstGeom>
          <a:solidFill>
            <a:srgbClr val="BD3E3E"/>
          </a:solidFill>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sz="4000">
                <a:solidFill>
                  <a:schemeClr val="bg1"/>
                </a:solidFill>
                <a:latin typeface="Calibri"/>
                <a:ea typeface="Calibri"/>
                <a:cs typeface="Calibri"/>
              </a:rPr>
              <a:t>Bournes Green Schools</a:t>
            </a:r>
            <a:br>
              <a:rPr lang="en-GB" sz="4000">
                <a:solidFill>
                  <a:schemeClr val="bg1"/>
                </a:solidFill>
                <a:latin typeface="Calibri"/>
                <a:ea typeface="Calibri"/>
                <a:cs typeface="Calibri"/>
              </a:rPr>
            </a:br>
            <a:r>
              <a:rPr lang="en-GB" sz="1000">
                <a:solidFill>
                  <a:schemeClr val="bg1"/>
                </a:solidFill>
                <a:latin typeface="Calibri"/>
                <a:ea typeface="Calibri"/>
                <a:cs typeface="Calibri"/>
              </a:rPr>
              <a:t> </a:t>
            </a:r>
            <a:br>
              <a:rPr lang="en-GB" sz="4000">
                <a:latin typeface="Calibri"/>
                <a:ea typeface="Calibri"/>
                <a:cs typeface="Calibri"/>
              </a:rPr>
            </a:br>
            <a:r>
              <a:rPr lang="en-GB" sz="2000" i="1">
                <a:solidFill>
                  <a:schemeClr val="bg1"/>
                </a:solidFill>
                <a:latin typeface="Calibri"/>
                <a:ea typeface="Calibri"/>
                <a:cs typeface="Calibri"/>
              </a:rPr>
              <a:t>Believe, Grow, Succeed</a:t>
            </a:r>
            <a:endParaRPr lang="en-US" sz="2000" i="1">
              <a:solidFill>
                <a:schemeClr val="bg1"/>
              </a:solidFill>
            </a:endParaRPr>
          </a:p>
        </p:txBody>
      </p:sp>
    </p:spTree>
    <p:extLst>
      <p:ext uri="{BB962C8B-B14F-4D97-AF65-F5344CB8AC3E}">
        <p14:creationId xmlns:p14="http://schemas.microsoft.com/office/powerpoint/2010/main" val="292395625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Subtitle 2">
            <a:extLst>
              <a:ext uri="{FF2B5EF4-FFF2-40B4-BE49-F238E27FC236}">
                <a16:creationId xmlns:a16="http://schemas.microsoft.com/office/drawing/2014/main" id="{22C8D1B0-39F5-4A09-9ADD-D0A5E7018EF1}"/>
              </a:ext>
            </a:extLst>
          </p:cNvPr>
          <p:cNvSpPr>
            <a:spLocks noGrp="1"/>
          </p:cNvSpPr>
          <p:nvPr>
            <p:ph type="subTitle" idx="1"/>
          </p:nvPr>
        </p:nvSpPr>
        <p:spPr>
          <a:xfrm>
            <a:off x="176463" y="2014786"/>
            <a:ext cx="11871158" cy="4037717"/>
          </a:xfrm>
        </p:spPr>
        <p:txBody>
          <a:bodyPr vert="horz" lIns="91440" tIns="45720" rIns="91440" bIns="45720" rtlCol="0" anchor="t">
            <a:noAutofit/>
          </a:bodyPr>
          <a:lstStyle/>
          <a:p>
            <a:pPr algn="just"/>
            <a:r>
              <a:rPr lang="en-GB" sz="2000" dirty="0">
                <a:latin typeface="Calibri"/>
                <a:ea typeface="Calibri"/>
                <a:cs typeface="Arial"/>
              </a:rPr>
              <a:t>Ensure you are signed up to our Tapestry app to receive observations of your child </a:t>
            </a:r>
            <a:endParaRPr lang="en-US" sz="2000" dirty="0">
              <a:latin typeface="Calibri"/>
              <a:ea typeface="Calibri"/>
              <a:cs typeface="Arial"/>
            </a:endParaRPr>
          </a:p>
          <a:p>
            <a:pPr algn="just"/>
            <a:r>
              <a:rPr lang="en-GB" sz="2000" dirty="0">
                <a:latin typeface="Calibri"/>
                <a:ea typeface="Calibri"/>
                <a:cs typeface="Arial"/>
              </a:rPr>
              <a:t>throughout the year.</a:t>
            </a:r>
            <a:endParaRPr lang="en-US" sz="2000" dirty="0">
              <a:latin typeface="Calibri"/>
              <a:ea typeface="Calibri"/>
              <a:cs typeface="Arial"/>
            </a:endParaRPr>
          </a:p>
          <a:p>
            <a:pPr marL="285750" indent="-285750" algn="just">
              <a:buFont typeface="Arial"/>
              <a:buChar char="•"/>
            </a:pPr>
            <a:endParaRPr lang="en-GB" sz="2000" cap="all">
              <a:latin typeface="Calibri"/>
              <a:ea typeface="Calibri"/>
              <a:cs typeface="Arial"/>
            </a:endParaRPr>
          </a:p>
          <a:p>
            <a:pPr algn="just"/>
            <a:r>
              <a:rPr lang="en-GB" sz="2000" dirty="0">
                <a:latin typeface="Calibri"/>
                <a:ea typeface="Calibri"/>
                <a:cs typeface="Arial"/>
              </a:rPr>
              <a:t>Use the My Child at School (MCAS) app to:</a:t>
            </a:r>
            <a:endParaRPr lang="en-US" sz="2000">
              <a:latin typeface="Calibri"/>
              <a:ea typeface="Calibri"/>
              <a:cs typeface="Arial"/>
            </a:endParaRPr>
          </a:p>
          <a:p>
            <a:pPr marL="342900" indent="-342900" algn="just">
              <a:buChar char="•"/>
            </a:pPr>
            <a:r>
              <a:rPr lang="en-GB" sz="2000" dirty="0">
                <a:latin typeface="Calibri"/>
                <a:ea typeface="Calibri"/>
                <a:cs typeface="Arial"/>
              </a:rPr>
              <a:t>Order lunches</a:t>
            </a:r>
            <a:endParaRPr lang="en-US" sz="2000" cap="all" dirty="0">
              <a:latin typeface="Calibri"/>
              <a:ea typeface="Calibri"/>
              <a:cs typeface="Arial"/>
            </a:endParaRPr>
          </a:p>
          <a:p>
            <a:pPr marL="342900" indent="-342900" algn="just">
              <a:buChar char="•"/>
            </a:pPr>
            <a:r>
              <a:rPr lang="en-GB" sz="2000" dirty="0">
                <a:latin typeface="Calibri"/>
                <a:ea typeface="Calibri"/>
                <a:cs typeface="Arial"/>
              </a:rPr>
              <a:t>Book parents’ evenings</a:t>
            </a:r>
            <a:endParaRPr lang="en-US" sz="2000" cap="all" dirty="0">
              <a:latin typeface="Calibri"/>
              <a:ea typeface="Calibri"/>
              <a:cs typeface="Arial"/>
            </a:endParaRPr>
          </a:p>
          <a:p>
            <a:pPr marL="342900" indent="-342900" algn="just">
              <a:buChar char="•"/>
            </a:pPr>
            <a:r>
              <a:rPr lang="en-GB" sz="2000" dirty="0">
                <a:latin typeface="Calibri"/>
                <a:ea typeface="Calibri"/>
                <a:cs typeface="Arial"/>
              </a:rPr>
              <a:t>Booking breakfast and after school club (if you are paying via childcare Vouchers contact the office)</a:t>
            </a:r>
            <a:endParaRPr lang="en-US" sz="2000" dirty="0">
              <a:latin typeface="Calibri"/>
              <a:ea typeface="Calibri"/>
              <a:cs typeface="Arial"/>
            </a:endParaRPr>
          </a:p>
          <a:p>
            <a:pPr marL="342900" indent="-342900" algn="just">
              <a:buChar char="•"/>
            </a:pPr>
            <a:r>
              <a:rPr lang="en-GB" sz="2000" dirty="0">
                <a:latin typeface="Calibri"/>
                <a:ea typeface="Calibri"/>
                <a:cs typeface="Arial"/>
              </a:rPr>
              <a:t>Payments for school trips</a:t>
            </a:r>
          </a:p>
          <a:p>
            <a:pPr marL="342900" indent="-342900" algn="just">
              <a:buChar char="•"/>
            </a:pPr>
            <a:r>
              <a:rPr lang="en-GB" sz="2000" dirty="0">
                <a:latin typeface="Calibri"/>
                <a:ea typeface="Calibri"/>
                <a:cs typeface="Arial"/>
              </a:rPr>
              <a:t>Receive school communication (e.g. Weekly newsletter, end of year report)</a:t>
            </a:r>
            <a:endParaRPr lang="en-GB" sz="2000" dirty="0">
              <a:solidFill>
                <a:srgbClr val="000000"/>
              </a:solidFill>
              <a:latin typeface="Calibri"/>
              <a:ea typeface="Calibri"/>
              <a:cs typeface="Arial"/>
            </a:endParaRPr>
          </a:p>
        </p:txBody>
      </p:sp>
      <p:pic>
        <p:nvPicPr>
          <p:cNvPr id="7" name="Picture 6" descr="A logo with a lion&#10;&#10;Description automatically generated">
            <a:extLst>
              <a:ext uri="{FF2B5EF4-FFF2-40B4-BE49-F238E27FC236}">
                <a16:creationId xmlns:a16="http://schemas.microsoft.com/office/drawing/2014/main" id="{4F6A09B9-8AF5-6688-8552-0DCF93D053BE}"/>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382" y="16120"/>
            <a:ext cx="1271224" cy="1308008"/>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17">
            <a:extLst>
              <a:ext uri="{FF2B5EF4-FFF2-40B4-BE49-F238E27FC236}">
                <a16:creationId xmlns:a16="http://schemas.microsoft.com/office/drawing/2014/main" id="{1FB5D73D-08F7-00DC-AD96-2395D15FC87C}"/>
              </a:ext>
            </a:extLst>
          </p:cNvPr>
          <p:cNvPicPr>
            <a:picLocks noChangeAspect="1"/>
          </p:cNvPicPr>
          <p:nvPr/>
        </p:nvPicPr>
        <p:blipFill>
          <a:blip r:embed="rId3"/>
          <a:stretch>
            <a:fillRect/>
          </a:stretch>
        </p:blipFill>
        <p:spPr>
          <a:xfrm>
            <a:off x="10922202" y="16041"/>
            <a:ext cx="1269798" cy="1273529"/>
          </a:xfrm>
          <a:prstGeom prst="rect">
            <a:avLst/>
          </a:prstGeom>
        </p:spPr>
      </p:pic>
      <p:sp>
        <p:nvSpPr>
          <p:cNvPr id="3" name="Subtitle 2">
            <a:extLst>
              <a:ext uri="{FF2B5EF4-FFF2-40B4-BE49-F238E27FC236}">
                <a16:creationId xmlns:a16="http://schemas.microsoft.com/office/drawing/2014/main" id="{A7136BFD-2459-40B7-02DD-F24EE36B7C53}"/>
              </a:ext>
            </a:extLst>
          </p:cNvPr>
          <p:cNvSpPr txBox="1">
            <a:spLocks/>
          </p:cNvSpPr>
          <p:nvPr/>
        </p:nvSpPr>
        <p:spPr>
          <a:xfrm>
            <a:off x="157504" y="1358685"/>
            <a:ext cx="11871158" cy="748286"/>
          </a:xfrm>
          <a:prstGeom prst="rect">
            <a:avLst/>
          </a:prstGeom>
        </p:spPr>
        <p:txBody>
          <a:bodyPr vert="horz" lIns="91440" tIns="45720" rIns="91440" bIns="45720" rtlCol="0" anchor="t">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altLang="en-US" sz="4000" b="1" u="sng">
                <a:latin typeface="Calibri"/>
                <a:ea typeface="Calibri"/>
                <a:cs typeface="Calibri"/>
              </a:rPr>
              <a:t>Apps</a:t>
            </a:r>
            <a:endParaRPr lang="en-GB" sz="4000">
              <a:solidFill>
                <a:srgbClr val="333333"/>
              </a:solidFill>
              <a:latin typeface="Calibri"/>
              <a:ea typeface="Calibri"/>
              <a:cs typeface="Calibri"/>
            </a:endParaRPr>
          </a:p>
        </p:txBody>
      </p:sp>
      <p:sp>
        <p:nvSpPr>
          <p:cNvPr id="9" name="Title 1">
            <a:extLst>
              <a:ext uri="{FF2B5EF4-FFF2-40B4-BE49-F238E27FC236}">
                <a16:creationId xmlns:a16="http://schemas.microsoft.com/office/drawing/2014/main" id="{D092610E-D817-DAC8-2FC3-96F8B8170013}"/>
              </a:ext>
            </a:extLst>
          </p:cNvPr>
          <p:cNvSpPr txBox="1">
            <a:spLocks/>
          </p:cNvSpPr>
          <p:nvPr/>
        </p:nvSpPr>
        <p:spPr>
          <a:xfrm>
            <a:off x="1257310" y="-9602"/>
            <a:ext cx="9622955" cy="1308007"/>
          </a:xfrm>
          <a:prstGeom prst="rect">
            <a:avLst/>
          </a:prstGeom>
          <a:solidFill>
            <a:srgbClr val="BD3E3E"/>
          </a:solidFill>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sz="4000">
                <a:solidFill>
                  <a:schemeClr val="bg1"/>
                </a:solidFill>
                <a:latin typeface="Calibri"/>
                <a:ea typeface="Calibri"/>
                <a:cs typeface="Calibri"/>
              </a:rPr>
              <a:t>Bournes Green Schools</a:t>
            </a:r>
            <a:br>
              <a:rPr lang="en-GB" sz="4000">
                <a:solidFill>
                  <a:schemeClr val="bg1"/>
                </a:solidFill>
                <a:latin typeface="Calibri"/>
                <a:ea typeface="Calibri"/>
                <a:cs typeface="Calibri"/>
              </a:rPr>
            </a:br>
            <a:r>
              <a:rPr lang="en-GB" sz="1000">
                <a:solidFill>
                  <a:schemeClr val="bg1"/>
                </a:solidFill>
                <a:latin typeface="Calibri"/>
                <a:ea typeface="Calibri"/>
                <a:cs typeface="Calibri"/>
              </a:rPr>
              <a:t> </a:t>
            </a:r>
            <a:br>
              <a:rPr lang="en-GB" sz="4000">
                <a:latin typeface="Calibri"/>
                <a:ea typeface="Calibri"/>
                <a:cs typeface="Calibri"/>
              </a:rPr>
            </a:br>
            <a:r>
              <a:rPr lang="en-GB" sz="2000" i="1">
                <a:solidFill>
                  <a:schemeClr val="bg1"/>
                </a:solidFill>
                <a:latin typeface="Calibri"/>
                <a:ea typeface="Calibri"/>
                <a:cs typeface="Calibri"/>
              </a:rPr>
              <a:t>Believe, Grow, Succeed</a:t>
            </a:r>
            <a:endParaRPr lang="en-US" sz="2000" i="1">
              <a:solidFill>
                <a:schemeClr val="bg1"/>
              </a:solidFill>
            </a:endParaRPr>
          </a:p>
        </p:txBody>
      </p:sp>
      <p:pic>
        <p:nvPicPr>
          <p:cNvPr id="5" name="Picture 4" descr="Icon&#10;&#10;Description automatically generated">
            <a:extLst>
              <a:ext uri="{FF2B5EF4-FFF2-40B4-BE49-F238E27FC236}">
                <a16:creationId xmlns:a16="http://schemas.microsoft.com/office/drawing/2014/main" id="{77859F17-BE91-E3F8-C374-C3EC86A367E4}"/>
              </a:ext>
            </a:extLst>
          </p:cNvPr>
          <p:cNvPicPr>
            <a:picLocks noChangeAspect="1"/>
          </p:cNvPicPr>
          <p:nvPr/>
        </p:nvPicPr>
        <p:blipFill>
          <a:blip r:embed="rId4"/>
          <a:stretch>
            <a:fillRect/>
          </a:stretch>
        </p:blipFill>
        <p:spPr>
          <a:xfrm>
            <a:off x="10236801" y="2017626"/>
            <a:ext cx="1809750" cy="1381125"/>
          </a:xfrm>
          <a:prstGeom prst="rect">
            <a:avLst/>
          </a:prstGeom>
        </p:spPr>
      </p:pic>
      <p:pic>
        <p:nvPicPr>
          <p:cNvPr id="8" name="Picture 7" descr="How to Access/Add Accounts on the MyChildAtSchool App - Bromcom">
            <a:extLst>
              <a:ext uri="{FF2B5EF4-FFF2-40B4-BE49-F238E27FC236}">
                <a16:creationId xmlns:a16="http://schemas.microsoft.com/office/drawing/2014/main" id="{97FEAF01-CC2B-E8F1-5B60-E20C0EA64DC5}"/>
              </a:ext>
            </a:extLst>
          </p:cNvPr>
          <p:cNvPicPr>
            <a:picLocks noChangeAspect="1"/>
          </p:cNvPicPr>
          <p:nvPr/>
        </p:nvPicPr>
        <p:blipFill rotWithShape="1">
          <a:blip r:embed="rId5"/>
          <a:srcRect l="1132" t="46383" r="36526" b="1277"/>
          <a:stretch/>
        </p:blipFill>
        <p:spPr>
          <a:xfrm>
            <a:off x="9754363" y="4704905"/>
            <a:ext cx="1794336" cy="1350971"/>
          </a:xfrm>
          <a:prstGeom prst="rect">
            <a:avLst/>
          </a:prstGeom>
        </p:spPr>
      </p:pic>
    </p:spTree>
    <p:extLst>
      <p:ext uri="{BB962C8B-B14F-4D97-AF65-F5344CB8AC3E}">
        <p14:creationId xmlns:p14="http://schemas.microsoft.com/office/powerpoint/2010/main" val="210814431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Subtitle 2">
            <a:extLst>
              <a:ext uri="{FF2B5EF4-FFF2-40B4-BE49-F238E27FC236}">
                <a16:creationId xmlns:a16="http://schemas.microsoft.com/office/drawing/2014/main" id="{22C8D1B0-39F5-4A09-9ADD-D0A5E7018EF1}"/>
              </a:ext>
            </a:extLst>
          </p:cNvPr>
          <p:cNvSpPr>
            <a:spLocks noGrp="1"/>
          </p:cNvSpPr>
          <p:nvPr>
            <p:ph type="subTitle" idx="1"/>
          </p:nvPr>
        </p:nvSpPr>
        <p:spPr>
          <a:xfrm>
            <a:off x="155869" y="2622327"/>
            <a:ext cx="7489658" cy="2709366"/>
          </a:xfrm>
        </p:spPr>
        <p:txBody>
          <a:bodyPr vert="horz" lIns="91440" tIns="45720" rIns="91440" bIns="45720" rtlCol="0" anchor="t">
            <a:noAutofit/>
          </a:bodyPr>
          <a:lstStyle/>
          <a:p>
            <a:pPr marL="285750" indent="-285750" algn="l">
              <a:buFont typeface="Wingdings,Sans-Serif" panose="020B0604020202020204" pitchFamily="34" charset="0"/>
              <a:buChar char="§"/>
            </a:pPr>
            <a:r>
              <a:rPr lang="en-GB" sz="2000">
                <a:latin typeface="Calibri"/>
                <a:ea typeface="Calibri"/>
                <a:cs typeface="Arial"/>
              </a:rPr>
              <a:t>Mixture of structured and learning through play.</a:t>
            </a:r>
            <a:endParaRPr lang="en-US" sz="2000" cap="all">
              <a:latin typeface="Calibri"/>
              <a:ea typeface="Calibri"/>
              <a:cs typeface="Arial"/>
            </a:endParaRPr>
          </a:p>
          <a:p>
            <a:pPr marL="285750" indent="-285750" algn="l">
              <a:buFont typeface="Wingdings,Sans-Serif" panose="020B0604020202020204" pitchFamily="34" charset="0"/>
              <a:buChar char="§"/>
            </a:pPr>
            <a:r>
              <a:rPr lang="en-GB" sz="2000">
                <a:latin typeface="Calibri"/>
                <a:ea typeface="Calibri"/>
                <a:cs typeface="Arial"/>
              </a:rPr>
              <a:t>Planned purposeful play in continuous provision.</a:t>
            </a:r>
          </a:p>
          <a:p>
            <a:pPr marL="285750" indent="-285750" algn="l">
              <a:buFont typeface="Wingdings,Sans-Serif" panose="020B0604020202020204" pitchFamily="34" charset="0"/>
              <a:buChar char="§"/>
            </a:pPr>
            <a:r>
              <a:rPr lang="en-GB" sz="2000">
                <a:latin typeface="Calibri"/>
                <a:ea typeface="Calibri"/>
                <a:cs typeface="Arial"/>
              </a:rPr>
              <a:t>Children free flow across both classrooms and outdoors as well as focused teacher led activities.</a:t>
            </a:r>
            <a:endParaRPr lang="en-US" sz="2000" cap="all">
              <a:latin typeface="Calibri"/>
              <a:ea typeface="Calibri"/>
              <a:cs typeface="Arial"/>
            </a:endParaRPr>
          </a:p>
          <a:p>
            <a:pPr marL="285750" indent="-285750" algn="l">
              <a:buFont typeface="Wingdings,Sans-Serif" panose="020B0604020202020204" pitchFamily="34" charset="0"/>
              <a:buChar char="§"/>
            </a:pPr>
            <a:r>
              <a:rPr lang="en-GB" sz="2000">
                <a:latin typeface="Calibri"/>
                <a:ea typeface="Calibri"/>
                <a:cs typeface="Arial"/>
              </a:rPr>
              <a:t>There will be opportunities for parents to experience play and learning with your child and you will be invited to a continuous provision visit.</a:t>
            </a:r>
          </a:p>
          <a:p>
            <a:pPr marL="285750" indent="-285750" algn="l">
              <a:buFont typeface="Wingdings,Sans-Serif" panose="020B0604020202020204" pitchFamily="34" charset="0"/>
              <a:buChar char="§"/>
            </a:pPr>
            <a:r>
              <a:rPr lang="en-GB" sz="2000">
                <a:latin typeface="Calibri"/>
                <a:ea typeface="Calibri"/>
                <a:cs typeface="Arial"/>
              </a:rPr>
              <a:t>At lunchtimes, the children will be guided and supported by the adults.</a:t>
            </a:r>
            <a:endParaRPr lang="en-US" sz="2000">
              <a:latin typeface="Calibri"/>
              <a:ea typeface="Calibri"/>
              <a:cs typeface="Arial"/>
            </a:endParaRPr>
          </a:p>
          <a:p>
            <a:pPr marL="285750" indent="-285750" algn="l">
              <a:buFont typeface="Wingdings,Sans-Serif" panose="020B0604020202020204" pitchFamily="34" charset="0"/>
              <a:buChar char="§"/>
            </a:pPr>
            <a:r>
              <a:rPr lang="en-GB" sz="2000">
                <a:latin typeface="Calibri"/>
                <a:ea typeface="Calibri"/>
                <a:cs typeface="Arial"/>
              </a:rPr>
              <a:t>They will join Y1 &amp; Y2 in the playground and will be supported by adults.</a:t>
            </a:r>
            <a:endParaRPr lang="en-US" sz="2000">
              <a:latin typeface="Calibri"/>
              <a:ea typeface="Calibri"/>
              <a:cs typeface="Calibri"/>
            </a:endParaRPr>
          </a:p>
          <a:p>
            <a:pPr algn="l"/>
            <a:endParaRPr lang="en-GB" sz="2000" cap="all">
              <a:latin typeface="Calibri"/>
              <a:ea typeface="Calibri"/>
              <a:cs typeface="Arial"/>
            </a:endParaRPr>
          </a:p>
        </p:txBody>
      </p:sp>
      <p:pic>
        <p:nvPicPr>
          <p:cNvPr id="7" name="Picture 6" descr="A logo with a lion&#10;&#10;Description automatically generated">
            <a:extLst>
              <a:ext uri="{FF2B5EF4-FFF2-40B4-BE49-F238E27FC236}">
                <a16:creationId xmlns:a16="http://schemas.microsoft.com/office/drawing/2014/main" id="{4F6A09B9-8AF5-6688-8552-0DCF93D053BE}"/>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382" y="16120"/>
            <a:ext cx="1271224" cy="1308008"/>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17">
            <a:extLst>
              <a:ext uri="{FF2B5EF4-FFF2-40B4-BE49-F238E27FC236}">
                <a16:creationId xmlns:a16="http://schemas.microsoft.com/office/drawing/2014/main" id="{1FB5D73D-08F7-00DC-AD96-2395D15FC87C}"/>
              </a:ext>
            </a:extLst>
          </p:cNvPr>
          <p:cNvPicPr>
            <a:picLocks noChangeAspect="1"/>
          </p:cNvPicPr>
          <p:nvPr/>
        </p:nvPicPr>
        <p:blipFill>
          <a:blip r:embed="rId3"/>
          <a:stretch>
            <a:fillRect/>
          </a:stretch>
        </p:blipFill>
        <p:spPr>
          <a:xfrm>
            <a:off x="10922202" y="16041"/>
            <a:ext cx="1269798" cy="1273529"/>
          </a:xfrm>
          <a:prstGeom prst="rect">
            <a:avLst/>
          </a:prstGeom>
        </p:spPr>
      </p:pic>
      <p:sp>
        <p:nvSpPr>
          <p:cNvPr id="3" name="Subtitle 2">
            <a:extLst>
              <a:ext uri="{FF2B5EF4-FFF2-40B4-BE49-F238E27FC236}">
                <a16:creationId xmlns:a16="http://schemas.microsoft.com/office/drawing/2014/main" id="{A7136BFD-2459-40B7-02DD-F24EE36B7C53}"/>
              </a:ext>
            </a:extLst>
          </p:cNvPr>
          <p:cNvSpPr txBox="1">
            <a:spLocks/>
          </p:cNvSpPr>
          <p:nvPr/>
        </p:nvSpPr>
        <p:spPr>
          <a:xfrm>
            <a:off x="157504" y="1358685"/>
            <a:ext cx="11871158" cy="748286"/>
          </a:xfrm>
          <a:prstGeom prst="rect">
            <a:avLst/>
          </a:prstGeom>
        </p:spPr>
        <p:txBody>
          <a:bodyPr vert="horz" lIns="91440" tIns="45720" rIns="91440" bIns="45720" rtlCol="0" anchor="t">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altLang="en-US" sz="4000" b="1" u="sng">
                <a:latin typeface="Calibri"/>
                <a:ea typeface="Calibri"/>
                <a:cs typeface="Calibri"/>
              </a:rPr>
              <a:t>The School Day</a:t>
            </a:r>
            <a:endParaRPr lang="en-GB" sz="4000">
              <a:solidFill>
                <a:srgbClr val="333333"/>
              </a:solidFill>
              <a:latin typeface="Calibri"/>
              <a:ea typeface="Calibri"/>
              <a:cs typeface="Calibri"/>
            </a:endParaRPr>
          </a:p>
        </p:txBody>
      </p:sp>
      <p:sp>
        <p:nvSpPr>
          <p:cNvPr id="8" name="Title 1">
            <a:extLst>
              <a:ext uri="{FF2B5EF4-FFF2-40B4-BE49-F238E27FC236}">
                <a16:creationId xmlns:a16="http://schemas.microsoft.com/office/drawing/2014/main" id="{6EC340B0-6C8C-02C5-075A-90ED6730D568}"/>
              </a:ext>
            </a:extLst>
          </p:cNvPr>
          <p:cNvSpPr txBox="1">
            <a:spLocks/>
          </p:cNvSpPr>
          <p:nvPr/>
        </p:nvSpPr>
        <p:spPr>
          <a:xfrm>
            <a:off x="1257310" y="-9602"/>
            <a:ext cx="9622955" cy="1308007"/>
          </a:xfrm>
          <a:prstGeom prst="rect">
            <a:avLst/>
          </a:prstGeom>
          <a:solidFill>
            <a:srgbClr val="BD3E3E"/>
          </a:solidFill>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sz="4000">
                <a:solidFill>
                  <a:schemeClr val="bg1"/>
                </a:solidFill>
                <a:latin typeface="Calibri"/>
                <a:ea typeface="Calibri"/>
                <a:cs typeface="Calibri"/>
              </a:rPr>
              <a:t>Bournes Green Schools</a:t>
            </a:r>
            <a:br>
              <a:rPr lang="en-GB" sz="4000">
                <a:solidFill>
                  <a:schemeClr val="bg1"/>
                </a:solidFill>
                <a:latin typeface="Calibri"/>
                <a:ea typeface="Calibri"/>
                <a:cs typeface="Calibri"/>
              </a:rPr>
            </a:br>
            <a:r>
              <a:rPr lang="en-GB" sz="1000">
                <a:solidFill>
                  <a:schemeClr val="bg1"/>
                </a:solidFill>
                <a:latin typeface="Calibri"/>
                <a:ea typeface="Calibri"/>
                <a:cs typeface="Calibri"/>
              </a:rPr>
              <a:t> </a:t>
            </a:r>
            <a:br>
              <a:rPr lang="en-GB" sz="4000">
                <a:latin typeface="Calibri"/>
                <a:ea typeface="Calibri"/>
                <a:cs typeface="Calibri"/>
              </a:rPr>
            </a:br>
            <a:r>
              <a:rPr lang="en-GB" sz="2000" i="1">
                <a:solidFill>
                  <a:schemeClr val="bg1"/>
                </a:solidFill>
                <a:latin typeface="Calibri"/>
                <a:ea typeface="Calibri"/>
                <a:cs typeface="Calibri"/>
              </a:rPr>
              <a:t>Believe, Grow, Succeed</a:t>
            </a:r>
            <a:endParaRPr lang="en-US" sz="2000" i="1">
              <a:solidFill>
                <a:schemeClr val="bg1"/>
              </a:solidFill>
            </a:endParaRPr>
          </a:p>
        </p:txBody>
      </p:sp>
      <p:pic>
        <p:nvPicPr>
          <p:cNvPr id="2" name="Picture 1" descr="A group of kids playing with a person and a child&#10;&#10;Description automatically generated">
            <a:extLst>
              <a:ext uri="{FF2B5EF4-FFF2-40B4-BE49-F238E27FC236}">
                <a16:creationId xmlns:a16="http://schemas.microsoft.com/office/drawing/2014/main" id="{7E3C541A-60C4-008B-736D-BA457F3BF376}"/>
              </a:ext>
            </a:extLst>
          </p:cNvPr>
          <p:cNvPicPr>
            <a:picLocks noChangeAspect="1"/>
          </p:cNvPicPr>
          <p:nvPr/>
        </p:nvPicPr>
        <p:blipFill>
          <a:blip r:embed="rId4"/>
          <a:stretch>
            <a:fillRect/>
          </a:stretch>
        </p:blipFill>
        <p:spPr>
          <a:xfrm>
            <a:off x="8303794" y="2101515"/>
            <a:ext cx="3324727" cy="4449680"/>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362227232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Subtitle 2">
            <a:extLst>
              <a:ext uri="{FF2B5EF4-FFF2-40B4-BE49-F238E27FC236}">
                <a16:creationId xmlns:a16="http://schemas.microsoft.com/office/drawing/2014/main" id="{22C8D1B0-39F5-4A09-9ADD-D0A5E7018EF1}"/>
              </a:ext>
            </a:extLst>
          </p:cNvPr>
          <p:cNvSpPr>
            <a:spLocks noGrp="1"/>
          </p:cNvSpPr>
          <p:nvPr>
            <p:ph type="subTitle" idx="1"/>
          </p:nvPr>
        </p:nvSpPr>
        <p:spPr>
          <a:xfrm>
            <a:off x="155869" y="2612029"/>
            <a:ext cx="6627396" cy="3477598"/>
          </a:xfrm>
        </p:spPr>
        <p:txBody>
          <a:bodyPr vert="horz" lIns="91440" tIns="45720" rIns="91440" bIns="45720" rtlCol="0" anchor="t">
            <a:noAutofit/>
          </a:bodyPr>
          <a:lstStyle/>
          <a:p>
            <a:pPr marL="285750" indent="-285750" algn="l">
              <a:buFont typeface="Arial"/>
              <a:buChar char="•"/>
            </a:pPr>
            <a:r>
              <a:rPr lang="en-GB" sz="2000">
                <a:latin typeface="Calibri"/>
                <a:ea typeface="Calibri"/>
                <a:cs typeface="Calibri"/>
              </a:rPr>
              <a:t>Our curriculum focuses highly on the development of vocabulary and the child as a whole person. </a:t>
            </a:r>
            <a:endParaRPr lang="en-US" sz="2000">
              <a:latin typeface="Calibri"/>
              <a:ea typeface="Calibri"/>
              <a:cs typeface="Calibri"/>
            </a:endParaRPr>
          </a:p>
          <a:p>
            <a:pPr marL="285750" indent="-285750" algn="l">
              <a:buFont typeface="Arial"/>
              <a:buChar char="•"/>
            </a:pPr>
            <a:r>
              <a:rPr lang="en-GB" sz="2000">
                <a:latin typeface="Calibri"/>
                <a:ea typeface="Calibri"/>
                <a:cs typeface="Calibri"/>
              </a:rPr>
              <a:t>It is important to us that your child is seen as a unique individual who is resilient, capable, confident and self-assured. </a:t>
            </a:r>
            <a:endParaRPr lang="en-US" sz="2000">
              <a:latin typeface="Calibri"/>
              <a:ea typeface="Calibri"/>
              <a:cs typeface="Calibri"/>
            </a:endParaRPr>
          </a:p>
          <a:p>
            <a:pPr marL="285750" indent="-285750" algn="l">
              <a:buFont typeface="Arial"/>
              <a:buChar char="•"/>
            </a:pPr>
            <a:r>
              <a:rPr lang="en-GB" sz="2000">
                <a:latin typeface="Calibri"/>
                <a:ea typeface="Calibri"/>
                <a:cs typeface="Calibri"/>
              </a:rPr>
              <a:t>Independence is encouraged alongside building positive relationships with both children and staff.</a:t>
            </a:r>
            <a:endParaRPr lang="en-US" sz="2000">
              <a:latin typeface="Calibri"/>
              <a:ea typeface="Calibri"/>
              <a:cs typeface="Calibri"/>
            </a:endParaRPr>
          </a:p>
          <a:p>
            <a:pPr marL="285750" indent="-285750" algn="l">
              <a:buFont typeface="Arial"/>
              <a:buChar char="•"/>
            </a:pPr>
            <a:r>
              <a:rPr lang="en-GB" sz="2000">
                <a:latin typeface="Calibri"/>
                <a:ea typeface="Calibri"/>
                <a:cs typeface="Calibri"/>
              </a:rPr>
              <a:t>We adapt and plan our curriculum to meet the needs of the children.</a:t>
            </a:r>
            <a:r>
              <a:rPr lang="en-GB" sz="1800" cap="all">
                <a:latin typeface="Segoe UI"/>
                <a:ea typeface="Calibri"/>
                <a:cs typeface="Segoe UI"/>
              </a:rPr>
              <a:t> </a:t>
            </a:r>
            <a:endParaRPr lang="en-US" sz="1800" cap="all">
              <a:latin typeface="Segoe UI"/>
              <a:ea typeface="Calibri"/>
              <a:cs typeface="Segoe UI"/>
            </a:endParaRPr>
          </a:p>
          <a:p>
            <a:pPr marL="285750" indent="-285750" algn="l">
              <a:buFont typeface="Arial"/>
              <a:buChar char="•"/>
            </a:pPr>
            <a:endParaRPr lang="en-US" sz="2000" cap="all">
              <a:latin typeface="Calibri"/>
              <a:ea typeface="Calibri"/>
              <a:cs typeface="Segoe UI"/>
            </a:endParaRPr>
          </a:p>
          <a:p>
            <a:pPr algn="l"/>
            <a:endParaRPr lang="en-GB" sz="2000" cap="all">
              <a:latin typeface="Calibri"/>
              <a:ea typeface="Calibri"/>
              <a:cs typeface="Arial"/>
            </a:endParaRPr>
          </a:p>
        </p:txBody>
      </p:sp>
      <p:pic>
        <p:nvPicPr>
          <p:cNvPr id="7" name="Picture 6" descr="A logo with a lion&#10;&#10;Description automatically generated">
            <a:extLst>
              <a:ext uri="{FF2B5EF4-FFF2-40B4-BE49-F238E27FC236}">
                <a16:creationId xmlns:a16="http://schemas.microsoft.com/office/drawing/2014/main" id="{4F6A09B9-8AF5-6688-8552-0DCF93D053BE}"/>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382" y="16120"/>
            <a:ext cx="1271224" cy="1308008"/>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17">
            <a:extLst>
              <a:ext uri="{FF2B5EF4-FFF2-40B4-BE49-F238E27FC236}">
                <a16:creationId xmlns:a16="http://schemas.microsoft.com/office/drawing/2014/main" id="{1FB5D73D-08F7-00DC-AD96-2395D15FC87C}"/>
              </a:ext>
            </a:extLst>
          </p:cNvPr>
          <p:cNvPicPr>
            <a:picLocks noChangeAspect="1"/>
          </p:cNvPicPr>
          <p:nvPr/>
        </p:nvPicPr>
        <p:blipFill>
          <a:blip r:embed="rId3"/>
          <a:stretch>
            <a:fillRect/>
          </a:stretch>
        </p:blipFill>
        <p:spPr>
          <a:xfrm>
            <a:off x="10922202" y="16041"/>
            <a:ext cx="1269798" cy="1273529"/>
          </a:xfrm>
          <a:prstGeom prst="rect">
            <a:avLst/>
          </a:prstGeom>
        </p:spPr>
      </p:pic>
      <p:sp>
        <p:nvSpPr>
          <p:cNvPr id="8" name="Title 1">
            <a:extLst>
              <a:ext uri="{FF2B5EF4-FFF2-40B4-BE49-F238E27FC236}">
                <a16:creationId xmlns:a16="http://schemas.microsoft.com/office/drawing/2014/main" id="{6EC340B0-6C8C-02C5-075A-90ED6730D568}"/>
              </a:ext>
            </a:extLst>
          </p:cNvPr>
          <p:cNvSpPr txBox="1">
            <a:spLocks/>
          </p:cNvSpPr>
          <p:nvPr/>
        </p:nvSpPr>
        <p:spPr>
          <a:xfrm>
            <a:off x="1257310" y="-9602"/>
            <a:ext cx="9622955" cy="1308007"/>
          </a:xfrm>
          <a:prstGeom prst="rect">
            <a:avLst/>
          </a:prstGeom>
          <a:solidFill>
            <a:srgbClr val="BD3E3E"/>
          </a:solidFill>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sz="4000">
                <a:solidFill>
                  <a:schemeClr val="bg1"/>
                </a:solidFill>
                <a:latin typeface="Calibri"/>
                <a:ea typeface="Calibri"/>
                <a:cs typeface="Calibri"/>
              </a:rPr>
              <a:t>Bournes Green Schools</a:t>
            </a:r>
            <a:br>
              <a:rPr lang="en-GB" sz="4000">
                <a:solidFill>
                  <a:schemeClr val="bg1"/>
                </a:solidFill>
                <a:latin typeface="Calibri"/>
                <a:ea typeface="Calibri"/>
                <a:cs typeface="Calibri"/>
              </a:rPr>
            </a:br>
            <a:r>
              <a:rPr lang="en-GB" sz="1000">
                <a:solidFill>
                  <a:schemeClr val="bg1"/>
                </a:solidFill>
                <a:latin typeface="Calibri"/>
                <a:ea typeface="Calibri"/>
                <a:cs typeface="Calibri"/>
              </a:rPr>
              <a:t> </a:t>
            </a:r>
            <a:br>
              <a:rPr lang="en-GB" sz="4000">
                <a:latin typeface="Calibri"/>
                <a:ea typeface="Calibri"/>
                <a:cs typeface="Calibri"/>
              </a:rPr>
            </a:br>
            <a:r>
              <a:rPr lang="en-GB" sz="2000" i="1">
                <a:solidFill>
                  <a:schemeClr val="bg1"/>
                </a:solidFill>
                <a:latin typeface="Calibri"/>
                <a:ea typeface="Calibri"/>
                <a:cs typeface="Calibri"/>
              </a:rPr>
              <a:t>Believe, Grow, Succeed</a:t>
            </a:r>
            <a:endParaRPr lang="en-US" sz="2000" i="1">
              <a:solidFill>
                <a:schemeClr val="bg1"/>
              </a:solidFill>
            </a:endParaRPr>
          </a:p>
        </p:txBody>
      </p:sp>
      <p:sp>
        <p:nvSpPr>
          <p:cNvPr id="4" name="Subtitle 2">
            <a:extLst>
              <a:ext uri="{FF2B5EF4-FFF2-40B4-BE49-F238E27FC236}">
                <a16:creationId xmlns:a16="http://schemas.microsoft.com/office/drawing/2014/main" id="{80907361-B6A4-EA2B-FD99-F899F6A01997}"/>
              </a:ext>
            </a:extLst>
          </p:cNvPr>
          <p:cNvSpPr txBox="1">
            <a:spLocks/>
          </p:cNvSpPr>
          <p:nvPr/>
        </p:nvSpPr>
        <p:spPr>
          <a:xfrm>
            <a:off x="157504" y="1358685"/>
            <a:ext cx="11871158" cy="748286"/>
          </a:xfrm>
          <a:prstGeom prst="rect">
            <a:avLst/>
          </a:prstGeom>
        </p:spPr>
        <p:txBody>
          <a:bodyPr vert="horz" lIns="91440" tIns="45720" rIns="91440" bIns="45720" rtlCol="0" anchor="t">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altLang="en-US" sz="4000" b="1" u="sng">
                <a:latin typeface="Calibri"/>
                <a:ea typeface="Calibri"/>
                <a:cs typeface="Calibri"/>
              </a:rPr>
              <a:t>Curriculum</a:t>
            </a:r>
            <a:endParaRPr lang="en-GB" sz="4000">
              <a:solidFill>
                <a:srgbClr val="333333"/>
              </a:solidFill>
              <a:latin typeface="Calibri"/>
              <a:ea typeface="Calibri"/>
              <a:cs typeface="Calibri"/>
            </a:endParaRPr>
          </a:p>
        </p:txBody>
      </p:sp>
      <p:pic>
        <p:nvPicPr>
          <p:cNvPr id="2" name="Picture 1" descr="A group of kids and a person in red aprons sitting at a table&#10;&#10;Description automatically generated">
            <a:extLst>
              <a:ext uri="{FF2B5EF4-FFF2-40B4-BE49-F238E27FC236}">
                <a16:creationId xmlns:a16="http://schemas.microsoft.com/office/drawing/2014/main" id="{4DF6720B-E555-61C0-2933-E3925BB57513}"/>
              </a:ext>
            </a:extLst>
          </p:cNvPr>
          <p:cNvPicPr>
            <a:picLocks noChangeAspect="1"/>
          </p:cNvPicPr>
          <p:nvPr/>
        </p:nvPicPr>
        <p:blipFill>
          <a:blip r:embed="rId4"/>
          <a:stretch>
            <a:fillRect/>
          </a:stretch>
        </p:blipFill>
        <p:spPr>
          <a:xfrm>
            <a:off x="6703594" y="2247900"/>
            <a:ext cx="4860759" cy="3655595"/>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249494395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Subtitle 2">
            <a:extLst>
              <a:ext uri="{FF2B5EF4-FFF2-40B4-BE49-F238E27FC236}">
                <a16:creationId xmlns:a16="http://schemas.microsoft.com/office/drawing/2014/main" id="{22C8D1B0-39F5-4A09-9ADD-D0A5E7018EF1}"/>
              </a:ext>
            </a:extLst>
          </p:cNvPr>
          <p:cNvSpPr>
            <a:spLocks noGrp="1"/>
          </p:cNvSpPr>
          <p:nvPr>
            <p:ph type="subTitle" idx="1"/>
          </p:nvPr>
        </p:nvSpPr>
        <p:spPr>
          <a:xfrm>
            <a:off x="155869" y="2375191"/>
            <a:ext cx="11871158" cy="3388987"/>
          </a:xfrm>
        </p:spPr>
        <p:txBody>
          <a:bodyPr vert="horz" lIns="91440" tIns="45720" rIns="91440" bIns="45720" rtlCol="0" anchor="t">
            <a:noAutofit/>
          </a:bodyPr>
          <a:lstStyle/>
          <a:p>
            <a:pPr marL="285750" indent="-285750" algn="l">
              <a:buFont typeface="Wingdings,Sans-Serif"/>
              <a:buChar char="§"/>
            </a:pPr>
            <a:r>
              <a:rPr lang="en-GB" sz="2000">
                <a:latin typeface="Calibri"/>
                <a:ea typeface="Calibri"/>
                <a:cs typeface="Arial"/>
              </a:rPr>
              <a:t>Personal, social and emotional development (building relationships, self-regulation and managing self)</a:t>
            </a:r>
            <a:endParaRPr lang="en-US" sz="2000">
              <a:latin typeface="Calibri"/>
              <a:ea typeface="Calibri"/>
              <a:cs typeface="Arial"/>
            </a:endParaRPr>
          </a:p>
          <a:p>
            <a:pPr marL="285750" indent="-285750" algn="l">
              <a:buFont typeface="Wingdings,Sans-Serif"/>
              <a:buChar char="§"/>
            </a:pPr>
            <a:r>
              <a:rPr lang="en-GB" sz="2000">
                <a:latin typeface="Calibri"/>
                <a:ea typeface="Calibri"/>
                <a:cs typeface="Arial"/>
              </a:rPr>
              <a:t>Communication and language (listening, attention and understanding and speaking)</a:t>
            </a:r>
            <a:endParaRPr lang="en-US" sz="2000">
              <a:latin typeface="Calibri"/>
              <a:ea typeface="Calibri"/>
              <a:cs typeface="Arial"/>
            </a:endParaRPr>
          </a:p>
          <a:p>
            <a:pPr marL="285750" indent="-285750" algn="l">
              <a:buFont typeface="Wingdings,Sans-Serif"/>
              <a:buChar char="§"/>
            </a:pPr>
            <a:r>
              <a:rPr lang="en-GB" sz="2000">
                <a:latin typeface="Calibri"/>
                <a:ea typeface="Calibri"/>
                <a:cs typeface="Arial"/>
              </a:rPr>
              <a:t>Physical development (gross motor skills and fine motor skills)</a:t>
            </a:r>
            <a:endParaRPr lang="en-US" sz="2000">
              <a:latin typeface="Calibri"/>
              <a:ea typeface="Calibri"/>
              <a:cs typeface="Arial"/>
            </a:endParaRPr>
          </a:p>
          <a:p>
            <a:pPr marL="285750" indent="-285750" algn="l">
              <a:buFont typeface="Wingdings,Sans-Serif"/>
              <a:buChar char="§"/>
            </a:pPr>
            <a:r>
              <a:rPr lang="en-GB" sz="2000">
                <a:latin typeface="Calibri"/>
                <a:ea typeface="Calibri"/>
                <a:cs typeface="Arial"/>
              </a:rPr>
              <a:t>Literacy (comprehension, word reading and writing)</a:t>
            </a:r>
            <a:endParaRPr lang="en-US" sz="2000">
              <a:latin typeface="Calibri"/>
              <a:ea typeface="Calibri"/>
              <a:cs typeface="Arial"/>
            </a:endParaRPr>
          </a:p>
          <a:p>
            <a:pPr marL="285750" indent="-285750" algn="l">
              <a:buFont typeface="Wingdings,Sans-Serif"/>
              <a:buChar char="§"/>
            </a:pPr>
            <a:r>
              <a:rPr lang="en-GB" sz="2000">
                <a:latin typeface="Calibri"/>
                <a:ea typeface="Calibri"/>
                <a:cs typeface="Arial"/>
              </a:rPr>
              <a:t>Mathematics (number and numerical patterns)</a:t>
            </a:r>
            <a:endParaRPr lang="en-US" sz="2000">
              <a:latin typeface="Calibri"/>
              <a:ea typeface="Calibri"/>
              <a:cs typeface="Arial"/>
            </a:endParaRPr>
          </a:p>
          <a:p>
            <a:pPr marL="285750" indent="-285750" algn="l">
              <a:buFont typeface="Wingdings,Sans-Serif"/>
              <a:buChar char="§"/>
            </a:pPr>
            <a:r>
              <a:rPr lang="en-GB" sz="2000">
                <a:latin typeface="Calibri"/>
                <a:ea typeface="Calibri"/>
                <a:cs typeface="Arial"/>
              </a:rPr>
              <a:t>Understanding the world (people, culture and communities, the natural world  and past and present)</a:t>
            </a:r>
            <a:endParaRPr lang="en-US" sz="2000">
              <a:latin typeface="Calibri"/>
              <a:ea typeface="Calibri"/>
              <a:cs typeface="Arial"/>
            </a:endParaRPr>
          </a:p>
          <a:p>
            <a:pPr marL="285750" indent="-285750" algn="l">
              <a:buFont typeface="Wingdings,Sans-Serif"/>
              <a:buChar char="§"/>
            </a:pPr>
            <a:r>
              <a:rPr lang="en-GB" sz="2000">
                <a:latin typeface="Calibri"/>
                <a:ea typeface="Calibri"/>
                <a:cs typeface="Arial"/>
              </a:rPr>
              <a:t>Expressive arts and design (creating with materials and being imaginative and expressive)</a:t>
            </a:r>
            <a:endParaRPr lang="en-GB" sz="2000">
              <a:latin typeface="Calibri"/>
            </a:endParaRPr>
          </a:p>
          <a:p>
            <a:pPr algn="l"/>
            <a:endParaRPr lang="en-GB" sz="2000" cap="all">
              <a:latin typeface="Calibri"/>
              <a:ea typeface="Calibri"/>
              <a:cs typeface="Arial"/>
            </a:endParaRPr>
          </a:p>
        </p:txBody>
      </p:sp>
      <p:pic>
        <p:nvPicPr>
          <p:cNvPr id="7" name="Picture 6" descr="A logo with a lion&#10;&#10;Description automatically generated">
            <a:extLst>
              <a:ext uri="{FF2B5EF4-FFF2-40B4-BE49-F238E27FC236}">
                <a16:creationId xmlns:a16="http://schemas.microsoft.com/office/drawing/2014/main" id="{4F6A09B9-8AF5-6688-8552-0DCF93D053BE}"/>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382" y="16120"/>
            <a:ext cx="1271224" cy="1308008"/>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17">
            <a:extLst>
              <a:ext uri="{FF2B5EF4-FFF2-40B4-BE49-F238E27FC236}">
                <a16:creationId xmlns:a16="http://schemas.microsoft.com/office/drawing/2014/main" id="{1FB5D73D-08F7-00DC-AD96-2395D15FC87C}"/>
              </a:ext>
            </a:extLst>
          </p:cNvPr>
          <p:cNvPicPr>
            <a:picLocks noChangeAspect="1"/>
          </p:cNvPicPr>
          <p:nvPr/>
        </p:nvPicPr>
        <p:blipFill>
          <a:blip r:embed="rId3"/>
          <a:stretch>
            <a:fillRect/>
          </a:stretch>
        </p:blipFill>
        <p:spPr>
          <a:xfrm>
            <a:off x="10922202" y="16041"/>
            <a:ext cx="1269798" cy="1273529"/>
          </a:xfrm>
          <a:prstGeom prst="rect">
            <a:avLst/>
          </a:prstGeom>
        </p:spPr>
      </p:pic>
      <p:sp>
        <p:nvSpPr>
          <p:cNvPr id="3" name="Subtitle 2">
            <a:extLst>
              <a:ext uri="{FF2B5EF4-FFF2-40B4-BE49-F238E27FC236}">
                <a16:creationId xmlns:a16="http://schemas.microsoft.com/office/drawing/2014/main" id="{A7136BFD-2459-40B7-02DD-F24EE36B7C53}"/>
              </a:ext>
            </a:extLst>
          </p:cNvPr>
          <p:cNvSpPr txBox="1">
            <a:spLocks/>
          </p:cNvSpPr>
          <p:nvPr/>
        </p:nvSpPr>
        <p:spPr>
          <a:xfrm>
            <a:off x="157504" y="1358685"/>
            <a:ext cx="11871158" cy="748286"/>
          </a:xfrm>
          <a:prstGeom prst="rect">
            <a:avLst/>
          </a:prstGeom>
        </p:spPr>
        <p:txBody>
          <a:bodyPr vert="horz" lIns="91440" tIns="45720" rIns="91440" bIns="45720" rtlCol="0" anchor="t">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altLang="en-US" sz="4000" b="1" u="sng">
                <a:latin typeface="Calibri"/>
                <a:ea typeface="Calibri"/>
                <a:cs typeface="Calibri"/>
              </a:rPr>
              <a:t>Curriculum Areas</a:t>
            </a:r>
            <a:endParaRPr lang="en-GB" sz="4000">
              <a:solidFill>
                <a:srgbClr val="333333"/>
              </a:solidFill>
              <a:latin typeface="Calibri"/>
              <a:ea typeface="Calibri"/>
              <a:cs typeface="Calibri"/>
            </a:endParaRPr>
          </a:p>
        </p:txBody>
      </p:sp>
      <p:sp>
        <p:nvSpPr>
          <p:cNvPr id="8" name="Title 1">
            <a:extLst>
              <a:ext uri="{FF2B5EF4-FFF2-40B4-BE49-F238E27FC236}">
                <a16:creationId xmlns:a16="http://schemas.microsoft.com/office/drawing/2014/main" id="{6EC340B0-6C8C-02C5-075A-90ED6730D568}"/>
              </a:ext>
            </a:extLst>
          </p:cNvPr>
          <p:cNvSpPr txBox="1">
            <a:spLocks/>
          </p:cNvSpPr>
          <p:nvPr/>
        </p:nvSpPr>
        <p:spPr>
          <a:xfrm>
            <a:off x="1257310" y="-9602"/>
            <a:ext cx="9622955" cy="1308007"/>
          </a:xfrm>
          <a:prstGeom prst="rect">
            <a:avLst/>
          </a:prstGeom>
          <a:solidFill>
            <a:srgbClr val="BD3E3E"/>
          </a:solidFill>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sz="4000">
                <a:solidFill>
                  <a:schemeClr val="bg1"/>
                </a:solidFill>
                <a:latin typeface="Calibri"/>
                <a:ea typeface="Calibri"/>
                <a:cs typeface="Calibri"/>
              </a:rPr>
              <a:t>Bournes Green Schools</a:t>
            </a:r>
            <a:br>
              <a:rPr lang="en-GB" sz="4000">
                <a:solidFill>
                  <a:schemeClr val="bg1"/>
                </a:solidFill>
                <a:latin typeface="Calibri"/>
                <a:ea typeface="Calibri"/>
                <a:cs typeface="Calibri"/>
              </a:rPr>
            </a:br>
            <a:r>
              <a:rPr lang="en-GB" sz="1000">
                <a:solidFill>
                  <a:schemeClr val="bg1"/>
                </a:solidFill>
                <a:latin typeface="Calibri"/>
                <a:ea typeface="Calibri"/>
                <a:cs typeface="Calibri"/>
              </a:rPr>
              <a:t> </a:t>
            </a:r>
            <a:br>
              <a:rPr lang="en-GB" sz="4000">
                <a:latin typeface="Calibri"/>
                <a:ea typeface="Calibri"/>
                <a:cs typeface="Calibri"/>
              </a:rPr>
            </a:br>
            <a:r>
              <a:rPr lang="en-GB" sz="2000" i="1">
                <a:solidFill>
                  <a:schemeClr val="bg1"/>
                </a:solidFill>
                <a:latin typeface="Calibri"/>
                <a:ea typeface="Calibri"/>
                <a:cs typeface="Calibri"/>
              </a:rPr>
              <a:t>Believe, Grow, Succeed</a:t>
            </a:r>
            <a:endParaRPr lang="en-US" sz="2000" i="1">
              <a:solidFill>
                <a:schemeClr val="bg1"/>
              </a:solidFill>
            </a:endParaRPr>
          </a:p>
        </p:txBody>
      </p:sp>
    </p:spTree>
    <p:extLst>
      <p:ext uri="{BB962C8B-B14F-4D97-AF65-F5344CB8AC3E}">
        <p14:creationId xmlns:p14="http://schemas.microsoft.com/office/powerpoint/2010/main" val="166792019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Subtitle 2">
            <a:extLst>
              <a:ext uri="{FF2B5EF4-FFF2-40B4-BE49-F238E27FC236}">
                <a16:creationId xmlns:a16="http://schemas.microsoft.com/office/drawing/2014/main" id="{22C8D1B0-39F5-4A09-9ADD-D0A5E7018EF1}"/>
              </a:ext>
            </a:extLst>
          </p:cNvPr>
          <p:cNvSpPr>
            <a:spLocks noGrp="1"/>
          </p:cNvSpPr>
          <p:nvPr>
            <p:ph type="subTitle" idx="1"/>
          </p:nvPr>
        </p:nvSpPr>
        <p:spPr>
          <a:xfrm>
            <a:off x="166166" y="2014786"/>
            <a:ext cx="11871158" cy="4810014"/>
          </a:xfrm>
        </p:spPr>
        <p:txBody>
          <a:bodyPr vert="horz" lIns="91440" tIns="45720" rIns="91440" bIns="45720" rtlCol="0" anchor="t">
            <a:noAutofit/>
          </a:bodyPr>
          <a:lstStyle/>
          <a:p>
            <a:pPr algn="l"/>
            <a:r>
              <a:rPr lang="en-US" sz="2000">
                <a:latin typeface="Calibri"/>
                <a:ea typeface="Calibri"/>
                <a:cs typeface="Segoe UI"/>
              </a:rPr>
              <a:t>There is a large emphasis on PSED, especially in the Autumn term when they are settling in. The children are encouraged to:</a:t>
            </a:r>
            <a:endParaRPr lang="en-US"/>
          </a:p>
          <a:p>
            <a:pPr marL="285750" indent="-285750" algn="l">
              <a:buFont typeface="Arial"/>
              <a:buChar char="•"/>
            </a:pPr>
            <a:endParaRPr lang="en-US" sz="2000" cap="all">
              <a:latin typeface="Calibri"/>
              <a:ea typeface="Calibri"/>
              <a:cs typeface="Arial"/>
            </a:endParaRPr>
          </a:p>
          <a:p>
            <a:pPr marL="285750" indent="-285750" algn="l">
              <a:buFont typeface="Arial"/>
              <a:buChar char="•"/>
            </a:pPr>
            <a:r>
              <a:rPr lang="en-US" sz="2000">
                <a:latin typeface="Calibri"/>
                <a:ea typeface="Calibri"/>
                <a:cs typeface="Arial"/>
              </a:rPr>
              <a:t>Share</a:t>
            </a:r>
          </a:p>
          <a:p>
            <a:pPr marL="285750" indent="-285750" algn="l">
              <a:buFont typeface="Arial"/>
              <a:buChar char="•"/>
            </a:pPr>
            <a:r>
              <a:rPr lang="en-US" sz="2000">
                <a:latin typeface="Calibri"/>
                <a:ea typeface="Calibri"/>
                <a:cs typeface="Arial"/>
              </a:rPr>
              <a:t>Take turns</a:t>
            </a:r>
          </a:p>
          <a:p>
            <a:pPr marL="285750" indent="-285750" algn="l">
              <a:buFont typeface="Arial"/>
              <a:buChar char="•"/>
            </a:pPr>
            <a:r>
              <a:rPr lang="en-US" sz="2000">
                <a:latin typeface="Calibri"/>
                <a:ea typeface="Calibri"/>
                <a:cs typeface="Arial"/>
              </a:rPr>
              <a:t>Wait for their turn</a:t>
            </a:r>
          </a:p>
          <a:p>
            <a:pPr marL="285750" indent="-285750" algn="l">
              <a:buFont typeface="Arial"/>
              <a:buChar char="•"/>
            </a:pPr>
            <a:r>
              <a:rPr lang="en-US" sz="2000">
                <a:latin typeface="Calibri"/>
                <a:ea typeface="Calibri"/>
                <a:cs typeface="Arial"/>
              </a:rPr>
              <a:t>Think of others</a:t>
            </a:r>
          </a:p>
          <a:p>
            <a:pPr marL="285750" indent="-285750" algn="l">
              <a:buFont typeface="Arial"/>
              <a:buChar char="•"/>
            </a:pPr>
            <a:r>
              <a:rPr lang="en-US" sz="2000">
                <a:latin typeface="Calibri"/>
                <a:ea typeface="Calibri"/>
                <a:cs typeface="Arial"/>
              </a:rPr>
              <a:t>Learn the rules and boundaries</a:t>
            </a:r>
          </a:p>
          <a:p>
            <a:pPr marL="285750" indent="-285750" algn="l">
              <a:buFont typeface="Arial"/>
              <a:buChar char="•"/>
            </a:pPr>
            <a:r>
              <a:rPr lang="en-US" sz="2000">
                <a:latin typeface="Calibri"/>
                <a:ea typeface="Calibri"/>
                <a:cs typeface="Arial"/>
              </a:rPr>
              <a:t>Listen to instructions</a:t>
            </a:r>
          </a:p>
          <a:p>
            <a:pPr marL="285750" indent="-285750" algn="l">
              <a:buFont typeface="Arial"/>
              <a:buChar char="•"/>
            </a:pPr>
            <a:r>
              <a:rPr lang="en-US" sz="2000">
                <a:latin typeface="Calibri"/>
                <a:ea typeface="Calibri"/>
                <a:cs typeface="Arial"/>
              </a:rPr>
              <a:t>Develop listening and attention skills</a:t>
            </a:r>
            <a:endParaRPr lang="en-GB" sz="2000">
              <a:latin typeface="Calibri"/>
            </a:endParaRPr>
          </a:p>
          <a:p>
            <a:pPr algn="l"/>
            <a:endParaRPr lang="en-GB" sz="2000" cap="all">
              <a:latin typeface="Calibri"/>
              <a:ea typeface="Calibri"/>
              <a:cs typeface="Arial"/>
            </a:endParaRPr>
          </a:p>
        </p:txBody>
      </p:sp>
      <p:pic>
        <p:nvPicPr>
          <p:cNvPr id="7" name="Picture 6" descr="A logo with a lion&#10;&#10;Description automatically generated">
            <a:extLst>
              <a:ext uri="{FF2B5EF4-FFF2-40B4-BE49-F238E27FC236}">
                <a16:creationId xmlns:a16="http://schemas.microsoft.com/office/drawing/2014/main" id="{4F6A09B9-8AF5-6688-8552-0DCF93D053BE}"/>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382" y="16120"/>
            <a:ext cx="1271224" cy="1308008"/>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17">
            <a:extLst>
              <a:ext uri="{FF2B5EF4-FFF2-40B4-BE49-F238E27FC236}">
                <a16:creationId xmlns:a16="http://schemas.microsoft.com/office/drawing/2014/main" id="{1FB5D73D-08F7-00DC-AD96-2395D15FC87C}"/>
              </a:ext>
            </a:extLst>
          </p:cNvPr>
          <p:cNvPicPr>
            <a:picLocks noChangeAspect="1"/>
          </p:cNvPicPr>
          <p:nvPr/>
        </p:nvPicPr>
        <p:blipFill>
          <a:blip r:embed="rId3"/>
          <a:stretch>
            <a:fillRect/>
          </a:stretch>
        </p:blipFill>
        <p:spPr>
          <a:xfrm>
            <a:off x="10922202" y="16041"/>
            <a:ext cx="1269798" cy="1273529"/>
          </a:xfrm>
          <a:prstGeom prst="rect">
            <a:avLst/>
          </a:prstGeom>
        </p:spPr>
      </p:pic>
      <p:sp>
        <p:nvSpPr>
          <p:cNvPr id="8" name="Title 1">
            <a:extLst>
              <a:ext uri="{FF2B5EF4-FFF2-40B4-BE49-F238E27FC236}">
                <a16:creationId xmlns:a16="http://schemas.microsoft.com/office/drawing/2014/main" id="{6EC340B0-6C8C-02C5-075A-90ED6730D568}"/>
              </a:ext>
            </a:extLst>
          </p:cNvPr>
          <p:cNvSpPr txBox="1">
            <a:spLocks/>
          </p:cNvSpPr>
          <p:nvPr/>
        </p:nvSpPr>
        <p:spPr>
          <a:xfrm>
            <a:off x="1257310" y="-9602"/>
            <a:ext cx="9622955" cy="1308007"/>
          </a:xfrm>
          <a:prstGeom prst="rect">
            <a:avLst/>
          </a:prstGeom>
          <a:solidFill>
            <a:srgbClr val="BD3E3E"/>
          </a:solidFill>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sz="4000">
                <a:solidFill>
                  <a:schemeClr val="bg1"/>
                </a:solidFill>
                <a:latin typeface="Calibri"/>
                <a:ea typeface="Calibri"/>
                <a:cs typeface="Calibri"/>
              </a:rPr>
              <a:t>Bournes Green Schools</a:t>
            </a:r>
            <a:br>
              <a:rPr lang="en-GB" sz="4000">
                <a:solidFill>
                  <a:schemeClr val="bg1"/>
                </a:solidFill>
                <a:latin typeface="Calibri"/>
                <a:ea typeface="Calibri"/>
                <a:cs typeface="Calibri"/>
              </a:rPr>
            </a:br>
            <a:r>
              <a:rPr lang="en-GB" sz="1000">
                <a:solidFill>
                  <a:schemeClr val="bg1"/>
                </a:solidFill>
                <a:latin typeface="Calibri"/>
                <a:ea typeface="Calibri"/>
                <a:cs typeface="Calibri"/>
              </a:rPr>
              <a:t> </a:t>
            </a:r>
            <a:br>
              <a:rPr lang="en-GB" sz="4000">
                <a:latin typeface="Calibri"/>
                <a:ea typeface="Calibri"/>
                <a:cs typeface="Calibri"/>
              </a:rPr>
            </a:br>
            <a:r>
              <a:rPr lang="en-GB" sz="2000" i="1">
                <a:solidFill>
                  <a:schemeClr val="bg1"/>
                </a:solidFill>
                <a:latin typeface="Calibri"/>
                <a:ea typeface="Calibri"/>
                <a:cs typeface="Calibri"/>
              </a:rPr>
              <a:t>Believe, Grow, Succeed</a:t>
            </a:r>
            <a:endParaRPr lang="en-US" sz="2000" i="1">
              <a:solidFill>
                <a:schemeClr val="bg1"/>
              </a:solidFill>
            </a:endParaRPr>
          </a:p>
        </p:txBody>
      </p:sp>
      <p:sp>
        <p:nvSpPr>
          <p:cNvPr id="4" name="Subtitle 2">
            <a:extLst>
              <a:ext uri="{FF2B5EF4-FFF2-40B4-BE49-F238E27FC236}">
                <a16:creationId xmlns:a16="http://schemas.microsoft.com/office/drawing/2014/main" id="{80907361-B6A4-EA2B-FD99-F899F6A01997}"/>
              </a:ext>
            </a:extLst>
          </p:cNvPr>
          <p:cNvSpPr txBox="1">
            <a:spLocks/>
          </p:cNvSpPr>
          <p:nvPr/>
        </p:nvSpPr>
        <p:spPr>
          <a:xfrm>
            <a:off x="157504" y="1358685"/>
            <a:ext cx="11871158" cy="748286"/>
          </a:xfrm>
          <a:prstGeom prst="rect">
            <a:avLst/>
          </a:prstGeom>
        </p:spPr>
        <p:txBody>
          <a:bodyPr vert="horz" lIns="91440" tIns="45720" rIns="91440" bIns="45720" rtlCol="0" anchor="t">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altLang="en-US" sz="4000" b="1" u="sng">
                <a:latin typeface="Calibri"/>
                <a:ea typeface="Calibri"/>
                <a:cs typeface="Calibri"/>
              </a:rPr>
              <a:t>Personal, Social and Emotional Development</a:t>
            </a:r>
            <a:endParaRPr lang="en-GB" sz="4000">
              <a:solidFill>
                <a:srgbClr val="333333"/>
              </a:solidFill>
              <a:latin typeface="Calibri"/>
              <a:ea typeface="Calibri"/>
              <a:cs typeface="Calibri"/>
            </a:endParaRPr>
          </a:p>
        </p:txBody>
      </p:sp>
      <p:pic>
        <p:nvPicPr>
          <p:cNvPr id="2" name="Picture 1" descr="A group of children playing with bicycles&#10;&#10;Description automatically generated">
            <a:extLst>
              <a:ext uri="{FF2B5EF4-FFF2-40B4-BE49-F238E27FC236}">
                <a16:creationId xmlns:a16="http://schemas.microsoft.com/office/drawing/2014/main" id="{7C6E61A8-B9FC-462A-DCB5-FF6E40BAB5F8}"/>
              </a:ext>
            </a:extLst>
          </p:cNvPr>
          <p:cNvPicPr>
            <a:picLocks noChangeAspect="1"/>
          </p:cNvPicPr>
          <p:nvPr/>
        </p:nvPicPr>
        <p:blipFill>
          <a:blip r:embed="rId4"/>
          <a:stretch>
            <a:fillRect/>
          </a:stretch>
        </p:blipFill>
        <p:spPr>
          <a:xfrm>
            <a:off x="6102015" y="2588794"/>
            <a:ext cx="4830680" cy="3655595"/>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87510430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Subtitle 2">
            <a:extLst>
              <a:ext uri="{FF2B5EF4-FFF2-40B4-BE49-F238E27FC236}">
                <a16:creationId xmlns:a16="http://schemas.microsoft.com/office/drawing/2014/main" id="{22C8D1B0-39F5-4A09-9ADD-D0A5E7018EF1}"/>
              </a:ext>
            </a:extLst>
          </p:cNvPr>
          <p:cNvSpPr>
            <a:spLocks noGrp="1"/>
          </p:cNvSpPr>
          <p:nvPr>
            <p:ph type="subTitle" idx="1"/>
          </p:nvPr>
        </p:nvSpPr>
        <p:spPr>
          <a:xfrm>
            <a:off x="166166" y="2014786"/>
            <a:ext cx="11871158" cy="4810014"/>
          </a:xfrm>
        </p:spPr>
        <p:txBody>
          <a:bodyPr vert="horz" lIns="91440" tIns="45720" rIns="91440" bIns="45720" rtlCol="0" anchor="t">
            <a:normAutofit/>
          </a:bodyPr>
          <a:lstStyle/>
          <a:p>
            <a:pPr marL="285750" indent="-285750" algn="l">
              <a:buFont typeface="Arial" panose="020B0604020202020204" pitchFamily="34" charset="0"/>
              <a:buChar char="•"/>
            </a:pPr>
            <a:r>
              <a:rPr lang="en-GB" sz="2000" dirty="0">
                <a:latin typeface="Calibri"/>
                <a:ea typeface="Calibri"/>
                <a:cs typeface="Segoe UI"/>
              </a:rPr>
              <a:t>As a school, we follow a government validated systematic synthetic phonics programme called </a:t>
            </a:r>
            <a:r>
              <a:rPr lang="en-GB" sz="2000" i="1" dirty="0">
                <a:latin typeface="Calibri"/>
                <a:ea typeface="Calibri"/>
                <a:cs typeface="Segoe UI"/>
              </a:rPr>
              <a:t>‘Little Wandle Letters and Sounds revised’</a:t>
            </a:r>
            <a:endParaRPr lang="en-US" sz="2000">
              <a:latin typeface="Calibri"/>
              <a:ea typeface="Calibri"/>
              <a:cs typeface="Segoe UI"/>
            </a:endParaRPr>
          </a:p>
          <a:p>
            <a:pPr marL="285750" indent="-285750" algn="l">
              <a:buFont typeface="Arial" panose="020B0604020202020204" pitchFamily="34" charset="0"/>
              <a:buChar char="•"/>
            </a:pPr>
            <a:r>
              <a:rPr lang="en-GB" sz="2000" dirty="0">
                <a:latin typeface="Calibri"/>
                <a:ea typeface="Calibri"/>
                <a:cs typeface="Segoe UI"/>
              </a:rPr>
              <a:t>Phonics is an integral part of children's learning. It is the foundation for their reading and writing and is taught daily throughout the year.</a:t>
            </a:r>
            <a:endParaRPr lang="en-US" sz="2000">
              <a:latin typeface="Calibri"/>
              <a:ea typeface="Calibri"/>
              <a:cs typeface="Segoe UI"/>
            </a:endParaRPr>
          </a:p>
          <a:p>
            <a:pPr marL="285750" indent="-285750" algn="l">
              <a:buFont typeface="Arial" panose="020B0604020202020204" pitchFamily="34" charset="0"/>
              <a:buChar char="•"/>
            </a:pPr>
            <a:r>
              <a:rPr lang="en-GB" sz="2000" dirty="0">
                <a:latin typeface="Calibri"/>
                <a:ea typeface="Calibri"/>
                <a:cs typeface="Segoe UI"/>
              </a:rPr>
              <a:t>Phonics sessions follow a structure that includes:</a:t>
            </a:r>
            <a:endParaRPr lang="en-US" sz="2000">
              <a:latin typeface="Calibri"/>
              <a:ea typeface="Calibri"/>
              <a:cs typeface="Segoe UI"/>
            </a:endParaRPr>
          </a:p>
          <a:p>
            <a:pPr marL="742950" lvl="1" indent="-285750" algn="l">
              <a:buFont typeface="Wingdings,Sans-Serif" panose="020B0604020202020204" pitchFamily="34" charset="0"/>
              <a:buChar char="§"/>
            </a:pPr>
            <a:r>
              <a:rPr lang="en-GB" dirty="0">
                <a:latin typeface="Calibri"/>
                <a:ea typeface="Calibri"/>
                <a:cs typeface="Arial"/>
              </a:rPr>
              <a:t>Revisit and review: learn a new sound and revisit those previously taught</a:t>
            </a:r>
            <a:endParaRPr lang="en-US" cap="all">
              <a:latin typeface="Calibri"/>
              <a:ea typeface="Calibri"/>
              <a:cs typeface="Arial"/>
            </a:endParaRPr>
          </a:p>
          <a:p>
            <a:pPr marL="742950" lvl="1" indent="-285750" algn="l">
              <a:buFont typeface="Wingdings,Sans-Serif" panose="020B0604020202020204" pitchFamily="34" charset="0"/>
              <a:buChar char="§"/>
            </a:pPr>
            <a:r>
              <a:rPr lang="en-GB" dirty="0">
                <a:latin typeface="Calibri"/>
                <a:ea typeface="Calibri"/>
                <a:cs typeface="Arial"/>
              </a:rPr>
              <a:t>Teach and practise: this section will consist of teaching the correct pronunciation, writing the grapheme, blending words, blending and reading words and introducing, learning and revisiting tricky words.</a:t>
            </a:r>
            <a:endParaRPr lang="en-US">
              <a:latin typeface="Calibri"/>
              <a:ea typeface="Calibri"/>
              <a:cs typeface="Arial"/>
            </a:endParaRPr>
          </a:p>
          <a:p>
            <a:pPr marL="742950" lvl="1" indent="-285750" algn="l">
              <a:buFont typeface="Wingdings,Sans-Serif" panose="020B0604020202020204" pitchFamily="34" charset="0"/>
              <a:buChar char="§"/>
            </a:pPr>
            <a:r>
              <a:rPr lang="en-GB" dirty="0">
                <a:latin typeface="Calibri"/>
                <a:ea typeface="Calibri"/>
                <a:cs typeface="Arial"/>
              </a:rPr>
              <a:t>Practise and apply: this part of the lesson will cover reading phrases and sentences, spelling words and segmenting words.</a:t>
            </a:r>
            <a:endParaRPr lang="en-US">
              <a:latin typeface="Calibri"/>
              <a:ea typeface="Calibri"/>
              <a:cs typeface="Arial"/>
            </a:endParaRPr>
          </a:p>
          <a:p>
            <a:pPr marL="742950" lvl="1" indent="-285750" algn="l">
              <a:buFont typeface="Wingdings,Sans-Serif" panose="020B0604020202020204" pitchFamily="34" charset="0"/>
              <a:buChar char="§"/>
            </a:pPr>
            <a:r>
              <a:rPr lang="en-GB" dirty="0">
                <a:latin typeface="Calibri"/>
                <a:ea typeface="Calibri"/>
                <a:cs typeface="Arial"/>
              </a:rPr>
              <a:t>Reading: phonics is then followed up by reading decodable books 2 times a week.</a:t>
            </a:r>
            <a:endParaRPr lang="en-US">
              <a:latin typeface="Calibri"/>
              <a:ea typeface="Calibri"/>
              <a:cs typeface="Arial"/>
            </a:endParaRPr>
          </a:p>
          <a:p>
            <a:pPr marL="742950" lvl="1" indent="-285750" algn="l">
              <a:buFont typeface="Wingdings,Sans-Serif" panose="020B0604020202020204" pitchFamily="34" charset="0"/>
              <a:buChar char="§"/>
            </a:pPr>
            <a:endParaRPr lang="en-GB" sz="2000" dirty="0">
              <a:latin typeface="Calibri" panose="020F0502020204030204" pitchFamily="34" charset="0"/>
              <a:ea typeface="Calibri" panose="020F0502020204030204" pitchFamily="34" charset="0"/>
              <a:cs typeface="Arial"/>
            </a:endParaRPr>
          </a:p>
          <a:p>
            <a:pPr marL="742950" lvl="1" indent="-285750" algn="l">
              <a:buFont typeface="Wingdings,Sans-Serif" panose="020B0604020202020204" pitchFamily="34" charset="0"/>
              <a:buChar char="§"/>
            </a:pPr>
            <a:r>
              <a:rPr lang="en-GB" dirty="0">
                <a:latin typeface="Calibri"/>
                <a:ea typeface="Calibri"/>
                <a:cs typeface="Arial"/>
              </a:rPr>
              <a:t>There will be a phonics workshop at the start of the Autumn term</a:t>
            </a:r>
            <a:endParaRPr lang="en-GB" dirty="0">
              <a:latin typeface="Calibri" panose="020F0502020204030204" pitchFamily="34" charset="0"/>
              <a:ea typeface="Calibri" panose="020F0502020204030204" pitchFamily="34" charset="0"/>
              <a:cs typeface="Arial"/>
            </a:endParaRPr>
          </a:p>
          <a:p>
            <a:pPr marL="1257300" lvl="1" indent="-342900" algn="l">
              <a:buChar char="•"/>
            </a:pPr>
            <a:r>
              <a:rPr lang="en-GB" dirty="0">
                <a:latin typeface="Calibri"/>
                <a:ea typeface="Calibri"/>
                <a:cs typeface="Calibri"/>
                <a:hlinkClick r:id="rId2"/>
              </a:rPr>
              <a:t>https://www.Littlewandlelettersandsounds.Org.Uk/resources/for-parents/</a:t>
            </a:r>
            <a:r>
              <a:rPr lang="en-GB" dirty="0">
                <a:latin typeface="Calibri"/>
                <a:ea typeface="Calibri"/>
                <a:cs typeface="Calibri"/>
              </a:rPr>
              <a:t> </a:t>
            </a:r>
          </a:p>
          <a:p>
            <a:pPr marL="742950" lvl="1" indent="-285750" algn="l">
              <a:buFont typeface="Wingdings,Sans-Serif" panose="020B0604020202020204" pitchFamily="34" charset="0"/>
              <a:buChar char="§"/>
            </a:pPr>
            <a:endParaRPr lang="en-GB" dirty="0">
              <a:latin typeface="Calibri" panose="020F0502020204030204" pitchFamily="34" charset="0"/>
              <a:ea typeface="Calibri" panose="020F0502020204030204" pitchFamily="34" charset="0"/>
              <a:cs typeface="Arial"/>
            </a:endParaRPr>
          </a:p>
          <a:p>
            <a:pPr lvl="1" algn="l"/>
            <a:endParaRPr lang="en-GB" cap="all">
              <a:latin typeface="Calibri" panose="020F0502020204030204" pitchFamily="34" charset="0"/>
              <a:ea typeface="Calibri" panose="020F0502020204030204" pitchFamily="34" charset="0"/>
              <a:cs typeface="Arial"/>
            </a:endParaRPr>
          </a:p>
        </p:txBody>
      </p:sp>
      <p:pic>
        <p:nvPicPr>
          <p:cNvPr id="7" name="Picture 6" descr="A logo with a lion&#10;&#10;Description automatically generated">
            <a:extLst>
              <a:ext uri="{FF2B5EF4-FFF2-40B4-BE49-F238E27FC236}">
                <a16:creationId xmlns:a16="http://schemas.microsoft.com/office/drawing/2014/main" id="{4F6A09B9-8AF5-6688-8552-0DCF93D053BE}"/>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382" y="16120"/>
            <a:ext cx="1271224" cy="1308008"/>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17">
            <a:extLst>
              <a:ext uri="{FF2B5EF4-FFF2-40B4-BE49-F238E27FC236}">
                <a16:creationId xmlns:a16="http://schemas.microsoft.com/office/drawing/2014/main" id="{1FB5D73D-08F7-00DC-AD96-2395D15FC87C}"/>
              </a:ext>
            </a:extLst>
          </p:cNvPr>
          <p:cNvPicPr>
            <a:picLocks noChangeAspect="1"/>
          </p:cNvPicPr>
          <p:nvPr/>
        </p:nvPicPr>
        <p:blipFill>
          <a:blip r:embed="rId4"/>
          <a:stretch>
            <a:fillRect/>
          </a:stretch>
        </p:blipFill>
        <p:spPr>
          <a:xfrm>
            <a:off x="10922202" y="16041"/>
            <a:ext cx="1269798" cy="1273529"/>
          </a:xfrm>
          <a:prstGeom prst="rect">
            <a:avLst/>
          </a:prstGeom>
        </p:spPr>
      </p:pic>
      <p:sp>
        <p:nvSpPr>
          <p:cNvPr id="3" name="Subtitle 2">
            <a:extLst>
              <a:ext uri="{FF2B5EF4-FFF2-40B4-BE49-F238E27FC236}">
                <a16:creationId xmlns:a16="http://schemas.microsoft.com/office/drawing/2014/main" id="{A7136BFD-2459-40B7-02DD-F24EE36B7C53}"/>
              </a:ext>
            </a:extLst>
          </p:cNvPr>
          <p:cNvSpPr txBox="1">
            <a:spLocks/>
          </p:cNvSpPr>
          <p:nvPr/>
        </p:nvSpPr>
        <p:spPr>
          <a:xfrm>
            <a:off x="157504" y="1358685"/>
            <a:ext cx="11871158" cy="748286"/>
          </a:xfrm>
          <a:prstGeom prst="rect">
            <a:avLst/>
          </a:prstGeom>
        </p:spPr>
        <p:txBody>
          <a:bodyPr vert="horz" lIns="91440" tIns="45720" rIns="91440" bIns="45720" rtlCol="0" anchor="t">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buFontTx/>
              <a:buNone/>
            </a:pPr>
            <a:r>
              <a:rPr lang="en-GB" altLang="en-US" sz="4000" b="1" u="sng">
                <a:latin typeface="Calibri"/>
                <a:ea typeface="Calibri"/>
                <a:cs typeface="Calibri"/>
              </a:rPr>
              <a:t>Phonics</a:t>
            </a:r>
            <a:endParaRPr lang="en-GB" sz="4000">
              <a:solidFill>
                <a:srgbClr val="333333"/>
              </a:solidFill>
              <a:latin typeface="Calibri"/>
              <a:ea typeface="Calibri"/>
              <a:cs typeface="Calibri"/>
            </a:endParaRPr>
          </a:p>
        </p:txBody>
      </p:sp>
      <p:sp>
        <p:nvSpPr>
          <p:cNvPr id="8" name="Title 1">
            <a:extLst>
              <a:ext uri="{FF2B5EF4-FFF2-40B4-BE49-F238E27FC236}">
                <a16:creationId xmlns:a16="http://schemas.microsoft.com/office/drawing/2014/main" id="{6EC340B0-6C8C-02C5-075A-90ED6730D568}"/>
              </a:ext>
            </a:extLst>
          </p:cNvPr>
          <p:cNvSpPr txBox="1">
            <a:spLocks/>
          </p:cNvSpPr>
          <p:nvPr/>
        </p:nvSpPr>
        <p:spPr>
          <a:xfrm>
            <a:off x="1257310" y="-9602"/>
            <a:ext cx="9622955" cy="1308007"/>
          </a:xfrm>
          <a:prstGeom prst="rect">
            <a:avLst/>
          </a:prstGeom>
          <a:solidFill>
            <a:srgbClr val="BD3E3E"/>
          </a:solidFill>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sz="4000">
                <a:solidFill>
                  <a:schemeClr val="bg1"/>
                </a:solidFill>
                <a:latin typeface="Calibri"/>
                <a:ea typeface="Calibri"/>
                <a:cs typeface="Calibri"/>
              </a:rPr>
              <a:t>Bournes Green Schools</a:t>
            </a:r>
            <a:br>
              <a:rPr lang="en-GB" sz="4000">
                <a:solidFill>
                  <a:schemeClr val="bg1"/>
                </a:solidFill>
                <a:latin typeface="Calibri"/>
                <a:ea typeface="Calibri"/>
                <a:cs typeface="Calibri"/>
              </a:rPr>
            </a:br>
            <a:r>
              <a:rPr lang="en-GB" sz="1000">
                <a:solidFill>
                  <a:schemeClr val="bg1"/>
                </a:solidFill>
                <a:latin typeface="Calibri"/>
                <a:ea typeface="Calibri"/>
                <a:cs typeface="Calibri"/>
              </a:rPr>
              <a:t> </a:t>
            </a:r>
            <a:br>
              <a:rPr lang="en-GB" sz="4000">
                <a:latin typeface="Calibri"/>
                <a:ea typeface="Calibri"/>
                <a:cs typeface="Calibri"/>
              </a:rPr>
            </a:br>
            <a:r>
              <a:rPr lang="en-GB" sz="2000" i="1">
                <a:solidFill>
                  <a:schemeClr val="bg1"/>
                </a:solidFill>
                <a:latin typeface="Calibri"/>
                <a:ea typeface="Calibri"/>
                <a:cs typeface="Calibri"/>
              </a:rPr>
              <a:t>Believe, Grow, Succeed</a:t>
            </a:r>
            <a:endParaRPr lang="en-US" sz="2000" i="1">
              <a:solidFill>
                <a:schemeClr val="bg1"/>
              </a:solidFill>
            </a:endParaRPr>
          </a:p>
        </p:txBody>
      </p:sp>
    </p:spTree>
    <p:extLst>
      <p:ext uri="{BB962C8B-B14F-4D97-AF65-F5344CB8AC3E}">
        <p14:creationId xmlns:p14="http://schemas.microsoft.com/office/powerpoint/2010/main" val="283288339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Subtitle 2">
            <a:extLst>
              <a:ext uri="{FF2B5EF4-FFF2-40B4-BE49-F238E27FC236}">
                <a16:creationId xmlns:a16="http://schemas.microsoft.com/office/drawing/2014/main" id="{22C8D1B0-39F5-4A09-9ADD-D0A5E7018EF1}"/>
              </a:ext>
            </a:extLst>
          </p:cNvPr>
          <p:cNvSpPr>
            <a:spLocks noGrp="1"/>
          </p:cNvSpPr>
          <p:nvPr>
            <p:ph type="subTitle" idx="1"/>
          </p:nvPr>
        </p:nvSpPr>
        <p:spPr>
          <a:xfrm>
            <a:off x="156140" y="2014786"/>
            <a:ext cx="7449553" cy="4840092"/>
          </a:xfrm>
        </p:spPr>
        <p:txBody>
          <a:bodyPr vert="horz" lIns="91440" tIns="45720" rIns="91440" bIns="45720" rtlCol="0" anchor="t">
            <a:normAutofit/>
          </a:bodyPr>
          <a:lstStyle/>
          <a:p>
            <a:pPr marL="285750" indent="-285750" algn="just">
              <a:buFont typeface="Wingdings,Sans-Serif" panose="020B0604020202020204" pitchFamily="34" charset="0"/>
              <a:buChar char="§"/>
            </a:pPr>
            <a:r>
              <a:rPr lang="en-GB" sz="2000" dirty="0">
                <a:latin typeface="Calibri"/>
                <a:ea typeface="Calibri"/>
                <a:cs typeface="Arial"/>
              </a:rPr>
              <a:t>Daily phonics </a:t>
            </a:r>
          </a:p>
          <a:p>
            <a:pPr marL="285750" indent="-285750" algn="just">
              <a:buFont typeface="Wingdings,Sans-Serif" panose="020B0604020202020204" pitchFamily="34" charset="0"/>
              <a:buChar char="§"/>
            </a:pPr>
            <a:r>
              <a:rPr lang="en-GB" sz="2000" dirty="0">
                <a:latin typeface="Calibri"/>
                <a:ea typeface="Calibri"/>
                <a:cs typeface="Arial"/>
              </a:rPr>
              <a:t>Every child will have a sound mat and a tricky words list to use at home which will have all the sounds and words we will be learning throughout the year. </a:t>
            </a:r>
            <a:endParaRPr lang="en-US" sz="2000" dirty="0">
              <a:latin typeface="Calibri"/>
              <a:ea typeface="Calibri"/>
              <a:cs typeface="Arial"/>
            </a:endParaRPr>
          </a:p>
          <a:p>
            <a:pPr marL="285750" indent="-285750" algn="just">
              <a:buFont typeface="Wingdings,Sans-Serif" panose="020B0604020202020204" pitchFamily="34" charset="0"/>
              <a:buChar char="§"/>
            </a:pPr>
            <a:r>
              <a:rPr lang="en-GB" sz="2000" dirty="0">
                <a:latin typeface="Calibri"/>
                <a:ea typeface="Calibri"/>
                <a:cs typeface="Arial"/>
              </a:rPr>
              <a:t>A curriculum map will be published on website to inform you of which sounds and words we are learning each week throughout the term</a:t>
            </a:r>
            <a:endParaRPr lang="en-US" sz="2000" dirty="0">
              <a:latin typeface="Calibri"/>
              <a:ea typeface="Calibri"/>
              <a:cs typeface="Arial"/>
            </a:endParaRPr>
          </a:p>
          <a:p>
            <a:pPr marL="285750" indent="-285750" algn="just">
              <a:buFont typeface="Wingdings,Sans-Serif" panose="020B0604020202020204" pitchFamily="34" charset="0"/>
              <a:buChar char="§"/>
            </a:pPr>
            <a:r>
              <a:rPr lang="en-GB" sz="2000" dirty="0">
                <a:latin typeface="Calibri"/>
                <a:ea typeface="Calibri"/>
                <a:cs typeface="Arial"/>
              </a:rPr>
              <a:t>Books are changed weekly. You will receive two phonetically decodable books each week. One that has been read and practised in school plus an additional book to consolidate the skills learnt. We ask that you read both books at home and read at home </a:t>
            </a:r>
            <a:r>
              <a:rPr lang="en-GB" sz="2000" b="1" i="1" dirty="0">
                <a:latin typeface="Calibri"/>
                <a:ea typeface="Calibri"/>
                <a:cs typeface="Arial"/>
              </a:rPr>
              <a:t>at least </a:t>
            </a:r>
            <a:r>
              <a:rPr lang="en-GB" sz="2000" dirty="0">
                <a:latin typeface="Calibri"/>
                <a:ea typeface="Calibri"/>
                <a:cs typeface="Arial"/>
              </a:rPr>
              <a:t>3 times a week</a:t>
            </a:r>
            <a:endParaRPr lang="en-GB" altLang="en-US" sz="2000" dirty="0">
              <a:latin typeface="Calibri"/>
              <a:ea typeface="Calibri"/>
              <a:cs typeface="Calibri"/>
            </a:endParaRPr>
          </a:p>
          <a:p>
            <a:pPr marL="1257300" lvl="2" indent="-342900" algn="l">
              <a:buChar char="•"/>
            </a:pPr>
            <a:endParaRPr lang="en-GB" sz="2000" dirty="0">
              <a:latin typeface="Calibri" panose="020F0502020204030204" pitchFamily="34" charset="0"/>
              <a:ea typeface="Calibri" panose="020F0502020204030204" pitchFamily="34" charset="0"/>
              <a:cs typeface="Calibri"/>
            </a:endParaRPr>
          </a:p>
        </p:txBody>
      </p:sp>
      <p:pic>
        <p:nvPicPr>
          <p:cNvPr id="7" name="Picture 6" descr="A logo with a lion&#10;&#10;Description automatically generated">
            <a:extLst>
              <a:ext uri="{FF2B5EF4-FFF2-40B4-BE49-F238E27FC236}">
                <a16:creationId xmlns:a16="http://schemas.microsoft.com/office/drawing/2014/main" id="{4F6A09B9-8AF5-6688-8552-0DCF93D053BE}"/>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382" y="16120"/>
            <a:ext cx="1271224" cy="1308008"/>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17">
            <a:extLst>
              <a:ext uri="{FF2B5EF4-FFF2-40B4-BE49-F238E27FC236}">
                <a16:creationId xmlns:a16="http://schemas.microsoft.com/office/drawing/2014/main" id="{1FB5D73D-08F7-00DC-AD96-2395D15FC87C}"/>
              </a:ext>
            </a:extLst>
          </p:cNvPr>
          <p:cNvPicPr>
            <a:picLocks noChangeAspect="1"/>
          </p:cNvPicPr>
          <p:nvPr/>
        </p:nvPicPr>
        <p:blipFill>
          <a:blip r:embed="rId3"/>
          <a:stretch>
            <a:fillRect/>
          </a:stretch>
        </p:blipFill>
        <p:spPr>
          <a:xfrm>
            <a:off x="10922202" y="16041"/>
            <a:ext cx="1269798" cy="1273529"/>
          </a:xfrm>
          <a:prstGeom prst="rect">
            <a:avLst/>
          </a:prstGeom>
        </p:spPr>
      </p:pic>
      <p:sp>
        <p:nvSpPr>
          <p:cNvPr id="3" name="Subtitle 2">
            <a:extLst>
              <a:ext uri="{FF2B5EF4-FFF2-40B4-BE49-F238E27FC236}">
                <a16:creationId xmlns:a16="http://schemas.microsoft.com/office/drawing/2014/main" id="{A7136BFD-2459-40B7-02DD-F24EE36B7C53}"/>
              </a:ext>
            </a:extLst>
          </p:cNvPr>
          <p:cNvSpPr txBox="1">
            <a:spLocks/>
          </p:cNvSpPr>
          <p:nvPr/>
        </p:nvSpPr>
        <p:spPr>
          <a:xfrm>
            <a:off x="157504" y="1358685"/>
            <a:ext cx="11871158" cy="748286"/>
          </a:xfrm>
          <a:prstGeom prst="rect">
            <a:avLst/>
          </a:prstGeom>
        </p:spPr>
        <p:txBody>
          <a:bodyPr vert="horz" lIns="91440" tIns="45720" rIns="91440" bIns="45720" rtlCol="0" anchor="t">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buFontTx/>
              <a:buNone/>
            </a:pPr>
            <a:r>
              <a:rPr lang="en-GB" altLang="en-US" sz="4000" b="1" u="sng">
                <a:latin typeface="Calibri"/>
                <a:ea typeface="Calibri"/>
                <a:cs typeface="Calibri"/>
              </a:rPr>
              <a:t>Reading</a:t>
            </a:r>
            <a:endParaRPr lang="en-GB" sz="4000">
              <a:solidFill>
                <a:srgbClr val="333333"/>
              </a:solidFill>
              <a:latin typeface="Calibri"/>
              <a:ea typeface="Calibri"/>
              <a:cs typeface="Calibri"/>
            </a:endParaRPr>
          </a:p>
        </p:txBody>
      </p:sp>
      <p:sp>
        <p:nvSpPr>
          <p:cNvPr id="8" name="Title 1">
            <a:extLst>
              <a:ext uri="{FF2B5EF4-FFF2-40B4-BE49-F238E27FC236}">
                <a16:creationId xmlns:a16="http://schemas.microsoft.com/office/drawing/2014/main" id="{6EC340B0-6C8C-02C5-075A-90ED6730D568}"/>
              </a:ext>
            </a:extLst>
          </p:cNvPr>
          <p:cNvSpPr txBox="1">
            <a:spLocks/>
          </p:cNvSpPr>
          <p:nvPr/>
        </p:nvSpPr>
        <p:spPr>
          <a:xfrm>
            <a:off x="1257310" y="-9602"/>
            <a:ext cx="9622955" cy="1308007"/>
          </a:xfrm>
          <a:prstGeom prst="rect">
            <a:avLst/>
          </a:prstGeom>
          <a:solidFill>
            <a:srgbClr val="BD3E3E"/>
          </a:solidFill>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sz="4000">
                <a:solidFill>
                  <a:schemeClr val="bg1"/>
                </a:solidFill>
                <a:latin typeface="Calibri"/>
                <a:ea typeface="Calibri"/>
                <a:cs typeface="Calibri"/>
              </a:rPr>
              <a:t>Bournes Green Schools</a:t>
            </a:r>
            <a:br>
              <a:rPr lang="en-GB" sz="4000">
                <a:solidFill>
                  <a:schemeClr val="bg1"/>
                </a:solidFill>
                <a:latin typeface="Calibri"/>
                <a:ea typeface="Calibri"/>
                <a:cs typeface="Calibri"/>
              </a:rPr>
            </a:br>
            <a:r>
              <a:rPr lang="en-GB" sz="1000">
                <a:solidFill>
                  <a:schemeClr val="bg1"/>
                </a:solidFill>
                <a:latin typeface="Calibri"/>
                <a:ea typeface="Calibri"/>
                <a:cs typeface="Calibri"/>
              </a:rPr>
              <a:t> </a:t>
            </a:r>
            <a:br>
              <a:rPr lang="en-GB" sz="4000">
                <a:latin typeface="Calibri"/>
                <a:ea typeface="Calibri"/>
                <a:cs typeface="Calibri"/>
              </a:rPr>
            </a:br>
            <a:r>
              <a:rPr lang="en-GB" sz="2000" i="1">
                <a:solidFill>
                  <a:schemeClr val="bg1"/>
                </a:solidFill>
                <a:latin typeface="Calibri"/>
                <a:ea typeface="Calibri"/>
                <a:cs typeface="Calibri"/>
              </a:rPr>
              <a:t>Believe, Grow, Succeed</a:t>
            </a:r>
            <a:endParaRPr lang="en-US" sz="2000" i="1">
              <a:solidFill>
                <a:schemeClr val="bg1"/>
              </a:solidFill>
            </a:endParaRPr>
          </a:p>
        </p:txBody>
      </p:sp>
      <p:pic>
        <p:nvPicPr>
          <p:cNvPr id="4" name="Picture 3" descr="A child sitting at a table pointing at a picture&#10;&#10;Description automatically generated">
            <a:extLst>
              <a:ext uri="{FF2B5EF4-FFF2-40B4-BE49-F238E27FC236}">
                <a16:creationId xmlns:a16="http://schemas.microsoft.com/office/drawing/2014/main" id="{8CE20EBB-FE58-00E7-71AB-CEE8699DC676}"/>
              </a:ext>
            </a:extLst>
          </p:cNvPr>
          <p:cNvPicPr>
            <a:picLocks noChangeAspect="1"/>
          </p:cNvPicPr>
          <p:nvPr/>
        </p:nvPicPr>
        <p:blipFill rotWithShape="1">
          <a:blip r:embed="rId4"/>
          <a:srcRect t="14814" r="357" b="14207"/>
          <a:stretch/>
        </p:blipFill>
        <p:spPr>
          <a:xfrm>
            <a:off x="9346531" y="4038303"/>
            <a:ext cx="2010323" cy="1976329"/>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pic>
        <p:nvPicPr>
          <p:cNvPr id="5" name="Picture 4" descr="A child sitting at a table&#10;&#10;Description automatically generated">
            <a:extLst>
              <a:ext uri="{FF2B5EF4-FFF2-40B4-BE49-F238E27FC236}">
                <a16:creationId xmlns:a16="http://schemas.microsoft.com/office/drawing/2014/main" id="{E8B40D36-142F-148D-524B-D1EAD32A1DBA}"/>
              </a:ext>
            </a:extLst>
          </p:cNvPr>
          <p:cNvPicPr>
            <a:picLocks noChangeAspect="1"/>
          </p:cNvPicPr>
          <p:nvPr/>
        </p:nvPicPr>
        <p:blipFill rotWithShape="1">
          <a:blip r:embed="rId5"/>
          <a:srcRect l="9809" t="19022" r="14441" b="26210"/>
          <a:stretch/>
        </p:blipFill>
        <p:spPr>
          <a:xfrm>
            <a:off x="7952872" y="1713997"/>
            <a:ext cx="1985966" cy="1976083"/>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64759801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Subtitle 2">
            <a:extLst>
              <a:ext uri="{FF2B5EF4-FFF2-40B4-BE49-F238E27FC236}">
                <a16:creationId xmlns:a16="http://schemas.microsoft.com/office/drawing/2014/main" id="{22C8D1B0-39F5-4A09-9ADD-D0A5E7018EF1}"/>
              </a:ext>
            </a:extLst>
          </p:cNvPr>
          <p:cNvSpPr>
            <a:spLocks noGrp="1"/>
          </p:cNvSpPr>
          <p:nvPr>
            <p:ph type="subTitle" idx="1"/>
          </p:nvPr>
        </p:nvSpPr>
        <p:spPr>
          <a:xfrm>
            <a:off x="123483" y="2048303"/>
            <a:ext cx="11871158" cy="4810014"/>
          </a:xfrm>
        </p:spPr>
        <p:txBody>
          <a:bodyPr vert="horz" lIns="91440" tIns="45720" rIns="91440" bIns="45720" rtlCol="0" anchor="t">
            <a:normAutofit/>
          </a:bodyPr>
          <a:lstStyle/>
          <a:p>
            <a:pPr marL="285750" indent="-285750" algn="just">
              <a:buFont typeface="Wingdings,Sans-Serif" panose="020B0604020202020204" pitchFamily="34" charset="0"/>
              <a:buChar char="§"/>
            </a:pPr>
            <a:endParaRPr lang="en-GB" sz="2000" dirty="0">
              <a:latin typeface="Calibri"/>
              <a:ea typeface="Calibri"/>
              <a:cs typeface="Arial"/>
            </a:endParaRPr>
          </a:p>
          <a:p>
            <a:pPr marL="285750" indent="-285750" algn="just">
              <a:buFont typeface="Wingdings,Sans-Serif" panose="020B0604020202020204" pitchFamily="34" charset="0"/>
              <a:buChar char="§"/>
            </a:pPr>
            <a:r>
              <a:rPr lang="en-GB" sz="2000" dirty="0">
                <a:latin typeface="Calibri"/>
                <a:ea typeface="Calibri"/>
                <a:cs typeface="Arial"/>
              </a:rPr>
              <a:t>Reading books are chosen based on your child’s phonetic knowledge, confidence and development. There are multiple factors we consider when placing your child within a book band. </a:t>
            </a:r>
          </a:p>
          <a:p>
            <a:pPr marL="285750" indent="-285750" algn="just">
              <a:buFont typeface="Wingdings,Sans-Serif" panose="020B0604020202020204" pitchFamily="34" charset="0"/>
              <a:buChar char="§"/>
            </a:pPr>
            <a:r>
              <a:rPr lang="en-GB" sz="2000" dirty="0">
                <a:latin typeface="Calibri"/>
                <a:ea typeface="Calibri"/>
                <a:cs typeface="Arial"/>
              </a:rPr>
              <a:t>Reading diaries are just for reading comments and is not a communication book. Diaries are monitored to ensure children are reading regularly.</a:t>
            </a:r>
            <a:endParaRPr lang="en-US" sz="2000" cap="all" dirty="0">
              <a:latin typeface="Calibri"/>
              <a:ea typeface="Calibri"/>
              <a:cs typeface="Arial"/>
            </a:endParaRPr>
          </a:p>
          <a:p>
            <a:pPr marL="285750" indent="-285750" algn="just">
              <a:buFont typeface="Wingdings,Sans-Serif" panose="020B0604020202020204" pitchFamily="34" charset="0"/>
              <a:buChar char="§"/>
            </a:pPr>
            <a:r>
              <a:rPr lang="en-GB" sz="2000" dirty="0">
                <a:latin typeface="Calibri"/>
                <a:ea typeface="Calibri"/>
                <a:cs typeface="Arial"/>
              </a:rPr>
              <a:t>Make time to read to your child as this is just as important.</a:t>
            </a:r>
            <a:endParaRPr lang="en-GB" sz="2000" cap="all" dirty="0">
              <a:latin typeface="Calibri" panose="020F0502020204030204" pitchFamily="34" charset="0"/>
              <a:ea typeface="Calibri" panose="020F0502020204030204" pitchFamily="34" charset="0"/>
              <a:cs typeface="Arial"/>
            </a:endParaRPr>
          </a:p>
          <a:p>
            <a:pPr marL="285750" indent="-285750" algn="just">
              <a:buFont typeface="Wingdings,Sans-Serif" panose="020B0604020202020204" pitchFamily="34" charset="0"/>
              <a:buChar char="§"/>
            </a:pPr>
            <a:r>
              <a:rPr lang="en-GB" sz="2000" dirty="0">
                <a:latin typeface="Calibri"/>
                <a:ea typeface="Calibri"/>
                <a:cs typeface="Calibri"/>
              </a:rPr>
              <a:t>Please ensure reading books are always kept in their bookbag.</a:t>
            </a:r>
            <a:r>
              <a:rPr lang="en-GB" sz="2000" b="1" dirty="0">
                <a:latin typeface="Calibri"/>
                <a:ea typeface="Calibri"/>
                <a:cs typeface="Calibri"/>
              </a:rPr>
              <a:t> (No water bottles in book bags please!)</a:t>
            </a:r>
          </a:p>
          <a:p>
            <a:pPr marL="285750" indent="-285750" algn="just">
              <a:buFont typeface="Wingdings,Sans-Serif" panose="020B0604020202020204" pitchFamily="34" charset="0"/>
              <a:buChar char="§"/>
            </a:pPr>
            <a:r>
              <a:rPr lang="en-GB" sz="2000" dirty="0">
                <a:latin typeface="Calibri"/>
                <a:ea typeface="Calibri"/>
                <a:cs typeface="Calibri"/>
              </a:rPr>
              <a:t>Library – children will get the opportunity to spend time in the library on a weekly basis. They will be able to choose a book of their choice to take home for the week. Library books are changed once a week. The teacher will let you know which day they will changing library books</a:t>
            </a:r>
            <a:endParaRPr lang="en-GB" sz="2000" b="1" dirty="0">
              <a:latin typeface="Calibri"/>
              <a:ea typeface="Calibri"/>
              <a:cs typeface="Calibri"/>
            </a:endParaRPr>
          </a:p>
        </p:txBody>
      </p:sp>
      <p:pic>
        <p:nvPicPr>
          <p:cNvPr id="7" name="Picture 6" descr="A logo with a lion&#10;&#10;Description automatically generated">
            <a:extLst>
              <a:ext uri="{FF2B5EF4-FFF2-40B4-BE49-F238E27FC236}">
                <a16:creationId xmlns:a16="http://schemas.microsoft.com/office/drawing/2014/main" id="{4F6A09B9-8AF5-6688-8552-0DCF93D053BE}"/>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382" y="16120"/>
            <a:ext cx="1271224" cy="1308008"/>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17">
            <a:extLst>
              <a:ext uri="{FF2B5EF4-FFF2-40B4-BE49-F238E27FC236}">
                <a16:creationId xmlns:a16="http://schemas.microsoft.com/office/drawing/2014/main" id="{1FB5D73D-08F7-00DC-AD96-2395D15FC87C}"/>
              </a:ext>
            </a:extLst>
          </p:cNvPr>
          <p:cNvPicPr>
            <a:picLocks noChangeAspect="1"/>
          </p:cNvPicPr>
          <p:nvPr/>
        </p:nvPicPr>
        <p:blipFill>
          <a:blip r:embed="rId3"/>
          <a:stretch>
            <a:fillRect/>
          </a:stretch>
        </p:blipFill>
        <p:spPr>
          <a:xfrm>
            <a:off x="10922202" y="16041"/>
            <a:ext cx="1269798" cy="1273529"/>
          </a:xfrm>
          <a:prstGeom prst="rect">
            <a:avLst/>
          </a:prstGeom>
        </p:spPr>
      </p:pic>
      <p:sp>
        <p:nvSpPr>
          <p:cNvPr id="3" name="Subtitle 2">
            <a:extLst>
              <a:ext uri="{FF2B5EF4-FFF2-40B4-BE49-F238E27FC236}">
                <a16:creationId xmlns:a16="http://schemas.microsoft.com/office/drawing/2014/main" id="{A7136BFD-2459-40B7-02DD-F24EE36B7C53}"/>
              </a:ext>
            </a:extLst>
          </p:cNvPr>
          <p:cNvSpPr txBox="1">
            <a:spLocks/>
          </p:cNvSpPr>
          <p:nvPr/>
        </p:nvSpPr>
        <p:spPr>
          <a:xfrm>
            <a:off x="157504" y="1358685"/>
            <a:ext cx="11871158" cy="748286"/>
          </a:xfrm>
          <a:prstGeom prst="rect">
            <a:avLst/>
          </a:prstGeom>
        </p:spPr>
        <p:txBody>
          <a:bodyPr vert="horz" lIns="91440" tIns="45720" rIns="91440" bIns="45720" rtlCol="0" anchor="t">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buFontTx/>
              <a:buNone/>
            </a:pPr>
            <a:r>
              <a:rPr lang="en-GB" altLang="en-US" sz="4000" b="1" u="sng">
                <a:latin typeface="Calibri"/>
                <a:ea typeface="Calibri"/>
                <a:cs typeface="Calibri"/>
              </a:rPr>
              <a:t>Reading</a:t>
            </a:r>
            <a:endParaRPr lang="en-GB" sz="4000">
              <a:solidFill>
                <a:srgbClr val="333333"/>
              </a:solidFill>
              <a:latin typeface="Calibri"/>
              <a:ea typeface="Calibri"/>
              <a:cs typeface="Calibri"/>
            </a:endParaRPr>
          </a:p>
        </p:txBody>
      </p:sp>
      <p:sp>
        <p:nvSpPr>
          <p:cNvPr id="8" name="Title 1">
            <a:extLst>
              <a:ext uri="{FF2B5EF4-FFF2-40B4-BE49-F238E27FC236}">
                <a16:creationId xmlns:a16="http://schemas.microsoft.com/office/drawing/2014/main" id="{6EC340B0-6C8C-02C5-075A-90ED6730D568}"/>
              </a:ext>
            </a:extLst>
          </p:cNvPr>
          <p:cNvSpPr txBox="1">
            <a:spLocks/>
          </p:cNvSpPr>
          <p:nvPr/>
        </p:nvSpPr>
        <p:spPr>
          <a:xfrm>
            <a:off x="1257310" y="-9602"/>
            <a:ext cx="9622955" cy="1308007"/>
          </a:xfrm>
          <a:prstGeom prst="rect">
            <a:avLst/>
          </a:prstGeom>
          <a:solidFill>
            <a:srgbClr val="BD3E3E"/>
          </a:solidFill>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sz="4000">
                <a:solidFill>
                  <a:schemeClr val="bg1"/>
                </a:solidFill>
                <a:latin typeface="Calibri"/>
                <a:ea typeface="Calibri"/>
                <a:cs typeface="Calibri"/>
              </a:rPr>
              <a:t>Bournes Green Schools</a:t>
            </a:r>
            <a:br>
              <a:rPr lang="en-GB" sz="4000">
                <a:solidFill>
                  <a:schemeClr val="bg1"/>
                </a:solidFill>
                <a:latin typeface="Calibri"/>
                <a:ea typeface="Calibri"/>
                <a:cs typeface="Calibri"/>
              </a:rPr>
            </a:br>
            <a:r>
              <a:rPr lang="en-GB" sz="1000">
                <a:solidFill>
                  <a:schemeClr val="bg1"/>
                </a:solidFill>
                <a:latin typeface="Calibri"/>
                <a:ea typeface="Calibri"/>
                <a:cs typeface="Calibri"/>
              </a:rPr>
              <a:t> </a:t>
            </a:r>
            <a:br>
              <a:rPr lang="en-GB" sz="4000">
                <a:latin typeface="Calibri"/>
                <a:ea typeface="Calibri"/>
                <a:cs typeface="Calibri"/>
              </a:rPr>
            </a:br>
            <a:r>
              <a:rPr lang="en-GB" sz="2000" i="1">
                <a:solidFill>
                  <a:schemeClr val="bg1"/>
                </a:solidFill>
                <a:latin typeface="Calibri"/>
                <a:ea typeface="Calibri"/>
                <a:cs typeface="Calibri"/>
              </a:rPr>
              <a:t>Believe, Grow, Succeed</a:t>
            </a:r>
            <a:endParaRPr lang="en-US" sz="2000" i="1">
              <a:solidFill>
                <a:schemeClr val="bg1"/>
              </a:solidFill>
            </a:endParaRPr>
          </a:p>
        </p:txBody>
      </p:sp>
    </p:spTree>
    <p:extLst>
      <p:ext uri="{BB962C8B-B14F-4D97-AF65-F5344CB8AC3E}">
        <p14:creationId xmlns:p14="http://schemas.microsoft.com/office/powerpoint/2010/main" val="277633601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Subtitle 2">
            <a:extLst>
              <a:ext uri="{FF2B5EF4-FFF2-40B4-BE49-F238E27FC236}">
                <a16:creationId xmlns:a16="http://schemas.microsoft.com/office/drawing/2014/main" id="{22C8D1B0-39F5-4A09-9ADD-D0A5E7018EF1}"/>
              </a:ext>
            </a:extLst>
          </p:cNvPr>
          <p:cNvSpPr>
            <a:spLocks noGrp="1"/>
          </p:cNvSpPr>
          <p:nvPr>
            <p:ph type="subTitle" idx="1"/>
          </p:nvPr>
        </p:nvSpPr>
        <p:spPr>
          <a:xfrm>
            <a:off x="156140" y="2014786"/>
            <a:ext cx="6479477" cy="4824336"/>
          </a:xfrm>
        </p:spPr>
        <p:txBody>
          <a:bodyPr vert="horz" lIns="91440" tIns="45720" rIns="91440" bIns="45720" rtlCol="0" anchor="t">
            <a:normAutofit/>
          </a:bodyPr>
          <a:lstStyle/>
          <a:p>
            <a:pPr marL="457200" indent="-457200" algn="l">
              <a:lnSpc>
                <a:spcPct val="120000"/>
              </a:lnSpc>
              <a:buChar char="•"/>
            </a:pPr>
            <a:r>
              <a:rPr lang="en-GB" sz="3000" baseline="-25000">
                <a:latin typeface="Calibri"/>
                <a:ea typeface="Calibri"/>
                <a:cs typeface="Arial"/>
              </a:rPr>
              <a:t>The children are supported throughout the writing process and have opportunities to write independently. </a:t>
            </a:r>
            <a:endParaRPr lang="en-US" sz="3000" cap="all" baseline="-25000">
              <a:latin typeface="Calibri"/>
              <a:ea typeface="Calibri"/>
              <a:cs typeface="Arial"/>
            </a:endParaRPr>
          </a:p>
          <a:p>
            <a:pPr marL="457200" indent="-457200" algn="l">
              <a:lnSpc>
                <a:spcPct val="120000"/>
              </a:lnSpc>
              <a:buChar char="•"/>
            </a:pPr>
            <a:r>
              <a:rPr lang="en-GB" sz="3000" baseline="-25000" dirty="0">
                <a:latin typeface="Calibri"/>
                <a:ea typeface="Calibri"/>
                <a:cs typeface="Arial"/>
              </a:rPr>
              <a:t>They are encouraged to use the sounds they know to write words. </a:t>
            </a:r>
            <a:endParaRPr lang="en-US" sz="3000" baseline="-25000" dirty="0">
              <a:latin typeface="Calibri"/>
              <a:ea typeface="Calibri"/>
              <a:cs typeface="Arial"/>
            </a:endParaRPr>
          </a:p>
          <a:p>
            <a:pPr marL="457200" indent="-457200" algn="l">
              <a:lnSpc>
                <a:spcPct val="120000"/>
              </a:lnSpc>
              <a:buChar char="•"/>
            </a:pPr>
            <a:r>
              <a:rPr lang="en-GB" sz="3000" baseline="-25000" dirty="0">
                <a:latin typeface="Calibri"/>
                <a:ea typeface="Calibri"/>
                <a:cs typeface="Arial"/>
              </a:rPr>
              <a:t>The children will have regular writing lessons and are expected to write a sentences by the end of the year.</a:t>
            </a:r>
            <a:endParaRPr lang="en-US" sz="3000" cap="all" baseline="-25000" dirty="0">
              <a:latin typeface="Calibri"/>
              <a:ea typeface="Calibri"/>
              <a:cs typeface="Arial"/>
            </a:endParaRPr>
          </a:p>
          <a:p>
            <a:pPr marL="457200" indent="-457200" algn="l">
              <a:lnSpc>
                <a:spcPct val="120000"/>
              </a:lnSpc>
              <a:buChar char="•"/>
            </a:pPr>
            <a:r>
              <a:rPr lang="en-GB" sz="3000" baseline="-25000" dirty="0">
                <a:latin typeface="Calibri"/>
                <a:ea typeface="Calibri"/>
                <a:cs typeface="Arial"/>
              </a:rPr>
              <a:t>There is a strong focus on development of vocabulary and modelled writing. </a:t>
            </a:r>
            <a:endParaRPr lang="en-US" sz="3000" baseline="-25000" dirty="0">
              <a:latin typeface="Calibri"/>
              <a:ea typeface="Calibri"/>
              <a:cs typeface="Arial"/>
            </a:endParaRPr>
          </a:p>
          <a:p>
            <a:pPr algn="l"/>
            <a:endParaRPr lang="en-GB" sz="2000" cap="all">
              <a:latin typeface="Calibri"/>
              <a:ea typeface="Calibri"/>
              <a:cs typeface="Segoe UI"/>
            </a:endParaRPr>
          </a:p>
        </p:txBody>
      </p:sp>
      <p:pic>
        <p:nvPicPr>
          <p:cNvPr id="7" name="Picture 6" descr="A logo with a lion&#10;&#10;Description automatically generated">
            <a:extLst>
              <a:ext uri="{FF2B5EF4-FFF2-40B4-BE49-F238E27FC236}">
                <a16:creationId xmlns:a16="http://schemas.microsoft.com/office/drawing/2014/main" id="{4F6A09B9-8AF5-6688-8552-0DCF93D053BE}"/>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382" y="16120"/>
            <a:ext cx="1271224" cy="1308008"/>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17">
            <a:extLst>
              <a:ext uri="{FF2B5EF4-FFF2-40B4-BE49-F238E27FC236}">
                <a16:creationId xmlns:a16="http://schemas.microsoft.com/office/drawing/2014/main" id="{1FB5D73D-08F7-00DC-AD96-2395D15FC87C}"/>
              </a:ext>
            </a:extLst>
          </p:cNvPr>
          <p:cNvPicPr>
            <a:picLocks noChangeAspect="1"/>
          </p:cNvPicPr>
          <p:nvPr/>
        </p:nvPicPr>
        <p:blipFill>
          <a:blip r:embed="rId3"/>
          <a:stretch>
            <a:fillRect/>
          </a:stretch>
        </p:blipFill>
        <p:spPr>
          <a:xfrm>
            <a:off x="10922202" y="16041"/>
            <a:ext cx="1269798" cy="1273529"/>
          </a:xfrm>
          <a:prstGeom prst="rect">
            <a:avLst/>
          </a:prstGeom>
        </p:spPr>
      </p:pic>
      <p:sp>
        <p:nvSpPr>
          <p:cNvPr id="3" name="Subtitle 2">
            <a:extLst>
              <a:ext uri="{FF2B5EF4-FFF2-40B4-BE49-F238E27FC236}">
                <a16:creationId xmlns:a16="http://schemas.microsoft.com/office/drawing/2014/main" id="{A7136BFD-2459-40B7-02DD-F24EE36B7C53}"/>
              </a:ext>
            </a:extLst>
          </p:cNvPr>
          <p:cNvSpPr txBox="1">
            <a:spLocks/>
          </p:cNvSpPr>
          <p:nvPr/>
        </p:nvSpPr>
        <p:spPr>
          <a:xfrm>
            <a:off x="157504" y="1358685"/>
            <a:ext cx="11871158" cy="748286"/>
          </a:xfrm>
          <a:prstGeom prst="rect">
            <a:avLst/>
          </a:prstGeom>
        </p:spPr>
        <p:txBody>
          <a:bodyPr vert="horz" lIns="91440" tIns="45720" rIns="91440" bIns="45720" rtlCol="0" anchor="t">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buFontTx/>
              <a:buNone/>
            </a:pPr>
            <a:r>
              <a:rPr lang="en-GB" altLang="en-US" sz="4000" b="1" u="sng">
                <a:latin typeface="Calibri"/>
                <a:ea typeface="Calibri"/>
                <a:cs typeface="Calibri"/>
              </a:rPr>
              <a:t>Writing</a:t>
            </a:r>
            <a:endParaRPr lang="en-GB" sz="4000">
              <a:solidFill>
                <a:srgbClr val="333333"/>
              </a:solidFill>
              <a:latin typeface="Calibri"/>
              <a:ea typeface="Calibri"/>
              <a:cs typeface="Calibri"/>
            </a:endParaRPr>
          </a:p>
        </p:txBody>
      </p:sp>
      <p:sp>
        <p:nvSpPr>
          <p:cNvPr id="8" name="Title 1">
            <a:extLst>
              <a:ext uri="{FF2B5EF4-FFF2-40B4-BE49-F238E27FC236}">
                <a16:creationId xmlns:a16="http://schemas.microsoft.com/office/drawing/2014/main" id="{6EC340B0-6C8C-02C5-075A-90ED6730D568}"/>
              </a:ext>
            </a:extLst>
          </p:cNvPr>
          <p:cNvSpPr txBox="1">
            <a:spLocks/>
          </p:cNvSpPr>
          <p:nvPr/>
        </p:nvSpPr>
        <p:spPr>
          <a:xfrm>
            <a:off x="1257310" y="-9602"/>
            <a:ext cx="9622955" cy="1308007"/>
          </a:xfrm>
          <a:prstGeom prst="rect">
            <a:avLst/>
          </a:prstGeom>
          <a:solidFill>
            <a:srgbClr val="BD3E3E"/>
          </a:solidFill>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sz="4000">
                <a:solidFill>
                  <a:schemeClr val="bg1"/>
                </a:solidFill>
                <a:latin typeface="Calibri"/>
                <a:ea typeface="Calibri"/>
                <a:cs typeface="Calibri"/>
              </a:rPr>
              <a:t>Bournes Green Schools</a:t>
            </a:r>
            <a:br>
              <a:rPr lang="en-GB" sz="4000">
                <a:solidFill>
                  <a:schemeClr val="bg1"/>
                </a:solidFill>
                <a:latin typeface="Calibri"/>
                <a:ea typeface="Calibri"/>
                <a:cs typeface="Calibri"/>
              </a:rPr>
            </a:br>
            <a:r>
              <a:rPr lang="en-GB" sz="1000">
                <a:solidFill>
                  <a:schemeClr val="bg1"/>
                </a:solidFill>
                <a:latin typeface="Calibri"/>
                <a:ea typeface="Calibri"/>
                <a:cs typeface="Calibri"/>
              </a:rPr>
              <a:t> </a:t>
            </a:r>
            <a:br>
              <a:rPr lang="en-GB" sz="4000">
                <a:latin typeface="Calibri"/>
                <a:ea typeface="Calibri"/>
                <a:cs typeface="Calibri"/>
              </a:rPr>
            </a:br>
            <a:r>
              <a:rPr lang="en-GB" sz="2000" i="1">
                <a:solidFill>
                  <a:schemeClr val="bg1"/>
                </a:solidFill>
                <a:latin typeface="Calibri"/>
                <a:ea typeface="Calibri"/>
                <a:cs typeface="Calibri"/>
              </a:rPr>
              <a:t>Believe, Grow, Succeed</a:t>
            </a:r>
            <a:endParaRPr lang="en-US" sz="2000" i="1">
              <a:solidFill>
                <a:schemeClr val="bg1"/>
              </a:solidFill>
            </a:endParaRPr>
          </a:p>
        </p:txBody>
      </p:sp>
      <p:pic>
        <p:nvPicPr>
          <p:cNvPr id="4" name="Picture 3" descr="A child holding a sign&#10;&#10;Description automatically generated">
            <a:extLst>
              <a:ext uri="{FF2B5EF4-FFF2-40B4-BE49-F238E27FC236}">
                <a16:creationId xmlns:a16="http://schemas.microsoft.com/office/drawing/2014/main" id="{76DAA056-1FC4-3AB0-61E6-07832F441E83}"/>
              </a:ext>
            </a:extLst>
          </p:cNvPr>
          <p:cNvPicPr>
            <a:picLocks noChangeAspect="1"/>
          </p:cNvPicPr>
          <p:nvPr/>
        </p:nvPicPr>
        <p:blipFill rotWithShape="1">
          <a:blip r:embed="rId4"/>
          <a:srcRect l="10469" t="6833" r="16606" b="22102"/>
          <a:stretch/>
        </p:blipFill>
        <p:spPr>
          <a:xfrm>
            <a:off x="9496926" y="2175207"/>
            <a:ext cx="2410708" cy="3133307"/>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pic>
        <p:nvPicPr>
          <p:cNvPr id="10" name="Picture 9" descr="A child holding a piece of paper&#10;&#10;Description automatically generated">
            <a:extLst>
              <a:ext uri="{FF2B5EF4-FFF2-40B4-BE49-F238E27FC236}">
                <a16:creationId xmlns:a16="http://schemas.microsoft.com/office/drawing/2014/main" id="{1DF62ED0-88B2-194D-1C13-5F74CD3FBD22}"/>
              </a:ext>
            </a:extLst>
          </p:cNvPr>
          <p:cNvPicPr>
            <a:picLocks noChangeAspect="1"/>
          </p:cNvPicPr>
          <p:nvPr/>
        </p:nvPicPr>
        <p:blipFill rotWithShape="1">
          <a:blip r:embed="rId5"/>
          <a:srcRect l="6787" r="5882" b="7432"/>
          <a:stretch/>
        </p:blipFill>
        <p:spPr>
          <a:xfrm>
            <a:off x="6870032" y="2171699"/>
            <a:ext cx="2211046" cy="3136382"/>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409540861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Subtitle 2">
            <a:extLst>
              <a:ext uri="{FF2B5EF4-FFF2-40B4-BE49-F238E27FC236}">
                <a16:creationId xmlns:a16="http://schemas.microsoft.com/office/drawing/2014/main" id="{22C8D1B0-39F5-4A09-9ADD-D0A5E7018EF1}"/>
              </a:ext>
            </a:extLst>
          </p:cNvPr>
          <p:cNvSpPr>
            <a:spLocks noGrp="1"/>
          </p:cNvSpPr>
          <p:nvPr>
            <p:ph type="subTitle" idx="1"/>
          </p:nvPr>
        </p:nvSpPr>
        <p:spPr>
          <a:xfrm>
            <a:off x="166166" y="2014786"/>
            <a:ext cx="11871158" cy="4810014"/>
          </a:xfrm>
        </p:spPr>
        <p:txBody>
          <a:bodyPr vert="horz" lIns="91440" tIns="45720" rIns="91440" bIns="45720" rtlCol="0" anchor="t">
            <a:noAutofit/>
          </a:bodyPr>
          <a:lstStyle/>
          <a:p>
            <a:pPr algn="l"/>
            <a:r>
              <a:rPr lang="en-US" sz="2000">
                <a:latin typeface="Calibri"/>
                <a:ea typeface="Calibri"/>
                <a:cs typeface="Segoe UI"/>
              </a:rPr>
              <a:t>Maths will follow a weekly structure with daily, short inputs, focusing on developing key skills and maths mastery. This ensures the children have a deep understanding of a concept before moving onto a new concept. </a:t>
            </a:r>
            <a:endParaRPr lang="en-US"/>
          </a:p>
          <a:p>
            <a:pPr algn="l"/>
            <a:r>
              <a:rPr lang="en-US" sz="2000">
                <a:latin typeface="Calibri"/>
                <a:ea typeface="Calibri"/>
                <a:cs typeface="Segoe UI"/>
              </a:rPr>
              <a:t>How can you help your child in maths?</a:t>
            </a:r>
          </a:p>
          <a:p>
            <a:pPr marL="285750" indent="-285750" algn="l">
              <a:buFont typeface="Arial" panose="020B0604020202020204" pitchFamily="34" charset="0"/>
              <a:buChar char="•"/>
            </a:pPr>
            <a:endParaRPr lang="en-US" sz="2000" cap="all">
              <a:latin typeface="Calibri"/>
              <a:ea typeface="Calibri"/>
              <a:cs typeface="Segoe UI"/>
            </a:endParaRPr>
          </a:p>
          <a:p>
            <a:pPr marL="342900" indent="-342900" algn="l">
              <a:buFont typeface="Arial"/>
              <a:buChar char="•"/>
            </a:pPr>
            <a:r>
              <a:rPr lang="en-US" sz="2000">
                <a:latin typeface="Calibri"/>
                <a:ea typeface="Calibri"/>
                <a:cs typeface="Arial"/>
              </a:rPr>
              <a:t>Understanding number</a:t>
            </a:r>
          </a:p>
          <a:p>
            <a:pPr marL="342900" indent="-342900" algn="l">
              <a:buFont typeface="Arial"/>
              <a:buChar char="•"/>
            </a:pPr>
            <a:r>
              <a:rPr lang="en-US" sz="2000">
                <a:latin typeface="Calibri"/>
                <a:ea typeface="Calibri"/>
                <a:cs typeface="Arial"/>
              </a:rPr>
              <a:t>One to one correspondence</a:t>
            </a:r>
          </a:p>
          <a:p>
            <a:pPr marL="342900" indent="-342900" algn="l">
              <a:buFont typeface="Arial"/>
              <a:buChar char="•"/>
            </a:pPr>
            <a:r>
              <a:rPr lang="en-US" sz="2000">
                <a:latin typeface="Calibri"/>
                <a:ea typeface="Calibri"/>
                <a:cs typeface="Arial"/>
              </a:rPr>
              <a:t>Match quantities</a:t>
            </a:r>
          </a:p>
          <a:p>
            <a:pPr marL="342900" indent="-342900" algn="l">
              <a:buFont typeface="Arial"/>
              <a:buChar char="•"/>
            </a:pPr>
            <a:r>
              <a:rPr lang="en-US" sz="2000">
                <a:latin typeface="Calibri"/>
                <a:ea typeface="Calibri"/>
                <a:cs typeface="Arial"/>
              </a:rPr>
              <a:t>More and less</a:t>
            </a:r>
          </a:p>
          <a:p>
            <a:pPr marL="342900" indent="-342900" algn="l">
              <a:buFont typeface="Arial"/>
              <a:buChar char="•"/>
            </a:pPr>
            <a:r>
              <a:rPr lang="en-US" sz="2000">
                <a:latin typeface="Calibri"/>
                <a:ea typeface="Calibri"/>
                <a:cs typeface="Arial"/>
              </a:rPr>
              <a:t>Practical activities</a:t>
            </a:r>
          </a:p>
          <a:p>
            <a:pPr marL="342900" indent="-342900" algn="l">
              <a:buFont typeface="Arial"/>
              <a:buChar char="•"/>
            </a:pPr>
            <a:r>
              <a:rPr lang="en-US" sz="2000">
                <a:latin typeface="Calibri"/>
                <a:ea typeface="Calibri"/>
                <a:cs typeface="Arial"/>
              </a:rPr>
              <a:t>Compare quantities, amounts, lengths, heights</a:t>
            </a:r>
          </a:p>
          <a:p>
            <a:pPr marL="342900" indent="-342900" algn="l">
              <a:buFont typeface="Arial"/>
              <a:buChar char="•"/>
            </a:pPr>
            <a:r>
              <a:rPr lang="en-US" sz="2000">
                <a:latin typeface="Calibri"/>
                <a:ea typeface="Calibri"/>
                <a:cs typeface="Arial"/>
              </a:rPr>
              <a:t>Play maths games</a:t>
            </a:r>
          </a:p>
          <a:p>
            <a:pPr algn="l"/>
            <a:endParaRPr lang="en-GB" sz="2000" cap="all">
              <a:latin typeface="Calibri"/>
              <a:ea typeface="Calibri"/>
              <a:cs typeface="Arial"/>
            </a:endParaRPr>
          </a:p>
        </p:txBody>
      </p:sp>
      <p:pic>
        <p:nvPicPr>
          <p:cNvPr id="7" name="Picture 6" descr="A logo with a lion&#10;&#10;Description automatically generated">
            <a:extLst>
              <a:ext uri="{FF2B5EF4-FFF2-40B4-BE49-F238E27FC236}">
                <a16:creationId xmlns:a16="http://schemas.microsoft.com/office/drawing/2014/main" id="{4F6A09B9-8AF5-6688-8552-0DCF93D053BE}"/>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382" y="16120"/>
            <a:ext cx="1271224" cy="1308008"/>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17">
            <a:extLst>
              <a:ext uri="{FF2B5EF4-FFF2-40B4-BE49-F238E27FC236}">
                <a16:creationId xmlns:a16="http://schemas.microsoft.com/office/drawing/2014/main" id="{1FB5D73D-08F7-00DC-AD96-2395D15FC87C}"/>
              </a:ext>
            </a:extLst>
          </p:cNvPr>
          <p:cNvPicPr>
            <a:picLocks noChangeAspect="1"/>
          </p:cNvPicPr>
          <p:nvPr/>
        </p:nvPicPr>
        <p:blipFill>
          <a:blip r:embed="rId3"/>
          <a:stretch>
            <a:fillRect/>
          </a:stretch>
        </p:blipFill>
        <p:spPr>
          <a:xfrm>
            <a:off x="10922202" y="16041"/>
            <a:ext cx="1269798" cy="1273529"/>
          </a:xfrm>
          <a:prstGeom prst="rect">
            <a:avLst/>
          </a:prstGeom>
        </p:spPr>
      </p:pic>
      <p:sp>
        <p:nvSpPr>
          <p:cNvPr id="3" name="Subtitle 2">
            <a:extLst>
              <a:ext uri="{FF2B5EF4-FFF2-40B4-BE49-F238E27FC236}">
                <a16:creationId xmlns:a16="http://schemas.microsoft.com/office/drawing/2014/main" id="{A7136BFD-2459-40B7-02DD-F24EE36B7C53}"/>
              </a:ext>
            </a:extLst>
          </p:cNvPr>
          <p:cNvSpPr txBox="1">
            <a:spLocks/>
          </p:cNvSpPr>
          <p:nvPr/>
        </p:nvSpPr>
        <p:spPr>
          <a:xfrm>
            <a:off x="157504" y="1358685"/>
            <a:ext cx="11871158" cy="748286"/>
          </a:xfrm>
          <a:prstGeom prst="rect">
            <a:avLst/>
          </a:prstGeom>
        </p:spPr>
        <p:txBody>
          <a:bodyPr vert="horz" lIns="91440" tIns="45720" rIns="91440" bIns="45720" rtlCol="0" anchor="t">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altLang="en-US" sz="4000" b="1" u="sng">
                <a:latin typeface="Calibri"/>
                <a:ea typeface="Calibri"/>
                <a:cs typeface="Calibri"/>
              </a:rPr>
              <a:t>Mastery Maths</a:t>
            </a:r>
            <a:endParaRPr lang="en-GB" sz="4000">
              <a:solidFill>
                <a:srgbClr val="333333"/>
              </a:solidFill>
              <a:latin typeface="Calibri"/>
              <a:ea typeface="Calibri"/>
              <a:cs typeface="Calibri"/>
            </a:endParaRPr>
          </a:p>
        </p:txBody>
      </p:sp>
      <p:sp>
        <p:nvSpPr>
          <p:cNvPr id="8" name="Title 1">
            <a:extLst>
              <a:ext uri="{FF2B5EF4-FFF2-40B4-BE49-F238E27FC236}">
                <a16:creationId xmlns:a16="http://schemas.microsoft.com/office/drawing/2014/main" id="{6EC340B0-6C8C-02C5-075A-90ED6730D568}"/>
              </a:ext>
            </a:extLst>
          </p:cNvPr>
          <p:cNvSpPr txBox="1">
            <a:spLocks/>
          </p:cNvSpPr>
          <p:nvPr/>
        </p:nvSpPr>
        <p:spPr>
          <a:xfrm>
            <a:off x="1257310" y="-9602"/>
            <a:ext cx="9622955" cy="1308007"/>
          </a:xfrm>
          <a:prstGeom prst="rect">
            <a:avLst/>
          </a:prstGeom>
          <a:solidFill>
            <a:srgbClr val="BD3E3E"/>
          </a:solidFill>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sz="4000">
                <a:solidFill>
                  <a:schemeClr val="bg1"/>
                </a:solidFill>
                <a:latin typeface="Calibri"/>
                <a:ea typeface="Calibri"/>
                <a:cs typeface="Calibri"/>
              </a:rPr>
              <a:t>Bournes Green Schools</a:t>
            </a:r>
            <a:br>
              <a:rPr lang="en-GB" sz="4000">
                <a:solidFill>
                  <a:schemeClr val="bg1"/>
                </a:solidFill>
                <a:latin typeface="Calibri"/>
                <a:ea typeface="Calibri"/>
                <a:cs typeface="Calibri"/>
              </a:rPr>
            </a:br>
            <a:r>
              <a:rPr lang="en-GB" sz="1000">
                <a:solidFill>
                  <a:schemeClr val="bg1"/>
                </a:solidFill>
                <a:latin typeface="Calibri"/>
                <a:ea typeface="Calibri"/>
                <a:cs typeface="Calibri"/>
              </a:rPr>
              <a:t> </a:t>
            </a:r>
            <a:br>
              <a:rPr lang="en-GB" sz="4000">
                <a:latin typeface="Calibri"/>
                <a:ea typeface="Calibri"/>
                <a:cs typeface="Calibri"/>
              </a:rPr>
            </a:br>
            <a:r>
              <a:rPr lang="en-GB" sz="2000" i="1">
                <a:solidFill>
                  <a:schemeClr val="bg1"/>
                </a:solidFill>
                <a:latin typeface="Calibri"/>
                <a:ea typeface="Calibri"/>
                <a:cs typeface="Calibri"/>
              </a:rPr>
              <a:t>Believe, Grow, Succeed</a:t>
            </a:r>
            <a:endParaRPr lang="en-US" sz="2000" i="1">
              <a:solidFill>
                <a:schemeClr val="bg1"/>
              </a:solidFill>
            </a:endParaRPr>
          </a:p>
        </p:txBody>
      </p:sp>
      <p:pic>
        <p:nvPicPr>
          <p:cNvPr id="4" name="Picture 3" descr="A child sitting at a table with a puzzle&#10;&#10;Description automatically generated">
            <a:extLst>
              <a:ext uri="{FF2B5EF4-FFF2-40B4-BE49-F238E27FC236}">
                <a16:creationId xmlns:a16="http://schemas.microsoft.com/office/drawing/2014/main" id="{8A76AF7D-F0EF-5959-E53E-AAAF193F1D5C}"/>
              </a:ext>
            </a:extLst>
          </p:cNvPr>
          <p:cNvPicPr>
            <a:picLocks noChangeAspect="1"/>
          </p:cNvPicPr>
          <p:nvPr/>
        </p:nvPicPr>
        <p:blipFill>
          <a:blip r:embed="rId4"/>
          <a:stretch>
            <a:fillRect/>
          </a:stretch>
        </p:blipFill>
        <p:spPr>
          <a:xfrm>
            <a:off x="6894093" y="3019925"/>
            <a:ext cx="4309313" cy="3254544"/>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258595749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Subtitle 2">
            <a:extLst>
              <a:ext uri="{FF2B5EF4-FFF2-40B4-BE49-F238E27FC236}">
                <a16:creationId xmlns:a16="http://schemas.microsoft.com/office/drawing/2014/main" id="{22C8D1B0-39F5-4A09-9ADD-D0A5E7018EF1}"/>
              </a:ext>
            </a:extLst>
          </p:cNvPr>
          <p:cNvSpPr>
            <a:spLocks noGrp="1"/>
          </p:cNvSpPr>
          <p:nvPr>
            <p:ph type="subTitle" idx="1"/>
          </p:nvPr>
        </p:nvSpPr>
        <p:spPr>
          <a:xfrm>
            <a:off x="166166" y="2014786"/>
            <a:ext cx="11871158" cy="4810014"/>
          </a:xfrm>
        </p:spPr>
        <p:txBody>
          <a:bodyPr vert="horz" lIns="91440" tIns="45720" rIns="91440" bIns="45720" rtlCol="0" anchor="t">
            <a:noAutofit/>
          </a:bodyPr>
          <a:lstStyle/>
          <a:p>
            <a:pPr marL="285750" indent="-285750" algn="l">
              <a:buFont typeface="Wingdings,Sans-Serif"/>
              <a:buChar char="§"/>
            </a:pPr>
            <a:r>
              <a:rPr lang="en-GB" sz="2000" b="1">
                <a:latin typeface="Calibri"/>
                <a:ea typeface="Calibri"/>
                <a:cs typeface="Arial"/>
              </a:rPr>
              <a:t>Play encourages </a:t>
            </a:r>
            <a:r>
              <a:rPr lang="en-GB" sz="2000" b="1" i="1">
                <a:latin typeface="Calibri"/>
                <a:ea typeface="Calibri"/>
                <a:cs typeface="Arial"/>
              </a:rPr>
              <a:t>communication</a:t>
            </a:r>
            <a:r>
              <a:rPr lang="en-GB" sz="2000" b="1">
                <a:latin typeface="Calibri"/>
                <a:ea typeface="Calibri"/>
                <a:cs typeface="Arial"/>
              </a:rPr>
              <a:t> </a:t>
            </a:r>
            <a:r>
              <a:rPr lang="en-GB" sz="2000">
                <a:latin typeface="Calibri"/>
                <a:ea typeface="Calibri"/>
                <a:cs typeface="Arial"/>
              </a:rPr>
              <a:t>– develops speech and language skills as well as listening skills. The more vocabulary a child is exposed to on a day-to-day basis, the greater the variety of words a child will include in their play.</a:t>
            </a:r>
            <a:endParaRPr lang="en-US" sz="2000">
              <a:latin typeface="Calibri"/>
              <a:ea typeface="Calibri"/>
              <a:cs typeface="Arial"/>
            </a:endParaRPr>
          </a:p>
          <a:p>
            <a:pPr marL="285750" indent="-285750" algn="l">
              <a:buFont typeface="Wingdings,Sans-Serif"/>
              <a:buChar char="§"/>
            </a:pPr>
            <a:endParaRPr lang="en-GB" sz="2000" cap="all">
              <a:latin typeface="Calibri"/>
              <a:ea typeface="Calibri"/>
              <a:cs typeface="Arial"/>
            </a:endParaRPr>
          </a:p>
          <a:p>
            <a:pPr marL="285750" indent="-285750" algn="l">
              <a:buFont typeface="Wingdings,Sans-Serif"/>
              <a:buChar char="§"/>
            </a:pPr>
            <a:r>
              <a:rPr lang="en-GB" sz="2000" b="1">
                <a:latin typeface="Calibri"/>
                <a:ea typeface="Calibri"/>
                <a:cs typeface="Arial"/>
              </a:rPr>
              <a:t>Play improves </a:t>
            </a:r>
            <a:r>
              <a:rPr lang="en-GB" sz="2000" b="1" i="1">
                <a:latin typeface="Calibri"/>
                <a:ea typeface="Calibri"/>
                <a:cs typeface="Arial"/>
              </a:rPr>
              <a:t>cognitive development </a:t>
            </a:r>
            <a:r>
              <a:rPr lang="en-GB" sz="2000">
                <a:latin typeface="Calibri"/>
                <a:ea typeface="Calibri"/>
                <a:cs typeface="Arial"/>
              </a:rPr>
              <a:t>– skills developed such as problem solving, reasoning and better communication skills.</a:t>
            </a:r>
            <a:endParaRPr lang="en-US" sz="2000">
              <a:latin typeface="Calibri"/>
              <a:ea typeface="Calibri"/>
              <a:cs typeface="Arial"/>
            </a:endParaRPr>
          </a:p>
          <a:p>
            <a:pPr marL="285750" indent="-285750" algn="l">
              <a:buFont typeface="Wingdings,Sans-Serif"/>
              <a:buChar char="§"/>
            </a:pPr>
            <a:endParaRPr lang="en-GB" sz="2000" cap="all">
              <a:latin typeface="Calibri"/>
              <a:ea typeface="Calibri"/>
              <a:cs typeface="Arial"/>
            </a:endParaRPr>
          </a:p>
          <a:p>
            <a:pPr marL="285750" indent="-285750" algn="l">
              <a:buFont typeface="Wingdings,Sans-Serif"/>
              <a:buChar char="§"/>
            </a:pPr>
            <a:r>
              <a:rPr lang="en-GB" sz="2000" b="1">
                <a:latin typeface="Calibri"/>
                <a:ea typeface="Calibri"/>
                <a:cs typeface="Arial"/>
              </a:rPr>
              <a:t>Play encourages </a:t>
            </a:r>
            <a:r>
              <a:rPr lang="en-GB" sz="2000" b="1" i="1">
                <a:latin typeface="Calibri"/>
                <a:ea typeface="Calibri"/>
                <a:cs typeface="Arial"/>
              </a:rPr>
              <a:t>relationship building </a:t>
            </a:r>
            <a:r>
              <a:rPr lang="en-GB" sz="2000">
                <a:latin typeface="Calibri"/>
                <a:ea typeface="Calibri"/>
                <a:cs typeface="Arial"/>
              </a:rPr>
              <a:t>– play helps to promote the development of social skills. Social skills are a vital part of language development.</a:t>
            </a:r>
            <a:endParaRPr lang="en-US" sz="2000">
              <a:latin typeface="Calibri"/>
              <a:ea typeface="Calibri"/>
              <a:cs typeface="Arial"/>
            </a:endParaRPr>
          </a:p>
          <a:p>
            <a:pPr marL="285750" indent="-285750" algn="l">
              <a:buFont typeface="Wingdings,Sans-Serif"/>
              <a:buChar char="§"/>
            </a:pPr>
            <a:endParaRPr lang="en-GB" sz="2000" cap="all">
              <a:latin typeface="Calibri"/>
              <a:ea typeface="Calibri"/>
              <a:cs typeface="Arial"/>
            </a:endParaRPr>
          </a:p>
          <a:p>
            <a:pPr marL="285750" indent="-285750" algn="l">
              <a:buFont typeface="Wingdings,Sans-Serif"/>
              <a:buChar char="§"/>
            </a:pPr>
            <a:r>
              <a:rPr lang="en-GB" sz="2000">
                <a:latin typeface="Calibri"/>
                <a:ea typeface="Calibri"/>
                <a:cs typeface="Arial"/>
              </a:rPr>
              <a:t>Throughout the year we are constantly assessing and monitoring the children’s progress through observations and focused activities. YOU WILL BE ABLE TO ACCESS THESE OBSERVATIONS VIA the TAPESTRY APP.</a:t>
            </a:r>
            <a:endParaRPr lang="en-GB" sz="2000">
              <a:latin typeface="Calibri"/>
            </a:endParaRPr>
          </a:p>
          <a:p>
            <a:pPr algn="l"/>
            <a:endParaRPr lang="en-GB" sz="2000" cap="all">
              <a:latin typeface="Calibri"/>
              <a:ea typeface="Calibri"/>
              <a:cs typeface="Arial"/>
            </a:endParaRPr>
          </a:p>
        </p:txBody>
      </p:sp>
      <p:pic>
        <p:nvPicPr>
          <p:cNvPr id="7" name="Picture 6" descr="A logo with a lion&#10;&#10;Description automatically generated">
            <a:extLst>
              <a:ext uri="{FF2B5EF4-FFF2-40B4-BE49-F238E27FC236}">
                <a16:creationId xmlns:a16="http://schemas.microsoft.com/office/drawing/2014/main" id="{4F6A09B9-8AF5-6688-8552-0DCF93D053BE}"/>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382" y="16120"/>
            <a:ext cx="1271224" cy="1308008"/>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17">
            <a:extLst>
              <a:ext uri="{FF2B5EF4-FFF2-40B4-BE49-F238E27FC236}">
                <a16:creationId xmlns:a16="http://schemas.microsoft.com/office/drawing/2014/main" id="{1FB5D73D-08F7-00DC-AD96-2395D15FC87C}"/>
              </a:ext>
            </a:extLst>
          </p:cNvPr>
          <p:cNvPicPr>
            <a:picLocks noChangeAspect="1"/>
          </p:cNvPicPr>
          <p:nvPr/>
        </p:nvPicPr>
        <p:blipFill>
          <a:blip r:embed="rId3"/>
          <a:stretch>
            <a:fillRect/>
          </a:stretch>
        </p:blipFill>
        <p:spPr>
          <a:xfrm>
            <a:off x="10922202" y="16041"/>
            <a:ext cx="1269798" cy="1273529"/>
          </a:xfrm>
          <a:prstGeom prst="rect">
            <a:avLst/>
          </a:prstGeom>
        </p:spPr>
      </p:pic>
      <p:sp>
        <p:nvSpPr>
          <p:cNvPr id="3" name="Subtitle 2">
            <a:extLst>
              <a:ext uri="{FF2B5EF4-FFF2-40B4-BE49-F238E27FC236}">
                <a16:creationId xmlns:a16="http://schemas.microsoft.com/office/drawing/2014/main" id="{A7136BFD-2459-40B7-02DD-F24EE36B7C53}"/>
              </a:ext>
            </a:extLst>
          </p:cNvPr>
          <p:cNvSpPr txBox="1">
            <a:spLocks/>
          </p:cNvSpPr>
          <p:nvPr/>
        </p:nvSpPr>
        <p:spPr>
          <a:xfrm>
            <a:off x="157504" y="1358685"/>
            <a:ext cx="11871158" cy="748286"/>
          </a:xfrm>
          <a:prstGeom prst="rect">
            <a:avLst/>
          </a:prstGeom>
        </p:spPr>
        <p:txBody>
          <a:bodyPr vert="horz" lIns="91440" tIns="45720" rIns="91440" bIns="45720" rtlCol="0" anchor="t">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altLang="en-US" sz="4000" b="1" u="sng">
                <a:latin typeface="Calibri"/>
                <a:ea typeface="Calibri"/>
                <a:cs typeface="Calibri"/>
              </a:rPr>
              <a:t>Learning through Play</a:t>
            </a:r>
            <a:endParaRPr lang="en-GB" sz="4000">
              <a:solidFill>
                <a:srgbClr val="333333"/>
              </a:solidFill>
              <a:latin typeface="Calibri"/>
              <a:ea typeface="Calibri"/>
              <a:cs typeface="Calibri"/>
            </a:endParaRPr>
          </a:p>
        </p:txBody>
      </p:sp>
      <p:sp>
        <p:nvSpPr>
          <p:cNvPr id="8" name="Title 1">
            <a:extLst>
              <a:ext uri="{FF2B5EF4-FFF2-40B4-BE49-F238E27FC236}">
                <a16:creationId xmlns:a16="http://schemas.microsoft.com/office/drawing/2014/main" id="{6EC340B0-6C8C-02C5-075A-90ED6730D568}"/>
              </a:ext>
            </a:extLst>
          </p:cNvPr>
          <p:cNvSpPr txBox="1">
            <a:spLocks/>
          </p:cNvSpPr>
          <p:nvPr/>
        </p:nvSpPr>
        <p:spPr>
          <a:xfrm>
            <a:off x="1257310" y="-9602"/>
            <a:ext cx="9622955" cy="1308007"/>
          </a:xfrm>
          <a:prstGeom prst="rect">
            <a:avLst/>
          </a:prstGeom>
          <a:solidFill>
            <a:srgbClr val="BD3E3E"/>
          </a:solidFill>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sz="4000">
                <a:solidFill>
                  <a:schemeClr val="bg1"/>
                </a:solidFill>
                <a:latin typeface="Calibri"/>
                <a:ea typeface="Calibri"/>
                <a:cs typeface="Calibri"/>
              </a:rPr>
              <a:t>Bournes Green Schools</a:t>
            </a:r>
            <a:br>
              <a:rPr lang="en-GB" sz="4000">
                <a:solidFill>
                  <a:schemeClr val="bg1"/>
                </a:solidFill>
                <a:latin typeface="Calibri"/>
                <a:ea typeface="Calibri"/>
                <a:cs typeface="Calibri"/>
              </a:rPr>
            </a:br>
            <a:r>
              <a:rPr lang="en-GB" sz="1000">
                <a:solidFill>
                  <a:schemeClr val="bg1"/>
                </a:solidFill>
                <a:latin typeface="Calibri"/>
                <a:ea typeface="Calibri"/>
                <a:cs typeface="Calibri"/>
              </a:rPr>
              <a:t> </a:t>
            </a:r>
            <a:br>
              <a:rPr lang="en-GB" sz="4000">
                <a:latin typeface="Calibri"/>
                <a:ea typeface="Calibri"/>
                <a:cs typeface="Calibri"/>
              </a:rPr>
            </a:br>
            <a:r>
              <a:rPr lang="en-GB" sz="2000" i="1">
                <a:solidFill>
                  <a:schemeClr val="bg1"/>
                </a:solidFill>
                <a:latin typeface="Calibri"/>
                <a:ea typeface="Calibri"/>
                <a:cs typeface="Calibri"/>
              </a:rPr>
              <a:t>Believe, Grow, Succeed</a:t>
            </a:r>
            <a:endParaRPr lang="en-US" sz="2000" i="1">
              <a:solidFill>
                <a:schemeClr val="bg1"/>
              </a:solidFill>
            </a:endParaRPr>
          </a:p>
        </p:txBody>
      </p:sp>
    </p:spTree>
    <p:extLst>
      <p:ext uri="{BB962C8B-B14F-4D97-AF65-F5344CB8AC3E}">
        <p14:creationId xmlns:p14="http://schemas.microsoft.com/office/powerpoint/2010/main" val="137036745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Subtitle 2">
            <a:extLst>
              <a:ext uri="{FF2B5EF4-FFF2-40B4-BE49-F238E27FC236}">
                <a16:creationId xmlns:a16="http://schemas.microsoft.com/office/drawing/2014/main" id="{22C8D1B0-39F5-4A09-9ADD-D0A5E7018EF1}"/>
              </a:ext>
            </a:extLst>
          </p:cNvPr>
          <p:cNvSpPr>
            <a:spLocks noGrp="1"/>
          </p:cNvSpPr>
          <p:nvPr>
            <p:ph type="subTitle" idx="1"/>
          </p:nvPr>
        </p:nvSpPr>
        <p:spPr>
          <a:xfrm>
            <a:off x="155869" y="2776786"/>
            <a:ext cx="11871158" cy="2307771"/>
          </a:xfrm>
        </p:spPr>
        <p:txBody>
          <a:bodyPr vert="horz" lIns="91440" tIns="45720" rIns="91440" bIns="45720" rtlCol="0" anchor="t">
            <a:noAutofit/>
          </a:bodyPr>
          <a:lstStyle/>
          <a:p>
            <a:pPr marL="285750" indent="-285750" algn="l">
              <a:lnSpc>
                <a:spcPct val="120000"/>
              </a:lnSpc>
              <a:buFont typeface="Arial,Sans-Serif"/>
              <a:buChar char="•"/>
            </a:pPr>
            <a:r>
              <a:rPr lang="en-GB" sz="2000">
                <a:solidFill>
                  <a:srgbClr val="0B0C0C"/>
                </a:solidFill>
                <a:latin typeface="Calibri"/>
                <a:ea typeface="Calibri"/>
                <a:cs typeface="Arial"/>
              </a:rPr>
              <a:t>Playing and exploring – children investigate and experience things, and ‘have a go’</a:t>
            </a:r>
            <a:endParaRPr lang="en-US" sz="2000">
              <a:latin typeface="Calibri"/>
              <a:ea typeface="Calibri"/>
              <a:cs typeface="Arial"/>
            </a:endParaRPr>
          </a:p>
          <a:p>
            <a:pPr marL="285750" indent="-285750" algn="l">
              <a:lnSpc>
                <a:spcPct val="120000"/>
              </a:lnSpc>
              <a:buFont typeface="Arial,Sans-Serif"/>
              <a:buChar char="•"/>
            </a:pPr>
            <a:r>
              <a:rPr lang="en-GB" sz="2000">
                <a:solidFill>
                  <a:srgbClr val="0B0C0C"/>
                </a:solidFill>
                <a:latin typeface="Calibri"/>
                <a:ea typeface="Calibri"/>
                <a:cs typeface="Arial"/>
              </a:rPr>
              <a:t>Active learning – children concentrate and keep on trying if they encounter difficulties, and enjoy achievements</a:t>
            </a:r>
            <a:endParaRPr lang="en-GB" sz="2000" cap="all">
              <a:latin typeface="Calibri"/>
              <a:ea typeface="Calibri"/>
              <a:cs typeface="Arial"/>
            </a:endParaRPr>
          </a:p>
          <a:p>
            <a:pPr marL="285750" indent="-285750" algn="l">
              <a:lnSpc>
                <a:spcPct val="120000"/>
              </a:lnSpc>
              <a:buFont typeface="Arial,Sans-Serif"/>
              <a:buChar char="•"/>
            </a:pPr>
            <a:r>
              <a:rPr lang="en-GB" sz="2000">
                <a:solidFill>
                  <a:srgbClr val="0B0C0C"/>
                </a:solidFill>
                <a:latin typeface="Calibri"/>
                <a:ea typeface="Calibri"/>
                <a:cs typeface="Arial"/>
              </a:rPr>
              <a:t>Creating and thinking critically – children have and develop their own ideas, make links between ideas, and develop strategies for doing things</a:t>
            </a:r>
            <a:r>
              <a:rPr lang="en-GB" sz="2000">
                <a:latin typeface="Calibri"/>
                <a:ea typeface="Calibri"/>
                <a:cs typeface="Segoe UI"/>
              </a:rPr>
              <a:t>.</a:t>
            </a:r>
            <a:r>
              <a:rPr lang="en-GB" sz="1800">
                <a:latin typeface="Segoe UI"/>
                <a:ea typeface="Calibri"/>
                <a:cs typeface="Segoe UI"/>
              </a:rPr>
              <a:t> </a:t>
            </a:r>
            <a:endParaRPr lang="en-US" sz="1800">
              <a:latin typeface="Segoe UI"/>
              <a:ea typeface="Calibri"/>
              <a:cs typeface="Segoe UI"/>
            </a:endParaRPr>
          </a:p>
          <a:p>
            <a:pPr marL="285750" indent="-285750" algn="l">
              <a:buFont typeface="Arial"/>
              <a:buChar char="•"/>
            </a:pPr>
            <a:endParaRPr lang="en-US" sz="2000" cap="all">
              <a:latin typeface="Calibri"/>
              <a:ea typeface="Calibri"/>
              <a:cs typeface="Segoe UI"/>
            </a:endParaRPr>
          </a:p>
          <a:p>
            <a:pPr algn="l"/>
            <a:endParaRPr lang="en-GB" sz="2000" cap="all">
              <a:latin typeface="Calibri"/>
              <a:ea typeface="Calibri"/>
              <a:cs typeface="Arial"/>
            </a:endParaRPr>
          </a:p>
        </p:txBody>
      </p:sp>
      <p:pic>
        <p:nvPicPr>
          <p:cNvPr id="7" name="Picture 6" descr="A logo with a lion&#10;&#10;Description automatically generated">
            <a:extLst>
              <a:ext uri="{FF2B5EF4-FFF2-40B4-BE49-F238E27FC236}">
                <a16:creationId xmlns:a16="http://schemas.microsoft.com/office/drawing/2014/main" id="{4F6A09B9-8AF5-6688-8552-0DCF93D053BE}"/>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382" y="16120"/>
            <a:ext cx="1271224" cy="1308008"/>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17">
            <a:extLst>
              <a:ext uri="{FF2B5EF4-FFF2-40B4-BE49-F238E27FC236}">
                <a16:creationId xmlns:a16="http://schemas.microsoft.com/office/drawing/2014/main" id="{1FB5D73D-08F7-00DC-AD96-2395D15FC87C}"/>
              </a:ext>
            </a:extLst>
          </p:cNvPr>
          <p:cNvPicPr>
            <a:picLocks noChangeAspect="1"/>
          </p:cNvPicPr>
          <p:nvPr/>
        </p:nvPicPr>
        <p:blipFill>
          <a:blip r:embed="rId3"/>
          <a:stretch>
            <a:fillRect/>
          </a:stretch>
        </p:blipFill>
        <p:spPr>
          <a:xfrm>
            <a:off x="10922202" y="16041"/>
            <a:ext cx="1269798" cy="1273529"/>
          </a:xfrm>
          <a:prstGeom prst="rect">
            <a:avLst/>
          </a:prstGeom>
        </p:spPr>
      </p:pic>
      <p:sp>
        <p:nvSpPr>
          <p:cNvPr id="8" name="Title 1">
            <a:extLst>
              <a:ext uri="{FF2B5EF4-FFF2-40B4-BE49-F238E27FC236}">
                <a16:creationId xmlns:a16="http://schemas.microsoft.com/office/drawing/2014/main" id="{6EC340B0-6C8C-02C5-075A-90ED6730D568}"/>
              </a:ext>
            </a:extLst>
          </p:cNvPr>
          <p:cNvSpPr txBox="1">
            <a:spLocks/>
          </p:cNvSpPr>
          <p:nvPr/>
        </p:nvSpPr>
        <p:spPr>
          <a:xfrm>
            <a:off x="1257310" y="-9602"/>
            <a:ext cx="9622955" cy="1308007"/>
          </a:xfrm>
          <a:prstGeom prst="rect">
            <a:avLst/>
          </a:prstGeom>
          <a:solidFill>
            <a:srgbClr val="BD3E3E"/>
          </a:solidFill>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sz="4000">
                <a:solidFill>
                  <a:schemeClr val="bg1"/>
                </a:solidFill>
                <a:latin typeface="Calibri"/>
                <a:ea typeface="Calibri"/>
                <a:cs typeface="Calibri"/>
              </a:rPr>
              <a:t>Bournes Green Schools</a:t>
            </a:r>
            <a:br>
              <a:rPr lang="en-GB" sz="4000">
                <a:solidFill>
                  <a:schemeClr val="bg1"/>
                </a:solidFill>
                <a:latin typeface="Calibri"/>
                <a:ea typeface="Calibri"/>
                <a:cs typeface="Calibri"/>
              </a:rPr>
            </a:br>
            <a:r>
              <a:rPr lang="en-GB" sz="1000">
                <a:solidFill>
                  <a:schemeClr val="bg1"/>
                </a:solidFill>
                <a:latin typeface="Calibri"/>
                <a:ea typeface="Calibri"/>
                <a:cs typeface="Calibri"/>
              </a:rPr>
              <a:t> </a:t>
            </a:r>
            <a:br>
              <a:rPr lang="en-GB" sz="4000">
                <a:latin typeface="Calibri"/>
                <a:ea typeface="Calibri"/>
                <a:cs typeface="Calibri"/>
              </a:rPr>
            </a:br>
            <a:r>
              <a:rPr lang="en-GB" sz="2000" i="1">
                <a:solidFill>
                  <a:schemeClr val="bg1"/>
                </a:solidFill>
                <a:latin typeface="Calibri"/>
                <a:ea typeface="Calibri"/>
                <a:cs typeface="Calibri"/>
              </a:rPr>
              <a:t>Believe, Grow, Succeed</a:t>
            </a:r>
            <a:endParaRPr lang="en-US" sz="2000" i="1">
              <a:solidFill>
                <a:schemeClr val="bg1"/>
              </a:solidFill>
            </a:endParaRPr>
          </a:p>
        </p:txBody>
      </p:sp>
      <p:sp>
        <p:nvSpPr>
          <p:cNvPr id="4" name="Subtitle 2">
            <a:extLst>
              <a:ext uri="{FF2B5EF4-FFF2-40B4-BE49-F238E27FC236}">
                <a16:creationId xmlns:a16="http://schemas.microsoft.com/office/drawing/2014/main" id="{80907361-B6A4-EA2B-FD99-F899F6A01997}"/>
              </a:ext>
            </a:extLst>
          </p:cNvPr>
          <p:cNvSpPr txBox="1">
            <a:spLocks/>
          </p:cNvSpPr>
          <p:nvPr/>
        </p:nvSpPr>
        <p:spPr>
          <a:xfrm>
            <a:off x="157504" y="1358685"/>
            <a:ext cx="11871158" cy="748286"/>
          </a:xfrm>
          <a:prstGeom prst="rect">
            <a:avLst/>
          </a:prstGeom>
        </p:spPr>
        <p:txBody>
          <a:bodyPr vert="horz" lIns="91440" tIns="45720" rIns="91440" bIns="45720" rtlCol="0" anchor="t">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altLang="en-US" sz="4000" b="1" u="sng">
                <a:latin typeface="Calibri"/>
                <a:ea typeface="Calibri"/>
                <a:cs typeface="Calibri"/>
              </a:rPr>
              <a:t>Characteristics of Effective Learning</a:t>
            </a:r>
            <a:endParaRPr lang="en-GB" sz="4000">
              <a:solidFill>
                <a:srgbClr val="333333"/>
              </a:solidFill>
              <a:latin typeface="Calibri"/>
              <a:ea typeface="Calibri"/>
              <a:cs typeface="Calibri"/>
            </a:endParaRPr>
          </a:p>
        </p:txBody>
      </p:sp>
    </p:spTree>
    <p:extLst>
      <p:ext uri="{BB962C8B-B14F-4D97-AF65-F5344CB8AC3E}">
        <p14:creationId xmlns:p14="http://schemas.microsoft.com/office/powerpoint/2010/main" val="121283799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Subtitle 2">
            <a:extLst>
              <a:ext uri="{FF2B5EF4-FFF2-40B4-BE49-F238E27FC236}">
                <a16:creationId xmlns:a16="http://schemas.microsoft.com/office/drawing/2014/main" id="{22C8D1B0-39F5-4A09-9ADD-D0A5E7018EF1}"/>
              </a:ext>
            </a:extLst>
          </p:cNvPr>
          <p:cNvSpPr>
            <a:spLocks noGrp="1"/>
          </p:cNvSpPr>
          <p:nvPr>
            <p:ph type="subTitle" idx="1"/>
          </p:nvPr>
        </p:nvSpPr>
        <p:spPr>
          <a:xfrm>
            <a:off x="155869" y="2416381"/>
            <a:ext cx="8081212" cy="3461069"/>
          </a:xfrm>
        </p:spPr>
        <p:txBody>
          <a:bodyPr vert="horz" lIns="91440" tIns="45720" rIns="91440" bIns="45720" rtlCol="0" anchor="t">
            <a:noAutofit/>
          </a:bodyPr>
          <a:lstStyle/>
          <a:p>
            <a:pPr marL="285750" indent="-285750" algn="l">
              <a:lnSpc>
                <a:spcPct val="120000"/>
              </a:lnSpc>
              <a:buFont typeface="Arial,Sans-Serif"/>
              <a:buChar char="•"/>
            </a:pPr>
            <a:r>
              <a:rPr lang="en-GB" sz="2000">
                <a:solidFill>
                  <a:srgbClr val="0B0C0C"/>
                </a:solidFill>
                <a:latin typeface="Calibri"/>
                <a:ea typeface="Calibri"/>
                <a:cs typeface="Arial"/>
              </a:rPr>
              <a:t>Realise that their actions have an effect on the world, so they want to keep repeating them</a:t>
            </a:r>
            <a:endParaRPr lang="en-GB" sz="2000" cap="all">
              <a:solidFill>
                <a:srgbClr val="000000"/>
              </a:solidFill>
              <a:latin typeface="Calibri"/>
              <a:ea typeface="Calibri"/>
              <a:cs typeface="Arial"/>
            </a:endParaRPr>
          </a:p>
          <a:p>
            <a:pPr marL="285750" indent="-285750" algn="l">
              <a:lnSpc>
                <a:spcPct val="120000"/>
              </a:lnSpc>
              <a:buFont typeface="Arial,Sans-Serif"/>
              <a:buChar char="•"/>
            </a:pPr>
            <a:r>
              <a:rPr lang="en-GB" sz="2000">
                <a:solidFill>
                  <a:srgbClr val="0B0C0C"/>
                </a:solidFill>
                <a:latin typeface="Calibri"/>
                <a:ea typeface="Calibri"/>
                <a:cs typeface="Arial"/>
              </a:rPr>
              <a:t>Plan and think ahead about how they will explore or play with objects</a:t>
            </a:r>
            <a:endParaRPr lang="en-GB" sz="2000" cap="all">
              <a:solidFill>
                <a:srgbClr val="000000"/>
              </a:solidFill>
              <a:latin typeface="Calibri"/>
              <a:ea typeface="Calibri"/>
              <a:cs typeface="Arial"/>
            </a:endParaRPr>
          </a:p>
          <a:p>
            <a:pPr marL="285750" indent="-285750" algn="l">
              <a:lnSpc>
                <a:spcPct val="120000"/>
              </a:lnSpc>
              <a:buFont typeface="Arial,Sans-Serif"/>
              <a:buChar char="•"/>
            </a:pPr>
            <a:r>
              <a:rPr lang="en-GB" sz="2000">
                <a:solidFill>
                  <a:srgbClr val="0B0C0C"/>
                </a:solidFill>
                <a:latin typeface="Calibri"/>
                <a:ea typeface="Calibri"/>
                <a:cs typeface="Arial"/>
              </a:rPr>
              <a:t>Guide their own thinking and actions by referring to visual aids or by talking to themselves while playing</a:t>
            </a:r>
            <a:endParaRPr lang="en-GB" sz="2000" cap="all">
              <a:solidFill>
                <a:srgbClr val="000000"/>
              </a:solidFill>
              <a:latin typeface="Calibri"/>
              <a:ea typeface="Calibri"/>
              <a:cs typeface="Arial"/>
            </a:endParaRPr>
          </a:p>
          <a:p>
            <a:pPr marL="285750" indent="-285750" algn="l">
              <a:lnSpc>
                <a:spcPct val="120000"/>
              </a:lnSpc>
              <a:buFont typeface="Arial,Sans-Serif"/>
              <a:buChar char="•"/>
            </a:pPr>
            <a:r>
              <a:rPr lang="en-GB" sz="2000">
                <a:solidFill>
                  <a:srgbClr val="0B0C0C"/>
                </a:solidFill>
                <a:latin typeface="Calibri"/>
                <a:ea typeface="Calibri"/>
                <a:cs typeface="Arial"/>
              </a:rPr>
              <a:t>Make independent choices</a:t>
            </a:r>
            <a:endParaRPr lang="en-GB" sz="2000" cap="all">
              <a:solidFill>
                <a:srgbClr val="000000"/>
              </a:solidFill>
              <a:latin typeface="Calibri"/>
              <a:ea typeface="Calibri"/>
              <a:cs typeface="Arial"/>
            </a:endParaRPr>
          </a:p>
          <a:p>
            <a:pPr marL="285750" indent="-285750" algn="l">
              <a:lnSpc>
                <a:spcPct val="120000"/>
              </a:lnSpc>
              <a:buFont typeface="Arial,Sans-Serif"/>
              <a:buChar char="•"/>
            </a:pPr>
            <a:r>
              <a:rPr lang="en-GB" sz="2000">
                <a:solidFill>
                  <a:srgbClr val="0B0C0C"/>
                </a:solidFill>
                <a:latin typeface="Calibri"/>
                <a:ea typeface="Calibri"/>
                <a:cs typeface="Arial"/>
              </a:rPr>
              <a:t>Bring their own interests and fascinations into early years settings - this helps them to develop their learning</a:t>
            </a:r>
            <a:endParaRPr lang="en-GB" sz="2000" cap="all">
              <a:solidFill>
                <a:srgbClr val="000000"/>
              </a:solidFill>
              <a:latin typeface="Calibri"/>
              <a:ea typeface="Calibri"/>
              <a:cs typeface="Arial"/>
            </a:endParaRPr>
          </a:p>
          <a:p>
            <a:pPr marL="285750" indent="-285750" algn="l">
              <a:lnSpc>
                <a:spcPct val="120000"/>
              </a:lnSpc>
              <a:buFont typeface="Arial,Sans-Serif"/>
              <a:buChar char="•"/>
            </a:pPr>
            <a:r>
              <a:rPr lang="en-GB" sz="2000">
                <a:solidFill>
                  <a:srgbClr val="0B0C0C"/>
                </a:solidFill>
                <a:latin typeface="Calibri"/>
                <a:ea typeface="Calibri"/>
                <a:cs typeface="Arial"/>
              </a:rPr>
              <a:t>Respond to new experiences </a:t>
            </a:r>
            <a:endParaRPr lang="en-GB" sz="2000">
              <a:latin typeface="Calibri"/>
            </a:endParaRPr>
          </a:p>
          <a:p>
            <a:pPr marL="285750" indent="-285750" algn="l">
              <a:buFont typeface="Arial"/>
              <a:buChar char="•"/>
            </a:pPr>
            <a:endParaRPr lang="en-US" sz="2000" cap="all">
              <a:latin typeface="Calibri"/>
              <a:ea typeface="Calibri"/>
              <a:cs typeface="Segoe UI"/>
            </a:endParaRPr>
          </a:p>
          <a:p>
            <a:pPr algn="l"/>
            <a:endParaRPr lang="en-GB" sz="2000" cap="all">
              <a:latin typeface="Calibri"/>
              <a:ea typeface="Calibri"/>
              <a:cs typeface="Arial"/>
            </a:endParaRPr>
          </a:p>
        </p:txBody>
      </p:sp>
      <p:pic>
        <p:nvPicPr>
          <p:cNvPr id="7" name="Picture 6" descr="A logo with a lion&#10;&#10;Description automatically generated">
            <a:extLst>
              <a:ext uri="{FF2B5EF4-FFF2-40B4-BE49-F238E27FC236}">
                <a16:creationId xmlns:a16="http://schemas.microsoft.com/office/drawing/2014/main" id="{4F6A09B9-8AF5-6688-8552-0DCF93D053BE}"/>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382" y="16120"/>
            <a:ext cx="1271224" cy="1308008"/>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17">
            <a:extLst>
              <a:ext uri="{FF2B5EF4-FFF2-40B4-BE49-F238E27FC236}">
                <a16:creationId xmlns:a16="http://schemas.microsoft.com/office/drawing/2014/main" id="{1FB5D73D-08F7-00DC-AD96-2395D15FC87C}"/>
              </a:ext>
            </a:extLst>
          </p:cNvPr>
          <p:cNvPicPr>
            <a:picLocks noChangeAspect="1"/>
          </p:cNvPicPr>
          <p:nvPr/>
        </p:nvPicPr>
        <p:blipFill>
          <a:blip r:embed="rId3"/>
          <a:stretch>
            <a:fillRect/>
          </a:stretch>
        </p:blipFill>
        <p:spPr>
          <a:xfrm>
            <a:off x="10922202" y="16041"/>
            <a:ext cx="1269798" cy="1273529"/>
          </a:xfrm>
          <a:prstGeom prst="rect">
            <a:avLst/>
          </a:prstGeom>
        </p:spPr>
      </p:pic>
      <p:sp>
        <p:nvSpPr>
          <p:cNvPr id="8" name="Title 1">
            <a:extLst>
              <a:ext uri="{FF2B5EF4-FFF2-40B4-BE49-F238E27FC236}">
                <a16:creationId xmlns:a16="http://schemas.microsoft.com/office/drawing/2014/main" id="{6EC340B0-6C8C-02C5-075A-90ED6730D568}"/>
              </a:ext>
            </a:extLst>
          </p:cNvPr>
          <p:cNvSpPr txBox="1">
            <a:spLocks/>
          </p:cNvSpPr>
          <p:nvPr/>
        </p:nvSpPr>
        <p:spPr>
          <a:xfrm>
            <a:off x="1257310" y="-9602"/>
            <a:ext cx="9622955" cy="1308007"/>
          </a:xfrm>
          <a:prstGeom prst="rect">
            <a:avLst/>
          </a:prstGeom>
          <a:solidFill>
            <a:srgbClr val="BD3E3E"/>
          </a:solidFill>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sz="4000">
                <a:solidFill>
                  <a:schemeClr val="bg1"/>
                </a:solidFill>
                <a:latin typeface="Calibri"/>
                <a:ea typeface="Calibri"/>
                <a:cs typeface="Calibri"/>
              </a:rPr>
              <a:t>Bournes Green Schools</a:t>
            </a:r>
            <a:br>
              <a:rPr lang="en-GB" sz="4000">
                <a:solidFill>
                  <a:schemeClr val="bg1"/>
                </a:solidFill>
                <a:latin typeface="Calibri"/>
                <a:ea typeface="Calibri"/>
                <a:cs typeface="Calibri"/>
              </a:rPr>
            </a:br>
            <a:r>
              <a:rPr lang="en-GB" sz="1000">
                <a:solidFill>
                  <a:schemeClr val="bg1"/>
                </a:solidFill>
                <a:latin typeface="Calibri"/>
                <a:ea typeface="Calibri"/>
                <a:cs typeface="Calibri"/>
              </a:rPr>
              <a:t> </a:t>
            </a:r>
            <a:br>
              <a:rPr lang="en-GB" sz="4000">
                <a:latin typeface="Calibri"/>
                <a:ea typeface="Calibri"/>
                <a:cs typeface="Calibri"/>
              </a:rPr>
            </a:br>
            <a:r>
              <a:rPr lang="en-GB" sz="2000" i="1">
                <a:solidFill>
                  <a:schemeClr val="bg1"/>
                </a:solidFill>
                <a:latin typeface="Calibri"/>
                <a:ea typeface="Calibri"/>
                <a:cs typeface="Calibri"/>
              </a:rPr>
              <a:t>Believe, Grow, Succeed</a:t>
            </a:r>
            <a:endParaRPr lang="en-US" sz="2000" i="1">
              <a:solidFill>
                <a:schemeClr val="bg1"/>
              </a:solidFill>
            </a:endParaRPr>
          </a:p>
        </p:txBody>
      </p:sp>
      <p:sp>
        <p:nvSpPr>
          <p:cNvPr id="4" name="Subtitle 2">
            <a:extLst>
              <a:ext uri="{FF2B5EF4-FFF2-40B4-BE49-F238E27FC236}">
                <a16:creationId xmlns:a16="http://schemas.microsoft.com/office/drawing/2014/main" id="{80907361-B6A4-EA2B-FD99-F899F6A01997}"/>
              </a:ext>
            </a:extLst>
          </p:cNvPr>
          <p:cNvSpPr txBox="1">
            <a:spLocks/>
          </p:cNvSpPr>
          <p:nvPr/>
        </p:nvSpPr>
        <p:spPr>
          <a:xfrm>
            <a:off x="157504" y="1358685"/>
            <a:ext cx="11871158" cy="748286"/>
          </a:xfrm>
          <a:prstGeom prst="rect">
            <a:avLst/>
          </a:prstGeom>
        </p:spPr>
        <p:txBody>
          <a:bodyPr vert="horz" lIns="91440" tIns="45720" rIns="91440" bIns="45720" rtlCol="0" anchor="t">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altLang="en-US" sz="4000" b="1" u="sng">
                <a:latin typeface="Calibri"/>
                <a:ea typeface="Calibri"/>
                <a:cs typeface="Calibri"/>
              </a:rPr>
              <a:t>Playing and Exploring</a:t>
            </a:r>
            <a:endParaRPr lang="en-GB" altLang="en-US" sz="4000" b="1" u="sng">
              <a:solidFill>
                <a:srgbClr val="000000"/>
              </a:solidFill>
              <a:latin typeface="Calibri"/>
              <a:ea typeface="Calibri"/>
              <a:cs typeface="Calibri"/>
            </a:endParaRPr>
          </a:p>
        </p:txBody>
      </p:sp>
      <p:pic>
        <p:nvPicPr>
          <p:cNvPr id="2" name="Picture 1" descr="Two children playing in a sandbox&#10;&#10;Description automatically generated">
            <a:extLst>
              <a:ext uri="{FF2B5EF4-FFF2-40B4-BE49-F238E27FC236}">
                <a16:creationId xmlns:a16="http://schemas.microsoft.com/office/drawing/2014/main" id="{9EF34C01-6D78-063D-B5C1-D09DB9FF6A9C}"/>
              </a:ext>
            </a:extLst>
          </p:cNvPr>
          <p:cNvPicPr>
            <a:picLocks noChangeAspect="1"/>
          </p:cNvPicPr>
          <p:nvPr/>
        </p:nvPicPr>
        <p:blipFill rotWithShape="1">
          <a:blip r:embed="rId4"/>
          <a:srcRect l="14902" t="26621" r="16161" b="-275"/>
          <a:stretch/>
        </p:blipFill>
        <p:spPr>
          <a:xfrm>
            <a:off x="8538411" y="2566736"/>
            <a:ext cx="3324898" cy="2660780"/>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195970084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Subtitle 2">
            <a:extLst>
              <a:ext uri="{FF2B5EF4-FFF2-40B4-BE49-F238E27FC236}">
                <a16:creationId xmlns:a16="http://schemas.microsoft.com/office/drawing/2014/main" id="{22C8D1B0-39F5-4A09-9ADD-D0A5E7018EF1}"/>
              </a:ext>
            </a:extLst>
          </p:cNvPr>
          <p:cNvSpPr>
            <a:spLocks noGrp="1"/>
          </p:cNvSpPr>
          <p:nvPr>
            <p:ph type="subTitle" idx="1"/>
          </p:nvPr>
        </p:nvSpPr>
        <p:spPr>
          <a:xfrm>
            <a:off x="155869" y="2385489"/>
            <a:ext cx="6827922" cy="3347798"/>
          </a:xfrm>
        </p:spPr>
        <p:txBody>
          <a:bodyPr vert="horz" lIns="91440" tIns="45720" rIns="91440" bIns="45720" rtlCol="0" anchor="t">
            <a:noAutofit/>
          </a:bodyPr>
          <a:lstStyle/>
          <a:p>
            <a:pPr marL="285750" indent="-285750" algn="l">
              <a:lnSpc>
                <a:spcPct val="120000"/>
              </a:lnSpc>
              <a:buFont typeface="Arial,Sans-Serif"/>
              <a:buChar char="•"/>
            </a:pPr>
            <a:r>
              <a:rPr lang="en-GB" sz="2000">
                <a:solidFill>
                  <a:srgbClr val="0B0C0C"/>
                </a:solidFill>
                <a:latin typeface="Calibri"/>
                <a:ea typeface="Calibri"/>
                <a:cs typeface="Arial"/>
              </a:rPr>
              <a:t>Participate in routines.</a:t>
            </a:r>
            <a:endParaRPr lang="en-GB" sz="2000" cap="all">
              <a:solidFill>
                <a:srgbClr val="000000"/>
              </a:solidFill>
              <a:latin typeface="Calibri"/>
              <a:ea typeface="Calibri"/>
              <a:cs typeface="Arial"/>
            </a:endParaRPr>
          </a:p>
          <a:p>
            <a:pPr marL="285750" indent="-285750" algn="l">
              <a:lnSpc>
                <a:spcPct val="120000"/>
              </a:lnSpc>
              <a:buFont typeface="Arial,Sans-Serif"/>
              <a:buChar char="•"/>
            </a:pPr>
            <a:r>
              <a:rPr lang="en-GB" sz="2000">
                <a:solidFill>
                  <a:srgbClr val="0B0C0C"/>
                </a:solidFill>
                <a:latin typeface="Calibri"/>
                <a:ea typeface="Calibri"/>
                <a:cs typeface="Arial"/>
              </a:rPr>
              <a:t>Begin to predict sequences because they know routines, for example, they may anticipate lunch or get their coat when the door to the outdoor area opens.</a:t>
            </a:r>
            <a:endParaRPr lang="en-GB" sz="2000" cap="all">
              <a:solidFill>
                <a:srgbClr val="000000"/>
              </a:solidFill>
              <a:latin typeface="Calibri"/>
              <a:ea typeface="Calibri"/>
              <a:cs typeface="Arial"/>
            </a:endParaRPr>
          </a:p>
          <a:p>
            <a:pPr marL="285750" indent="-285750" algn="l">
              <a:lnSpc>
                <a:spcPct val="120000"/>
              </a:lnSpc>
              <a:buFont typeface="Arial,Sans-Serif"/>
              <a:buChar char="•"/>
            </a:pPr>
            <a:r>
              <a:rPr lang="en-GB" sz="2000">
                <a:solidFill>
                  <a:srgbClr val="0B0C0C"/>
                </a:solidFill>
                <a:latin typeface="Calibri"/>
                <a:ea typeface="Calibri"/>
                <a:cs typeface="Arial"/>
              </a:rPr>
              <a:t>Show goal-directed behaviour.</a:t>
            </a:r>
            <a:endParaRPr lang="en-GB" sz="2000" cap="all">
              <a:solidFill>
                <a:srgbClr val="000000"/>
              </a:solidFill>
              <a:latin typeface="Calibri"/>
              <a:ea typeface="Calibri"/>
              <a:cs typeface="Arial"/>
            </a:endParaRPr>
          </a:p>
          <a:p>
            <a:pPr marL="285750" indent="-285750" algn="l">
              <a:lnSpc>
                <a:spcPct val="120000"/>
              </a:lnSpc>
              <a:buFont typeface="Arial,Sans-Serif"/>
              <a:buChar char="•"/>
            </a:pPr>
            <a:r>
              <a:rPr lang="en-GB" sz="2000">
                <a:solidFill>
                  <a:srgbClr val="0B0C0C"/>
                </a:solidFill>
                <a:latin typeface="Calibri"/>
                <a:ea typeface="Calibri"/>
                <a:cs typeface="Arial"/>
              </a:rPr>
              <a:t>Begin to correct their mistakes themselves, for example, instead of using increasing force to push a puzzle piece into the slot, they try another piece to see if it will fit.</a:t>
            </a:r>
            <a:endParaRPr lang="en-GB" sz="2000" cap="all">
              <a:solidFill>
                <a:srgbClr val="000000"/>
              </a:solidFill>
              <a:latin typeface="Calibri"/>
              <a:ea typeface="Calibri"/>
              <a:cs typeface="Arial"/>
            </a:endParaRPr>
          </a:p>
          <a:p>
            <a:pPr marL="285750" indent="-285750" algn="l">
              <a:lnSpc>
                <a:spcPct val="120000"/>
              </a:lnSpc>
              <a:buFont typeface="Arial,Sans-Serif"/>
              <a:buChar char="•"/>
            </a:pPr>
            <a:r>
              <a:rPr lang="en-GB" sz="2000">
                <a:solidFill>
                  <a:srgbClr val="0B0C0C"/>
                </a:solidFill>
                <a:latin typeface="Calibri"/>
                <a:ea typeface="Calibri"/>
                <a:cs typeface="Arial"/>
              </a:rPr>
              <a:t>Keep on trying when things are difficult.</a:t>
            </a:r>
            <a:endParaRPr lang="en-GB" sz="2000">
              <a:latin typeface="Calibri"/>
            </a:endParaRPr>
          </a:p>
          <a:p>
            <a:pPr marL="285750" indent="-285750" algn="l">
              <a:buFont typeface="Arial"/>
              <a:buChar char="•"/>
            </a:pPr>
            <a:endParaRPr lang="en-US" sz="2000" cap="all">
              <a:latin typeface="Calibri"/>
              <a:ea typeface="Calibri"/>
              <a:cs typeface="Segoe UI"/>
            </a:endParaRPr>
          </a:p>
          <a:p>
            <a:pPr algn="l"/>
            <a:endParaRPr lang="en-GB" sz="2000" cap="all">
              <a:latin typeface="Calibri"/>
              <a:ea typeface="Calibri"/>
              <a:cs typeface="Arial"/>
            </a:endParaRPr>
          </a:p>
        </p:txBody>
      </p:sp>
      <p:pic>
        <p:nvPicPr>
          <p:cNvPr id="7" name="Picture 6" descr="A logo with a lion&#10;&#10;Description automatically generated">
            <a:extLst>
              <a:ext uri="{FF2B5EF4-FFF2-40B4-BE49-F238E27FC236}">
                <a16:creationId xmlns:a16="http://schemas.microsoft.com/office/drawing/2014/main" id="{4F6A09B9-8AF5-6688-8552-0DCF93D053BE}"/>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382" y="16120"/>
            <a:ext cx="1271224" cy="1308008"/>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17">
            <a:extLst>
              <a:ext uri="{FF2B5EF4-FFF2-40B4-BE49-F238E27FC236}">
                <a16:creationId xmlns:a16="http://schemas.microsoft.com/office/drawing/2014/main" id="{1FB5D73D-08F7-00DC-AD96-2395D15FC87C}"/>
              </a:ext>
            </a:extLst>
          </p:cNvPr>
          <p:cNvPicPr>
            <a:picLocks noChangeAspect="1"/>
          </p:cNvPicPr>
          <p:nvPr/>
        </p:nvPicPr>
        <p:blipFill>
          <a:blip r:embed="rId3"/>
          <a:stretch>
            <a:fillRect/>
          </a:stretch>
        </p:blipFill>
        <p:spPr>
          <a:xfrm>
            <a:off x="10922202" y="16041"/>
            <a:ext cx="1269798" cy="1273529"/>
          </a:xfrm>
          <a:prstGeom prst="rect">
            <a:avLst/>
          </a:prstGeom>
        </p:spPr>
      </p:pic>
      <p:sp>
        <p:nvSpPr>
          <p:cNvPr id="8" name="Title 1">
            <a:extLst>
              <a:ext uri="{FF2B5EF4-FFF2-40B4-BE49-F238E27FC236}">
                <a16:creationId xmlns:a16="http://schemas.microsoft.com/office/drawing/2014/main" id="{6EC340B0-6C8C-02C5-075A-90ED6730D568}"/>
              </a:ext>
            </a:extLst>
          </p:cNvPr>
          <p:cNvSpPr txBox="1">
            <a:spLocks/>
          </p:cNvSpPr>
          <p:nvPr/>
        </p:nvSpPr>
        <p:spPr>
          <a:xfrm>
            <a:off x="1257310" y="-9602"/>
            <a:ext cx="9622955" cy="1308007"/>
          </a:xfrm>
          <a:prstGeom prst="rect">
            <a:avLst/>
          </a:prstGeom>
          <a:solidFill>
            <a:srgbClr val="BD3E3E"/>
          </a:solidFill>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sz="4000">
                <a:solidFill>
                  <a:schemeClr val="bg1"/>
                </a:solidFill>
                <a:latin typeface="Calibri"/>
                <a:ea typeface="Calibri"/>
                <a:cs typeface="Calibri"/>
              </a:rPr>
              <a:t>Bournes Green Schools</a:t>
            </a:r>
            <a:br>
              <a:rPr lang="en-GB" sz="4000">
                <a:solidFill>
                  <a:schemeClr val="bg1"/>
                </a:solidFill>
                <a:latin typeface="Calibri"/>
                <a:ea typeface="Calibri"/>
                <a:cs typeface="Calibri"/>
              </a:rPr>
            </a:br>
            <a:r>
              <a:rPr lang="en-GB" sz="1000">
                <a:solidFill>
                  <a:schemeClr val="bg1"/>
                </a:solidFill>
                <a:latin typeface="Calibri"/>
                <a:ea typeface="Calibri"/>
                <a:cs typeface="Calibri"/>
              </a:rPr>
              <a:t> </a:t>
            </a:r>
            <a:br>
              <a:rPr lang="en-GB" sz="4000">
                <a:latin typeface="Calibri"/>
                <a:ea typeface="Calibri"/>
                <a:cs typeface="Calibri"/>
              </a:rPr>
            </a:br>
            <a:r>
              <a:rPr lang="en-GB" sz="2000" i="1">
                <a:solidFill>
                  <a:schemeClr val="bg1"/>
                </a:solidFill>
                <a:latin typeface="Calibri"/>
                <a:ea typeface="Calibri"/>
                <a:cs typeface="Calibri"/>
              </a:rPr>
              <a:t>Believe, Grow, Succeed</a:t>
            </a:r>
            <a:endParaRPr lang="en-US" sz="2000" i="1">
              <a:solidFill>
                <a:schemeClr val="bg1"/>
              </a:solidFill>
            </a:endParaRPr>
          </a:p>
        </p:txBody>
      </p:sp>
      <p:sp>
        <p:nvSpPr>
          <p:cNvPr id="4" name="Subtitle 2">
            <a:extLst>
              <a:ext uri="{FF2B5EF4-FFF2-40B4-BE49-F238E27FC236}">
                <a16:creationId xmlns:a16="http://schemas.microsoft.com/office/drawing/2014/main" id="{80907361-B6A4-EA2B-FD99-F899F6A01997}"/>
              </a:ext>
            </a:extLst>
          </p:cNvPr>
          <p:cNvSpPr txBox="1">
            <a:spLocks/>
          </p:cNvSpPr>
          <p:nvPr/>
        </p:nvSpPr>
        <p:spPr>
          <a:xfrm>
            <a:off x="157504" y="1358685"/>
            <a:ext cx="11871158" cy="748286"/>
          </a:xfrm>
          <a:prstGeom prst="rect">
            <a:avLst/>
          </a:prstGeom>
        </p:spPr>
        <p:txBody>
          <a:bodyPr vert="horz" lIns="91440" tIns="45720" rIns="91440" bIns="45720" rtlCol="0" anchor="t">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altLang="en-US" sz="4000" b="1" u="sng">
                <a:latin typeface="Calibri"/>
                <a:ea typeface="Calibri"/>
                <a:cs typeface="Calibri"/>
              </a:rPr>
              <a:t>Active Learning</a:t>
            </a:r>
            <a:endParaRPr lang="en-GB" altLang="en-US" sz="4000" b="1" u="sng">
              <a:solidFill>
                <a:srgbClr val="000000"/>
              </a:solidFill>
              <a:latin typeface="Calibri"/>
              <a:ea typeface="Calibri"/>
              <a:cs typeface="Calibri"/>
            </a:endParaRPr>
          </a:p>
        </p:txBody>
      </p:sp>
      <p:pic>
        <p:nvPicPr>
          <p:cNvPr id="2" name="Picture 1" descr="A group of children playing with toys&#10;&#10;Description automatically generated">
            <a:extLst>
              <a:ext uri="{FF2B5EF4-FFF2-40B4-BE49-F238E27FC236}">
                <a16:creationId xmlns:a16="http://schemas.microsoft.com/office/drawing/2014/main" id="{FBE3F6D4-6B45-62A6-B1E6-95337DB64FA1}"/>
              </a:ext>
            </a:extLst>
          </p:cNvPr>
          <p:cNvPicPr>
            <a:picLocks noChangeAspect="1"/>
          </p:cNvPicPr>
          <p:nvPr/>
        </p:nvPicPr>
        <p:blipFill rotWithShape="1">
          <a:blip r:embed="rId4"/>
          <a:srcRect l="15083" r="539" b="8379"/>
          <a:stretch/>
        </p:blipFill>
        <p:spPr>
          <a:xfrm>
            <a:off x="7122228" y="2388268"/>
            <a:ext cx="4439975" cy="3614147"/>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4722778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Subtitle 2">
            <a:extLst>
              <a:ext uri="{FF2B5EF4-FFF2-40B4-BE49-F238E27FC236}">
                <a16:creationId xmlns:a16="http://schemas.microsoft.com/office/drawing/2014/main" id="{22C8D1B0-39F5-4A09-9ADD-D0A5E7018EF1}"/>
              </a:ext>
            </a:extLst>
          </p:cNvPr>
          <p:cNvSpPr>
            <a:spLocks noGrp="1"/>
          </p:cNvSpPr>
          <p:nvPr>
            <p:ph type="subTitle" idx="1"/>
          </p:nvPr>
        </p:nvSpPr>
        <p:spPr>
          <a:xfrm>
            <a:off x="166166" y="2014786"/>
            <a:ext cx="11871158" cy="4810014"/>
          </a:xfrm>
        </p:spPr>
        <p:txBody>
          <a:bodyPr vert="horz" lIns="91440" tIns="45720" rIns="91440" bIns="45720" rtlCol="0" anchor="t">
            <a:noAutofit/>
          </a:bodyPr>
          <a:lstStyle/>
          <a:p>
            <a:pPr marL="285750" indent="-285750" algn="l">
              <a:lnSpc>
                <a:spcPct val="120000"/>
              </a:lnSpc>
              <a:buFont typeface="Arial"/>
              <a:buChar char="•"/>
            </a:pPr>
            <a:r>
              <a:rPr lang="en-GB" sz="2000">
                <a:solidFill>
                  <a:srgbClr val="0B0C0C"/>
                </a:solidFill>
                <a:latin typeface="Calibri"/>
                <a:ea typeface="Calibri"/>
                <a:cs typeface="Arial"/>
              </a:rPr>
              <a:t>Take part in simple pretend play.</a:t>
            </a:r>
            <a:endParaRPr lang="en-US" sz="2000" cap="all">
              <a:solidFill>
                <a:srgbClr val="000000"/>
              </a:solidFill>
              <a:latin typeface="Calibri"/>
              <a:ea typeface="Calibri"/>
              <a:cs typeface="Arial"/>
            </a:endParaRPr>
          </a:p>
          <a:p>
            <a:pPr marL="285750" indent="-285750" algn="l">
              <a:lnSpc>
                <a:spcPct val="120000"/>
              </a:lnSpc>
              <a:buFont typeface="Arial"/>
              <a:buChar char="•"/>
            </a:pPr>
            <a:r>
              <a:rPr lang="en-GB" sz="2000">
                <a:solidFill>
                  <a:srgbClr val="0B0C0C"/>
                </a:solidFill>
                <a:latin typeface="Calibri"/>
                <a:ea typeface="Calibri"/>
                <a:cs typeface="Arial"/>
              </a:rPr>
              <a:t>Sort materials, for example, at tidy-up time, children know how to put different construction materials in separate baskets.</a:t>
            </a:r>
            <a:endParaRPr lang="en-GB" sz="2000" cap="all">
              <a:solidFill>
                <a:srgbClr val="000000"/>
              </a:solidFill>
              <a:latin typeface="Calibri"/>
              <a:ea typeface="Calibri"/>
              <a:cs typeface="Arial"/>
            </a:endParaRPr>
          </a:p>
          <a:p>
            <a:pPr marL="285750" indent="-285750" algn="l">
              <a:lnSpc>
                <a:spcPct val="120000"/>
              </a:lnSpc>
              <a:buFont typeface="Arial"/>
              <a:buChar char="•"/>
            </a:pPr>
            <a:r>
              <a:rPr lang="en-GB" sz="2000">
                <a:solidFill>
                  <a:srgbClr val="0B0C0C"/>
                </a:solidFill>
                <a:latin typeface="Calibri"/>
                <a:ea typeface="Calibri"/>
                <a:cs typeface="Arial"/>
              </a:rPr>
              <a:t>Use pretend play to think beyond the ‘here and now’ and to understand another perspective.</a:t>
            </a:r>
          </a:p>
          <a:p>
            <a:pPr marL="342900" indent="-342900" algn="l">
              <a:lnSpc>
                <a:spcPct val="120000"/>
              </a:lnSpc>
              <a:buChar char="•"/>
            </a:pPr>
            <a:r>
              <a:rPr lang="en-GB" sz="2000">
                <a:solidFill>
                  <a:srgbClr val="0B0C0C"/>
                </a:solidFill>
                <a:latin typeface="Calibri"/>
                <a:ea typeface="Calibri"/>
                <a:cs typeface="Arial"/>
              </a:rPr>
              <a:t>To know more and feel confident about thinking of their own ideas.</a:t>
            </a:r>
            <a:endParaRPr lang="en-GB" sz="2000" cap="all">
              <a:solidFill>
                <a:srgbClr val="000000"/>
              </a:solidFill>
              <a:latin typeface="Calibri"/>
              <a:ea typeface="Calibri"/>
              <a:cs typeface="Arial"/>
            </a:endParaRPr>
          </a:p>
          <a:p>
            <a:pPr marL="285750" indent="-285750" algn="l">
              <a:lnSpc>
                <a:spcPct val="120000"/>
              </a:lnSpc>
              <a:buFont typeface="Arial"/>
              <a:buChar char="•"/>
            </a:pPr>
            <a:r>
              <a:rPr lang="en-GB" sz="2000">
                <a:solidFill>
                  <a:srgbClr val="0B0C0C"/>
                </a:solidFill>
                <a:latin typeface="Calibri"/>
                <a:ea typeface="Calibri"/>
                <a:cs typeface="Arial"/>
              </a:rPr>
              <a:t>Make more links between those ideas.</a:t>
            </a:r>
            <a:endParaRPr lang="en-GB" sz="2000" cap="all">
              <a:solidFill>
                <a:srgbClr val="000000"/>
              </a:solidFill>
              <a:latin typeface="Calibri"/>
              <a:ea typeface="Calibri"/>
              <a:cs typeface="Arial"/>
            </a:endParaRPr>
          </a:p>
          <a:p>
            <a:pPr marL="285750" indent="-285750" algn="l">
              <a:lnSpc>
                <a:spcPct val="120000"/>
              </a:lnSpc>
              <a:buFont typeface="Arial"/>
              <a:buChar char="•"/>
            </a:pPr>
            <a:r>
              <a:rPr lang="en-GB" sz="2000">
                <a:solidFill>
                  <a:srgbClr val="0B0C0C"/>
                </a:solidFill>
                <a:latin typeface="Calibri"/>
                <a:ea typeface="Calibri"/>
                <a:cs typeface="Arial"/>
              </a:rPr>
              <a:t>Concentrate on achieving something that’s important to them - they are increasingly able to control their attention and ignore distractions.</a:t>
            </a:r>
            <a:endParaRPr lang="en-GB" sz="2000" cap="all">
              <a:solidFill>
                <a:srgbClr val="000000"/>
              </a:solidFill>
              <a:latin typeface="Calibri"/>
              <a:ea typeface="Calibri"/>
              <a:cs typeface="Arial"/>
            </a:endParaRPr>
          </a:p>
          <a:p>
            <a:pPr marL="285750" indent="-285750" algn="l">
              <a:lnSpc>
                <a:spcPct val="120000"/>
              </a:lnSpc>
              <a:buFont typeface="Arial"/>
              <a:buChar char="•"/>
            </a:pPr>
            <a:r>
              <a:rPr lang="en-GB" sz="2000">
                <a:solidFill>
                  <a:srgbClr val="0B0C0C"/>
                </a:solidFill>
                <a:latin typeface="Calibri"/>
                <a:ea typeface="Calibri"/>
                <a:cs typeface="Arial"/>
              </a:rPr>
              <a:t>Review their progress as they try to achieve a goal and check how well they are doing.</a:t>
            </a:r>
            <a:endParaRPr lang="en-GB" sz="2000" cap="all">
              <a:solidFill>
                <a:srgbClr val="000000"/>
              </a:solidFill>
              <a:latin typeface="Calibri"/>
              <a:ea typeface="Calibri"/>
              <a:cs typeface="Arial"/>
            </a:endParaRPr>
          </a:p>
          <a:p>
            <a:pPr marL="285750" indent="-285750" algn="l">
              <a:lnSpc>
                <a:spcPct val="120000"/>
              </a:lnSpc>
              <a:buFont typeface="Arial"/>
              <a:buChar char="•"/>
            </a:pPr>
            <a:r>
              <a:rPr lang="en-GB" sz="2000">
                <a:solidFill>
                  <a:srgbClr val="0B0C0C"/>
                </a:solidFill>
                <a:latin typeface="Calibri"/>
                <a:ea typeface="Calibri"/>
                <a:cs typeface="Arial"/>
              </a:rPr>
              <a:t>Solve real problems.</a:t>
            </a:r>
            <a:endParaRPr lang="en-GB" sz="2000">
              <a:latin typeface="Calibri"/>
              <a:cs typeface="Calibri"/>
            </a:endParaRPr>
          </a:p>
          <a:p>
            <a:pPr marL="285750" indent="-285750" algn="l">
              <a:buFont typeface="Arial"/>
              <a:buChar char="•"/>
            </a:pPr>
            <a:endParaRPr lang="en-US" sz="2000" cap="all">
              <a:latin typeface="Calibri"/>
              <a:ea typeface="Calibri"/>
              <a:cs typeface="Segoe UI"/>
            </a:endParaRPr>
          </a:p>
          <a:p>
            <a:pPr algn="l"/>
            <a:endParaRPr lang="en-GB" sz="2000" cap="all">
              <a:latin typeface="Calibri"/>
              <a:ea typeface="Calibri"/>
              <a:cs typeface="Arial"/>
            </a:endParaRPr>
          </a:p>
        </p:txBody>
      </p:sp>
      <p:pic>
        <p:nvPicPr>
          <p:cNvPr id="7" name="Picture 6" descr="A logo with a lion&#10;&#10;Description automatically generated">
            <a:extLst>
              <a:ext uri="{FF2B5EF4-FFF2-40B4-BE49-F238E27FC236}">
                <a16:creationId xmlns:a16="http://schemas.microsoft.com/office/drawing/2014/main" id="{4F6A09B9-8AF5-6688-8552-0DCF93D053BE}"/>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382" y="16120"/>
            <a:ext cx="1271224" cy="1308008"/>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17">
            <a:extLst>
              <a:ext uri="{FF2B5EF4-FFF2-40B4-BE49-F238E27FC236}">
                <a16:creationId xmlns:a16="http://schemas.microsoft.com/office/drawing/2014/main" id="{1FB5D73D-08F7-00DC-AD96-2395D15FC87C}"/>
              </a:ext>
            </a:extLst>
          </p:cNvPr>
          <p:cNvPicPr>
            <a:picLocks noChangeAspect="1"/>
          </p:cNvPicPr>
          <p:nvPr/>
        </p:nvPicPr>
        <p:blipFill>
          <a:blip r:embed="rId3"/>
          <a:stretch>
            <a:fillRect/>
          </a:stretch>
        </p:blipFill>
        <p:spPr>
          <a:xfrm>
            <a:off x="10922202" y="16041"/>
            <a:ext cx="1269798" cy="1273529"/>
          </a:xfrm>
          <a:prstGeom prst="rect">
            <a:avLst/>
          </a:prstGeom>
        </p:spPr>
      </p:pic>
      <p:sp>
        <p:nvSpPr>
          <p:cNvPr id="8" name="Title 1">
            <a:extLst>
              <a:ext uri="{FF2B5EF4-FFF2-40B4-BE49-F238E27FC236}">
                <a16:creationId xmlns:a16="http://schemas.microsoft.com/office/drawing/2014/main" id="{6EC340B0-6C8C-02C5-075A-90ED6730D568}"/>
              </a:ext>
            </a:extLst>
          </p:cNvPr>
          <p:cNvSpPr txBox="1">
            <a:spLocks/>
          </p:cNvSpPr>
          <p:nvPr/>
        </p:nvSpPr>
        <p:spPr>
          <a:xfrm>
            <a:off x="1257310" y="-9602"/>
            <a:ext cx="9622955" cy="1308007"/>
          </a:xfrm>
          <a:prstGeom prst="rect">
            <a:avLst/>
          </a:prstGeom>
          <a:solidFill>
            <a:srgbClr val="BD3E3E"/>
          </a:solidFill>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sz="4000">
                <a:solidFill>
                  <a:schemeClr val="bg1"/>
                </a:solidFill>
                <a:latin typeface="Calibri"/>
                <a:ea typeface="Calibri"/>
                <a:cs typeface="Calibri"/>
              </a:rPr>
              <a:t>Bournes Green Schools</a:t>
            </a:r>
            <a:br>
              <a:rPr lang="en-GB" sz="4000">
                <a:solidFill>
                  <a:schemeClr val="bg1"/>
                </a:solidFill>
                <a:latin typeface="Calibri"/>
                <a:ea typeface="Calibri"/>
                <a:cs typeface="Calibri"/>
              </a:rPr>
            </a:br>
            <a:r>
              <a:rPr lang="en-GB" sz="1000">
                <a:solidFill>
                  <a:schemeClr val="bg1"/>
                </a:solidFill>
                <a:latin typeface="Calibri"/>
                <a:ea typeface="Calibri"/>
                <a:cs typeface="Calibri"/>
              </a:rPr>
              <a:t> </a:t>
            </a:r>
            <a:br>
              <a:rPr lang="en-GB" sz="4000">
                <a:latin typeface="Calibri"/>
                <a:ea typeface="Calibri"/>
                <a:cs typeface="Calibri"/>
              </a:rPr>
            </a:br>
            <a:r>
              <a:rPr lang="en-GB" sz="2000" i="1">
                <a:solidFill>
                  <a:schemeClr val="bg1"/>
                </a:solidFill>
                <a:latin typeface="Calibri"/>
                <a:ea typeface="Calibri"/>
                <a:cs typeface="Calibri"/>
              </a:rPr>
              <a:t>Believe, Grow, Succeed</a:t>
            </a:r>
            <a:endParaRPr lang="en-US" sz="2000" i="1">
              <a:solidFill>
                <a:schemeClr val="bg1"/>
              </a:solidFill>
            </a:endParaRPr>
          </a:p>
        </p:txBody>
      </p:sp>
      <p:sp>
        <p:nvSpPr>
          <p:cNvPr id="4" name="Subtitle 2">
            <a:extLst>
              <a:ext uri="{FF2B5EF4-FFF2-40B4-BE49-F238E27FC236}">
                <a16:creationId xmlns:a16="http://schemas.microsoft.com/office/drawing/2014/main" id="{80907361-B6A4-EA2B-FD99-F899F6A01997}"/>
              </a:ext>
            </a:extLst>
          </p:cNvPr>
          <p:cNvSpPr txBox="1">
            <a:spLocks/>
          </p:cNvSpPr>
          <p:nvPr/>
        </p:nvSpPr>
        <p:spPr>
          <a:xfrm>
            <a:off x="157504" y="1358685"/>
            <a:ext cx="11871158" cy="748286"/>
          </a:xfrm>
          <a:prstGeom prst="rect">
            <a:avLst/>
          </a:prstGeom>
        </p:spPr>
        <p:txBody>
          <a:bodyPr vert="horz" lIns="91440" tIns="45720" rIns="91440" bIns="45720" rtlCol="0" anchor="t">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altLang="en-US" sz="4000" b="1" u="sng">
                <a:latin typeface="Calibri"/>
                <a:ea typeface="Calibri"/>
                <a:cs typeface="Calibri"/>
              </a:rPr>
              <a:t>Creating and Thinking Critically</a:t>
            </a:r>
            <a:endParaRPr lang="en-GB" altLang="en-US" sz="4000" b="1" u="sng">
              <a:solidFill>
                <a:srgbClr val="000000"/>
              </a:solidFill>
              <a:latin typeface="Calibri"/>
              <a:ea typeface="Calibri"/>
              <a:cs typeface="Calibri"/>
            </a:endParaRPr>
          </a:p>
        </p:txBody>
      </p:sp>
    </p:spTree>
    <p:extLst>
      <p:ext uri="{BB962C8B-B14F-4D97-AF65-F5344CB8AC3E}">
        <p14:creationId xmlns:p14="http://schemas.microsoft.com/office/powerpoint/2010/main" val="303089849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Subtitle 2">
            <a:extLst>
              <a:ext uri="{FF2B5EF4-FFF2-40B4-BE49-F238E27FC236}">
                <a16:creationId xmlns:a16="http://schemas.microsoft.com/office/drawing/2014/main" id="{22C8D1B0-39F5-4A09-9ADD-D0A5E7018EF1}"/>
              </a:ext>
            </a:extLst>
          </p:cNvPr>
          <p:cNvSpPr>
            <a:spLocks noGrp="1"/>
          </p:cNvSpPr>
          <p:nvPr>
            <p:ph type="subTitle" idx="1"/>
          </p:nvPr>
        </p:nvSpPr>
        <p:spPr>
          <a:xfrm>
            <a:off x="176463" y="2014786"/>
            <a:ext cx="11871158" cy="4037717"/>
          </a:xfrm>
        </p:spPr>
        <p:txBody>
          <a:bodyPr vert="horz" lIns="91440" tIns="45720" rIns="91440" bIns="45720" rtlCol="0" anchor="t">
            <a:noAutofit/>
          </a:bodyPr>
          <a:lstStyle/>
          <a:p>
            <a:pPr marL="0" indent="0">
              <a:buFont typeface="Wingdings 3" panose="05040102010807070707" pitchFamily="18" charset="2"/>
              <a:buNone/>
            </a:pPr>
            <a:r>
              <a:rPr lang="en-GB" sz="2000" dirty="0">
                <a:latin typeface="Calibri"/>
                <a:cs typeface="Calibri"/>
                <a:hlinkClick r:id="rId2"/>
              </a:rPr>
              <a:t>Bournes Green Infant School and Bournes Green Junior School - School Dinners &amp; Packed Lunches (secat.co.uk)</a:t>
            </a:r>
            <a:endParaRPr lang="en-GB" altLang="en-US" sz="2000">
              <a:latin typeface="Calibri"/>
              <a:cs typeface="Calibri"/>
            </a:endParaRPr>
          </a:p>
          <a:p>
            <a:endParaRPr lang="en-GB" sz="2000">
              <a:solidFill>
                <a:srgbClr val="000000"/>
              </a:solidFill>
              <a:latin typeface="Calibri"/>
              <a:cs typeface="Calibri"/>
            </a:endParaRPr>
          </a:p>
          <a:p>
            <a:pPr marL="342900" indent="-342900" algn="l" fontAlgn="base">
              <a:buChar char="•"/>
            </a:pPr>
            <a:r>
              <a:rPr lang="en-GB" sz="2000" dirty="0">
                <a:solidFill>
                  <a:srgbClr val="000000"/>
                </a:solidFill>
                <a:latin typeface="Calibri"/>
                <a:cs typeface="Calibri"/>
              </a:rPr>
              <a:t>All children in the Infant school are eligible for a free school dinner should you wish</a:t>
            </a:r>
            <a:r>
              <a:rPr lang="en-GB" sz="2000" b="0" i="0" u="none" strike="noStrike" dirty="0">
                <a:solidFill>
                  <a:srgbClr val="000000"/>
                </a:solidFill>
                <a:effectLst/>
                <a:latin typeface="Calibri"/>
                <a:cs typeface="Calibri"/>
              </a:rPr>
              <a:t>.</a:t>
            </a:r>
            <a:r>
              <a:rPr lang="en-GB" sz="2000" dirty="0">
                <a:solidFill>
                  <a:srgbClr val="000000"/>
                </a:solidFill>
                <a:latin typeface="Calibri"/>
                <a:cs typeface="Calibri"/>
              </a:rPr>
              <a:t> </a:t>
            </a:r>
            <a:endParaRPr lang="en-US" sz="2000">
              <a:solidFill>
                <a:srgbClr val="000000"/>
              </a:solidFill>
              <a:latin typeface="Calibri"/>
              <a:cs typeface="Calibri"/>
            </a:endParaRPr>
          </a:p>
          <a:p>
            <a:pPr marL="342900" indent="-342900" algn="l">
              <a:buChar char="•"/>
            </a:pPr>
            <a:r>
              <a:rPr lang="en-GB" altLang="en-US" sz="2000" dirty="0">
                <a:latin typeface="Calibri"/>
                <a:cs typeface="Calibri"/>
              </a:rPr>
              <a:t>School dinners are ordered via through MCAS app.</a:t>
            </a:r>
            <a:endParaRPr lang="en-GB" altLang="en-US" sz="2000" dirty="0">
              <a:latin typeface="Calibri"/>
              <a:cs typeface="Calibri" panose="020F0502020204030204" pitchFamily="34" charset="0"/>
            </a:endParaRPr>
          </a:p>
          <a:p>
            <a:pPr marL="342900" indent="-342900" algn="l">
              <a:buChar char="•"/>
            </a:pPr>
            <a:r>
              <a:rPr lang="en-GB" altLang="en-US" sz="2000" dirty="0">
                <a:latin typeface="Calibri"/>
                <a:cs typeface="Calibri"/>
              </a:rPr>
              <a:t>If your child would rather a packed lunch, please pack enough food that they will eat. Please ensure you clearly label the lunchbox with your child’s name. </a:t>
            </a:r>
            <a:endParaRPr lang="en-GB" altLang="en-US" sz="2000">
              <a:latin typeface="Calibri"/>
              <a:cs typeface="Calibri" panose="020F0502020204030204" pitchFamily="34" charset="0"/>
            </a:endParaRPr>
          </a:p>
          <a:p>
            <a:pPr marL="342900" indent="-342900" algn="l">
              <a:buChar char="•"/>
            </a:pPr>
            <a:r>
              <a:rPr lang="en-GB" altLang="en-US" sz="2000" dirty="0">
                <a:latin typeface="Calibri"/>
                <a:cs typeface="Calibri"/>
              </a:rPr>
              <a:t>Please provide your child with a named water bottle. </a:t>
            </a:r>
            <a:endParaRPr lang="en-GB" altLang="en-US" sz="2000">
              <a:latin typeface="Calibri"/>
              <a:cs typeface="Calibri" panose="020F0502020204030204" pitchFamily="34" charset="0"/>
            </a:endParaRPr>
          </a:p>
          <a:p>
            <a:pPr algn="l">
              <a:buFont typeface="Wingdings 3" charset="2"/>
              <a:buNone/>
              <a:defRPr/>
            </a:pPr>
            <a:endParaRPr lang="en-GB" altLang="en-US" sz="2000">
              <a:latin typeface="Calibri"/>
              <a:cs typeface="Calibri" panose="020F0502020204030204" pitchFamily="34" charset="0"/>
            </a:endParaRPr>
          </a:p>
          <a:p>
            <a:pPr>
              <a:defRPr/>
            </a:pPr>
            <a:r>
              <a:rPr lang="en-GB" altLang="en-US" sz="2000" b="1" u="sng" dirty="0">
                <a:latin typeface="Calibri"/>
                <a:cs typeface="Calibri"/>
              </a:rPr>
              <a:t>We are an allergy aware school. </a:t>
            </a:r>
            <a:endParaRPr lang="en-GB" altLang="en-US" sz="2000" b="1" u="sng">
              <a:latin typeface="Calibri"/>
              <a:cs typeface="Calibri" panose="020F0502020204030204" pitchFamily="34" charset="0"/>
            </a:endParaRPr>
          </a:p>
          <a:p>
            <a:pPr>
              <a:defRPr/>
            </a:pPr>
            <a:r>
              <a:rPr lang="en-GB" altLang="en-US" sz="2000" b="1" u="sng" dirty="0">
                <a:latin typeface="Calibri"/>
                <a:cs typeface="Calibri"/>
              </a:rPr>
              <a:t>Please do not send any nut products into school via lunchboxes or donated items. </a:t>
            </a:r>
            <a:endParaRPr lang="en-GB" altLang="en-US" sz="2000" b="1" u="sng">
              <a:latin typeface="Calibri"/>
              <a:cs typeface="Calibri" panose="020F0502020204030204" pitchFamily="34" charset="0"/>
            </a:endParaRPr>
          </a:p>
        </p:txBody>
      </p:sp>
      <p:pic>
        <p:nvPicPr>
          <p:cNvPr id="7" name="Picture 6" descr="A logo with a lion&#10;&#10;Description automatically generated">
            <a:extLst>
              <a:ext uri="{FF2B5EF4-FFF2-40B4-BE49-F238E27FC236}">
                <a16:creationId xmlns:a16="http://schemas.microsoft.com/office/drawing/2014/main" id="{4F6A09B9-8AF5-6688-8552-0DCF93D053BE}"/>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382" y="16120"/>
            <a:ext cx="1271224" cy="1308008"/>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17">
            <a:extLst>
              <a:ext uri="{FF2B5EF4-FFF2-40B4-BE49-F238E27FC236}">
                <a16:creationId xmlns:a16="http://schemas.microsoft.com/office/drawing/2014/main" id="{1FB5D73D-08F7-00DC-AD96-2395D15FC87C}"/>
              </a:ext>
            </a:extLst>
          </p:cNvPr>
          <p:cNvPicPr>
            <a:picLocks noChangeAspect="1"/>
          </p:cNvPicPr>
          <p:nvPr/>
        </p:nvPicPr>
        <p:blipFill>
          <a:blip r:embed="rId4"/>
          <a:stretch>
            <a:fillRect/>
          </a:stretch>
        </p:blipFill>
        <p:spPr>
          <a:xfrm>
            <a:off x="10922202" y="16041"/>
            <a:ext cx="1269798" cy="1273529"/>
          </a:xfrm>
          <a:prstGeom prst="rect">
            <a:avLst/>
          </a:prstGeom>
        </p:spPr>
      </p:pic>
      <p:sp>
        <p:nvSpPr>
          <p:cNvPr id="3" name="Subtitle 2">
            <a:extLst>
              <a:ext uri="{FF2B5EF4-FFF2-40B4-BE49-F238E27FC236}">
                <a16:creationId xmlns:a16="http://schemas.microsoft.com/office/drawing/2014/main" id="{A7136BFD-2459-40B7-02DD-F24EE36B7C53}"/>
              </a:ext>
            </a:extLst>
          </p:cNvPr>
          <p:cNvSpPr txBox="1">
            <a:spLocks/>
          </p:cNvSpPr>
          <p:nvPr/>
        </p:nvSpPr>
        <p:spPr>
          <a:xfrm>
            <a:off x="157504" y="1358685"/>
            <a:ext cx="11871158" cy="748286"/>
          </a:xfrm>
          <a:prstGeom prst="rect">
            <a:avLst/>
          </a:prstGeom>
        </p:spPr>
        <p:txBody>
          <a:bodyPr vert="horz" lIns="91440" tIns="45720" rIns="91440" bIns="45720" rtlCol="0" anchor="t">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buFontTx/>
              <a:buNone/>
            </a:pPr>
            <a:r>
              <a:rPr lang="en-GB" altLang="en-US" sz="4000" b="1" u="sng">
                <a:latin typeface="Calibri"/>
                <a:ea typeface="Calibri" panose="020F0502020204030204" pitchFamily="34" charset="0"/>
                <a:cs typeface="Calibri"/>
              </a:rPr>
              <a:t>Lunch</a:t>
            </a:r>
            <a:endParaRPr lang="en-GB" sz="4000">
              <a:solidFill>
                <a:srgbClr val="333333"/>
              </a:solidFill>
              <a:latin typeface="Calibri"/>
              <a:ea typeface="Calibri"/>
              <a:cs typeface="Calibri"/>
            </a:endParaRPr>
          </a:p>
        </p:txBody>
      </p:sp>
      <p:sp>
        <p:nvSpPr>
          <p:cNvPr id="8" name="Title 1">
            <a:extLst>
              <a:ext uri="{FF2B5EF4-FFF2-40B4-BE49-F238E27FC236}">
                <a16:creationId xmlns:a16="http://schemas.microsoft.com/office/drawing/2014/main" id="{DB67F88A-FC56-8F9E-22CC-D1370AFC3FC0}"/>
              </a:ext>
            </a:extLst>
          </p:cNvPr>
          <p:cNvSpPr txBox="1">
            <a:spLocks/>
          </p:cNvSpPr>
          <p:nvPr/>
        </p:nvSpPr>
        <p:spPr>
          <a:xfrm>
            <a:off x="1257310" y="-9602"/>
            <a:ext cx="9622955" cy="1308007"/>
          </a:xfrm>
          <a:prstGeom prst="rect">
            <a:avLst/>
          </a:prstGeom>
          <a:solidFill>
            <a:srgbClr val="BD3E3E"/>
          </a:solidFill>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sz="4000">
                <a:solidFill>
                  <a:schemeClr val="bg1"/>
                </a:solidFill>
                <a:latin typeface="Calibri"/>
                <a:ea typeface="Calibri"/>
                <a:cs typeface="Calibri"/>
              </a:rPr>
              <a:t>Bournes Green Schools</a:t>
            </a:r>
            <a:br>
              <a:rPr lang="en-GB" sz="4000">
                <a:solidFill>
                  <a:schemeClr val="bg1"/>
                </a:solidFill>
                <a:latin typeface="Calibri"/>
                <a:ea typeface="Calibri"/>
                <a:cs typeface="Calibri"/>
              </a:rPr>
            </a:br>
            <a:r>
              <a:rPr lang="en-GB" sz="1000">
                <a:solidFill>
                  <a:schemeClr val="bg1"/>
                </a:solidFill>
                <a:latin typeface="Calibri"/>
                <a:ea typeface="Calibri"/>
                <a:cs typeface="Calibri"/>
              </a:rPr>
              <a:t> </a:t>
            </a:r>
            <a:br>
              <a:rPr lang="en-GB" sz="4000">
                <a:latin typeface="Calibri"/>
                <a:ea typeface="Calibri"/>
                <a:cs typeface="Calibri"/>
              </a:rPr>
            </a:br>
            <a:r>
              <a:rPr lang="en-GB" sz="2000" i="1">
                <a:solidFill>
                  <a:schemeClr val="bg1"/>
                </a:solidFill>
                <a:latin typeface="Calibri"/>
                <a:ea typeface="Calibri"/>
                <a:cs typeface="Calibri"/>
              </a:rPr>
              <a:t>Believe, Grow, Succeed</a:t>
            </a:r>
            <a:endParaRPr lang="en-US" sz="2000" i="1">
              <a:solidFill>
                <a:schemeClr val="bg1"/>
              </a:solidFill>
            </a:endParaRPr>
          </a:p>
        </p:txBody>
      </p:sp>
    </p:spTree>
    <p:extLst>
      <p:ext uri="{BB962C8B-B14F-4D97-AF65-F5344CB8AC3E}">
        <p14:creationId xmlns:p14="http://schemas.microsoft.com/office/powerpoint/2010/main" val="278924675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Subtitle 2">
            <a:extLst>
              <a:ext uri="{FF2B5EF4-FFF2-40B4-BE49-F238E27FC236}">
                <a16:creationId xmlns:a16="http://schemas.microsoft.com/office/drawing/2014/main" id="{22C8D1B0-39F5-4A09-9ADD-D0A5E7018EF1}"/>
              </a:ext>
            </a:extLst>
          </p:cNvPr>
          <p:cNvSpPr>
            <a:spLocks noGrp="1"/>
          </p:cNvSpPr>
          <p:nvPr>
            <p:ph type="subTitle" idx="1"/>
          </p:nvPr>
        </p:nvSpPr>
        <p:spPr>
          <a:xfrm>
            <a:off x="176463" y="2014786"/>
            <a:ext cx="11871158" cy="4037717"/>
          </a:xfrm>
        </p:spPr>
        <p:txBody>
          <a:bodyPr vert="horz" lIns="91440" tIns="45720" rIns="91440" bIns="45720" rtlCol="0" anchor="t">
            <a:noAutofit/>
          </a:bodyPr>
          <a:lstStyle/>
          <a:p>
            <a:pPr marL="0" indent="0">
              <a:buFont typeface="Wingdings 3" panose="05040102010807070707" pitchFamily="18" charset="2"/>
              <a:buNone/>
            </a:pPr>
            <a:r>
              <a:rPr lang="en-GB" sz="2000" dirty="0">
                <a:latin typeface="Calibri"/>
                <a:cs typeface="Calibri"/>
                <a:hlinkClick r:id="rId2"/>
              </a:rPr>
              <a:t>Bournes Green Infant School and Bournes Green Junior School - Parent SEND Forum (secat.co.uk)</a:t>
            </a:r>
            <a:endParaRPr lang="en-GB" altLang="en-US" sz="2000" dirty="0">
              <a:latin typeface="Calibri"/>
              <a:cs typeface="Calibri"/>
            </a:endParaRPr>
          </a:p>
          <a:p>
            <a:pPr algn="l"/>
            <a:endParaRPr lang="en-GB" altLang="en-US" sz="2000">
              <a:latin typeface="Calibri"/>
              <a:cs typeface="Calibri"/>
            </a:endParaRPr>
          </a:p>
          <a:p>
            <a:pPr algn="l"/>
            <a:r>
              <a:rPr lang="en-GB" altLang="en-US" sz="2000" dirty="0">
                <a:latin typeface="Calibri"/>
                <a:cs typeface="Calibri"/>
              </a:rPr>
              <a:t>Mrs Goy (Inclusion Lead/SENCO)</a:t>
            </a:r>
            <a:endParaRPr lang="en-GB" altLang="en-US" sz="2000" dirty="0">
              <a:latin typeface="Calibri"/>
              <a:ea typeface="Calibri"/>
              <a:cs typeface="Calibri"/>
            </a:endParaRPr>
          </a:p>
          <a:p>
            <a:pPr algn="l"/>
            <a:r>
              <a:rPr lang="en-GB" altLang="en-US" sz="2000" dirty="0">
                <a:latin typeface="Calibri"/>
                <a:ea typeface="Calibri"/>
                <a:cs typeface="Calibri"/>
              </a:rPr>
              <a:t>Mrs Westlake (Learning Mentor)</a:t>
            </a:r>
            <a:endParaRPr lang="en-GB" altLang="en-US" sz="2000" dirty="0">
              <a:latin typeface="Calibri"/>
              <a:cs typeface="Calibri"/>
            </a:endParaRPr>
          </a:p>
          <a:p>
            <a:pPr algn="l"/>
            <a:r>
              <a:rPr lang="en-GB" altLang="en-US" sz="2000" dirty="0">
                <a:latin typeface="Calibri"/>
                <a:cs typeface="Calibri"/>
              </a:rPr>
              <a:t>Mrs De Santis (School Office and Wellbeing Assistant)</a:t>
            </a:r>
            <a:endParaRPr lang="en-GB" altLang="en-US" sz="2000" dirty="0">
              <a:latin typeface="Calibri"/>
              <a:ea typeface="Calibri"/>
              <a:cs typeface="Calibri"/>
            </a:endParaRPr>
          </a:p>
          <a:p>
            <a:pPr algn="l"/>
            <a:endParaRPr lang="en-GB" altLang="en-US" sz="2000">
              <a:latin typeface="Calibri"/>
              <a:cs typeface="Calibri"/>
            </a:endParaRPr>
          </a:p>
          <a:p>
            <a:pPr algn="l"/>
            <a:r>
              <a:rPr lang="en-GB" altLang="en-US" sz="2000" dirty="0">
                <a:latin typeface="Calibri"/>
                <a:cs typeface="Calibri"/>
              </a:rPr>
              <a:t>Please do get in touch if you need any support or advice. We want to help!</a:t>
            </a:r>
            <a:endParaRPr lang="en-GB" altLang="en-US" sz="2000" dirty="0">
              <a:latin typeface="Calibri"/>
              <a:ea typeface="Calibri"/>
              <a:cs typeface="Calibri"/>
            </a:endParaRPr>
          </a:p>
          <a:p>
            <a:pPr algn="l" rtl="0" fontAlgn="base"/>
            <a:endParaRPr lang="en-GB" sz="2400" b="0" i="0" u="none" strike="noStrike">
              <a:solidFill>
                <a:srgbClr val="000000"/>
              </a:solidFill>
              <a:effectLst/>
            </a:endParaRPr>
          </a:p>
          <a:p>
            <a:pPr algn="l" rtl="0" fontAlgn="base"/>
            <a:endParaRPr lang="en-GB">
              <a:solidFill>
                <a:srgbClr val="000000"/>
              </a:solidFill>
            </a:endParaRPr>
          </a:p>
          <a:p>
            <a:pPr algn="l" rtl="0" fontAlgn="base"/>
            <a:endParaRPr lang="en-GB" altLang="en-US" sz="2400">
              <a:cs typeface="Calibri" panose="020F0502020204030204" pitchFamily="34" charset="0"/>
            </a:endParaRPr>
          </a:p>
        </p:txBody>
      </p:sp>
      <p:pic>
        <p:nvPicPr>
          <p:cNvPr id="7" name="Picture 6" descr="A logo with a lion&#10;&#10;Description automatically generated">
            <a:extLst>
              <a:ext uri="{FF2B5EF4-FFF2-40B4-BE49-F238E27FC236}">
                <a16:creationId xmlns:a16="http://schemas.microsoft.com/office/drawing/2014/main" id="{4F6A09B9-8AF5-6688-8552-0DCF93D053BE}"/>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382" y="16120"/>
            <a:ext cx="1271224" cy="1308008"/>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17">
            <a:extLst>
              <a:ext uri="{FF2B5EF4-FFF2-40B4-BE49-F238E27FC236}">
                <a16:creationId xmlns:a16="http://schemas.microsoft.com/office/drawing/2014/main" id="{1FB5D73D-08F7-00DC-AD96-2395D15FC87C}"/>
              </a:ext>
            </a:extLst>
          </p:cNvPr>
          <p:cNvPicPr>
            <a:picLocks noChangeAspect="1"/>
          </p:cNvPicPr>
          <p:nvPr/>
        </p:nvPicPr>
        <p:blipFill>
          <a:blip r:embed="rId4"/>
          <a:stretch>
            <a:fillRect/>
          </a:stretch>
        </p:blipFill>
        <p:spPr>
          <a:xfrm>
            <a:off x="10922202" y="16041"/>
            <a:ext cx="1269798" cy="1273529"/>
          </a:xfrm>
          <a:prstGeom prst="rect">
            <a:avLst/>
          </a:prstGeom>
        </p:spPr>
      </p:pic>
      <p:sp>
        <p:nvSpPr>
          <p:cNvPr id="3" name="Subtitle 2">
            <a:extLst>
              <a:ext uri="{FF2B5EF4-FFF2-40B4-BE49-F238E27FC236}">
                <a16:creationId xmlns:a16="http://schemas.microsoft.com/office/drawing/2014/main" id="{A7136BFD-2459-40B7-02DD-F24EE36B7C53}"/>
              </a:ext>
            </a:extLst>
          </p:cNvPr>
          <p:cNvSpPr txBox="1">
            <a:spLocks/>
          </p:cNvSpPr>
          <p:nvPr/>
        </p:nvSpPr>
        <p:spPr>
          <a:xfrm>
            <a:off x="157504" y="1358685"/>
            <a:ext cx="11871158" cy="748286"/>
          </a:xfrm>
          <a:prstGeom prst="rect">
            <a:avLst/>
          </a:prstGeom>
        </p:spPr>
        <p:txBody>
          <a:bodyPr vert="horz" lIns="91440" tIns="45720" rIns="91440" bIns="45720" rtlCol="0" anchor="t">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buFontTx/>
              <a:buNone/>
            </a:pPr>
            <a:r>
              <a:rPr lang="en-GB" altLang="en-US" sz="4000" b="1" u="sng">
                <a:latin typeface="Calibri"/>
                <a:ea typeface="Calibri" panose="020F0502020204030204" pitchFamily="34" charset="0"/>
                <a:cs typeface="Calibri"/>
              </a:rPr>
              <a:t>Inclusion Team</a:t>
            </a:r>
            <a:endParaRPr lang="en-GB" sz="4000">
              <a:solidFill>
                <a:srgbClr val="333333"/>
              </a:solidFill>
              <a:latin typeface="Calibri"/>
              <a:ea typeface="Calibri"/>
              <a:cs typeface="Calibri"/>
            </a:endParaRPr>
          </a:p>
        </p:txBody>
      </p:sp>
      <p:sp>
        <p:nvSpPr>
          <p:cNvPr id="8" name="Title 1">
            <a:extLst>
              <a:ext uri="{FF2B5EF4-FFF2-40B4-BE49-F238E27FC236}">
                <a16:creationId xmlns:a16="http://schemas.microsoft.com/office/drawing/2014/main" id="{07FF7B40-7BCF-0560-977B-18246265F39D}"/>
              </a:ext>
            </a:extLst>
          </p:cNvPr>
          <p:cNvSpPr txBox="1">
            <a:spLocks/>
          </p:cNvSpPr>
          <p:nvPr/>
        </p:nvSpPr>
        <p:spPr>
          <a:xfrm>
            <a:off x="1257310" y="-9602"/>
            <a:ext cx="9622955" cy="1308007"/>
          </a:xfrm>
          <a:prstGeom prst="rect">
            <a:avLst/>
          </a:prstGeom>
          <a:solidFill>
            <a:srgbClr val="BD3E3E"/>
          </a:solidFill>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sz="4000">
                <a:solidFill>
                  <a:schemeClr val="bg1"/>
                </a:solidFill>
                <a:latin typeface="Calibri"/>
                <a:ea typeface="Calibri"/>
                <a:cs typeface="Calibri"/>
              </a:rPr>
              <a:t>Bournes Green Schools</a:t>
            </a:r>
            <a:br>
              <a:rPr lang="en-GB" sz="4000">
                <a:solidFill>
                  <a:schemeClr val="bg1"/>
                </a:solidFill>
                <a:latin typeface="Calibri"/>
                <a:ea typeface="Calibri"/>
                <a:cs typeface="Calibri"/>
              </a:rPr>
            </a:br>
            <a:r>
              <a:rPr lang="en-GB" sz="1000">
                <a:solidFill>
                  <a:schemeClr val="bg1"/>
                </a:solidFill>
                <a:latin typeface="Calibri"/>
                <a:ea typeface="Calibri"/>
                <a:cs typeface="Calibri"/>
              </a:rPr>
              <a:t> </a:t>
            </a:r>
            <a:br>
              <a:rPr lang="en-GB" sz="4000">
                <a:latin typeface="Calibri"/>
                <a:ea typeface="Calibri"/>
                <a:cs typeface="Calibri"/>
              </a:rPr>
            </a:br>
            <a:r>
              <a:rPr lang="en-GB" sz="2000" i="1">
                <a:solidFill>
                  <a:schemeClr val="bg1"/>
                </a:solidFill>
                <a:latin typeface="Calibri"/>
                <a:ea typeface="Calibri"/>
                <a:cs typeface="Calibri"/>
              </a:rPr>
              <a:t>Believe, Grow, Succeed</a:t>
            </a:r>
            <a:endParaRPr lang="en-US" sz="2000" i="1">
              <a:solidFill>
                <a:schemeClr val="bg1"/>
              </a:solidFill>
            </a:endParaRPr>
          </a:p>
        </p:txBody>
      </p:sp>
    </p:spTree>
    <p:extLst>
      <p:ext uri="{BB962C8B-B14F-4D97-AF65-F5344CB8AC3E}">
        <p14:creationId xmlns:p14="http://schemas.microsoft.com/office/powerpoint/2010/main" val="199626734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Subtitle 2">
            <a:extLst>
              <a:ext uri="{FF2B5EF4-FFF2-40B4-BE49-F238E27FC236}">
                <a16:creationId xmlns:a16="http://schemas.microsoft.com/office/drawing/2014/main" id="{22C8D1B0-39F5-4A09-9ADD-D0A5E7018EF1}"/>
              </a:ext>
            </a:extLst>
          </p:cNvPr>
          <p:cNvSpPr>
            <a:spLocks noGrp="1"/>
          </p:cNvSpPr>
          <p:nvPr>
            <p:ph type="subTitle" idx="1"/>
          </p:nvPr>
        </p:nvSpPr>
        <p:spPr>
          <a:xfrm>
            <a:off x="176463" y="2014786"/>
            <a:ext cx="11871158" cy="4037717"/>
          </a:xfrm>
        </p:spPr>
        <p:txBody>
          <a:bodyPr vert="horz" lIns="91440" tIns="45720" rIns="91440" bIns="45720" rtlCol="0" anchor="t">
            <a:normAutofit/>
          </a:bodyPr>
          <a:lstStyle/>
          <a:p>
            <a:pPr marL="457200" indent="-457200" algn="l">
              <a:buFont typeface="Arial" panose="020B0604020202020204" pitchFamily="34" charset="0"/>
              <a:buChar char="•"/>
              <a:defRPr/>
            </a:pPr>
            <a:r>
              <a:rPr lang="en-GB" sz="2000" dirty="0">
                <a:latin typeface="Calibri"/>
                <a:cs typeface="Calibri"/>
              </a:rPr>
              <a:t>If you need medicines to be administered to your child in school, you must complete a form from the office. We will only accept medicines prescribed by a doctor, in their original packaging, are clearly named and the dosage requires them to be administered within the school day. The exception to this is if your child has a Care Plan. </a:t>
            </a:r>
            <a:endParaRPr lang="en-US" dirty="0"/>
          </a:p>
          <a:p>
            <a:pPr marL="457200" indent="-457200" algn="l">
              <a:buFont typeface="Arial" panose="020B0604020202020204" pitchFamily="34" charset="0"/>
              <a:buChar char="•"/>
              <a:defRPr/>
            </a:pPr>
            <a:r>
              <a:rPr lang="en-GB" sz="2000" dirty="0">
                <a:latin typeface="Calibri"/>
                <a:cs typeface="Calibri"/>
              </a:rPr>
              <a:t>If your child has asthma or requires a Care Plan for a medical condition, please contact Mrs Baker. In September, this will be Mrs Goy. </a:t>
            </a:r>
            <a:endParaRPr lang="en-GB" sz="2000">
              <a:latin typeface="Calibri"/>
              <a:ea typeface="Calibri"/>
              <a:cs typeface="Calibri"/>
            </a:endParaRPr>
          </a:p>
          <a:p>
            <a:pPr algn="l" rtl="0" fontAlgn="base"/>
            <a:endParaRPr lang="en-GB" sz="2400" b="0" i="0" u="none" strike="noStrike">
              <a:solidFill>
                <a:srgbClr val="000000"/>
              </a:solidFill>
              <a:effectLst/>
            </a:endParaRPr>
          </a:p>
          <a:p>
            <a:pPr algn="l" rtl="0" fontAlgn="base"/>
            <a:endParaRPr lang="en-GB">
              <a:solidFill>
                <a:srgbClr val="000000"/>
              </a:solidFill>
            </a:endParaRPr>
          </a:p>
          <a:p>
            <a:pPr algn="l" rtl="0" fontAlgn="base"/>
            <a:endParaRPr lang="en-GB" altLang="en-US" sz="2400">
              <a:cs typeface="Calibri" panose="020F0502020204030204" pitchFamily="34" charset="0"/>
            </a:endParaRPr>
          </a:p>
        </p:txBody>
      </p:sp>
      <p:pic>
        <p:nvPicPr>
          <p:cNvPr id="7" name="Picture 6" descr="A logo with a lion&#10;&#10;Description automatically generated">
            <a:extLst>
              <a:ext uri="{FF2B5EF4-FFF2-40B4-BE49-F238E27FC236}">
                <a16:creationId xmlns:a16="http://schemas.microsoft.com/office/drawing/2014/main" id="{4F6A09B9-8AF5-6688-8552-0DCF93D053BE}"/>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382" y="16120"/>
            <a:ext cx="1271224" cy="1308008"/>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17">
            <a:extLst>
              <a:ext uri="{FF2B5EF4-FFF2-40B4-BE49-F238E27FC236}">
                <a16:creationId xmlns:a16="http://schemas.microsoft.com/office/drawing/2014/main" id="{1FB5D73D-08F7-00DC-AD96-2395D15FC87C}"/>
              </a:ext>
            </a:extLst>
          </p:cNvPr>
          <p:cNvPicPr>
            <a:picLocks noChangeAspect="1"/>
          </p:cNvPicPr>
          <p:nvPr/>
        </p:nvPicPr>
        <p:blipFill>
          <a:blip r:embed="rId3"/>
          <a:stretch>
            <a:fillRect/>
          </a:stretch>
        </p:blipFill>
        <p:spPr>
          <a:xfrm>
            <a:off x="10922202" y="16041"/>
            <a:ext cx="1269798" cy="1273529"/>
          </a:xfrm>
          <a:prstGeom prst="rect">
            <a:avLst/>
          </a:prstGeom>
        </p:spPr>
      </p:pic>
      <p:sp>
        <p:nvSpPr>
          <p:cNvPr id="3" name="Subtitle 2">
            <a:extLst>
              <a:ext uri="{FF2B5EF4-FFF2-40B4-BE49-F238E27FC236}">
                <a16:creationId xmlns:a16="http://schemas.microsoft.com/office/drawing/2014/main" id="{A7136BFD-2459-40B7-02DD-F24EE36B7C53}"/>
              </a:ext>
            </a:extLst>
          </p:cNvPr>
          <p:cNvSpPr txBox="1">
            <a:spLocks/>
          </p:cNvSpPr>
          <p:nvPr/>
        </p:nvSpPr>
        <p:spPr>
          <a:xfrm>
            <a:off x="157504" y="1358685"/>
            <a:ext cx="11871158" cy="748286"/>
          </a:xfrm>
          <a:prstGeom prst="rect">
            <a:avLst/>
          </a:prstGeom>
        </p:spPr>
        <p:txBody>
          <a:bodyPr vert="horz" lIns="91440" tIns="45720" rIns="91440" bIns="45720" rtlCol="0" anchor="t">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buFontTx/>
              <a:buNone/>
            </a:pPr>
            <a:r>
              <a:rPr lang="en-GB" altLang="en-US" sz="4000" b="1" u="sng">
                <a:latin typeface="Calibri"/>
                <a:ea typeface="Calibri" panose="020F0502020204030204" pitchFamily="34" charset="0"/>
                <a:cs typeface="Calibri"/>
              </a:rPr>
              <a:t>Medicines in School</a:t>
            </a:r>
            <a:endParaRPr lang="en-GB" sz="4000">
              <a:solidFill>
                <a:srgbClr val="333333"/>
              </a:solidFill>
              <a:latin typeface="Calibri"/>
              <a:ea typeface="Calibri"/>
              <a:cs typeface="Calibri"/>
            </a:endParaRPr>
          </a:p>
        </p:txBody>
      </p:sp>
      <p:sp>
        <p:nvSpPr>
          <p:cNvPr id="8" name="Title 1">
            <a:extLst>
              <a:ext uri="{FF2B5EF4-FFF2-40B4-BE49-F238E27FC236}">
                <a16:creationId xmlns:a16="http://schemas.microsoft.com/office/drawing/2014/main" id="{4942AD45-2CC8-3C37-ED18-5A116EEE6000}"/>
              </a:ext>
            </a:extLst>
          </p:cNvPr>
          <p:cNvSpPr txBox="1">
            <a:spLocks/>
          </p:cNvSpPr>
          <p:nvPr/>
        </p:nvSpPr>
        <p:spPr>
          <a:xfrm>
            <a:off x="1257310" y="-9602"/>
            <a:ext cx="9622955" cy="1308007"/>
          </a:xfrm>
          <a:prstGeom prst="rect">
            <a:avLst/>
          </a:prstGeom>
          <a:solidFill>
            <a:srgbClr val="BD3E3E"/>
          </a:solidFill>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sz="4000">
                <a:solidFill>
                  <a:schemeClr val="bg1"/>
                </a:solidFill>
                <a:latin typeface="Calibri"/>
                <a:ea typeface="Calibri"/>
                <a:cs typeface="Calibri"/>
              </a:rPr>
              <a:t>Bournes Green Schools</a:t>
            </a:r>
            <a:br>
              <a:rPr lang="en-GB" sz="4000">
                <a:solidFill>
                  <a:schemeClr val="bg1"/>
                </a:solidFill>
                <a:latin typeface="Calibri"/>
                <a:ea typeface="Calibri"/>
                <a:cs typeface="Calibri"/>
              </a:rPr>
            </a:br>
            <a:r>
              <a:rPr lang="en-GB" sz="1000">
                <a:solidFill>
                  <a:schemeClr val="bg1"/>
                </a:solidFill>
                <a:latin typeface="Calibri"/>
                <a:ea typeface="Calibri"/>
                <a:cs typeface="Calibri"/>
              </a:rPr>
              <a:t> </a:t>
            </a:r>
            <a:br>
              <a:rPr lang="en-GB" sz="4000">
                <a:latin typeface="Calibri"/>
                <a:ea typeface="Calibri"/>
                <a:cs typeface="Calibri"/>
              </a:rPr>
            </a:br>
            <a:r>
              <a:rPr lang="en-GB" sz="2000" i="1">
                <a:solidFill>
                  <a:schemeClr val="bg1"/>
                </a:solidFill>
                <a:latin typeface="Calibri"/>
                <a:ea typeface="Calibri"/>
                <a:cs typeface="Calibri"/>
              </a:rPr>
              <a:t>Believe, Grow, Succeed</a:t>
            </a:r>
            <a:endParaRPr lang="en-US" sz="2000" i="1">
              <a:solidFill>
                <a:schemeClr val="bg1"/>
              </a:solidFill>
            </a:endParaRPr>
          </a:p>
        </p:txBody>
      </p:sp>
    </p:spTree>
    <p:extLst>
      <p:ext uri="{BB962C8B-B14F-4D97-AF65-F5344CB8AC3E}">
        <p14:creationId xmlns:p14="http://schemas.microsoft.com/office/powerpoint/2010/main" val="16867970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Subtitle 2">
            <a:extLst>
              <a:ext uri="{FF2B5EF4-FFF2-40B4-BE49-F238E27FC236}">
                <a16:creationId xmlns:a16="http://schemas.microsoft.com/office/drawing/2014/main" id="{22C8D1B0-39F5-4A09-9ADD-D0A5E7018EF1}"/>
              </a:ext>
            </a:extLst>
          </p:cNvPr>
          <p:cNvSpPr>
            <a:spLocks noGrp="1"/>
          </p:cNvSpPr>
          <p:nvPr>
            <p:ph type="subTitle" idx="1"/>
          </p:nvPr>
        </p:nvSpPr>
        <p:spPr>
          <a:xfrm>
            <a:off x="166166" y="2014786"/>
            <a:ext cx="11871158" cy="4593771"/>
          </a:xfrm>
        </p:spPr>
        <p:txBody>
          <a:bodyPr vert="horz" lIns="91440" tIns="45720" rIns="91440" bIns="45720" rtlCol="0" anchor="t">
            <a:noAutofit/>
          </a:bodyPr>
          <a:lstStyle/>
          <a:p>
            <a:pPr marL="0" indent="0">
              <a:buFont typeface="Wingdings 3" panose="05040102010807070707" pitchFamily="18" charset="2"/>
              <a:buNone/>
            </a:pPr>
            <a:r>
              <a:rPr lang="en-GB" sz="2000" dirty="0">
                <a:latin typeface="Calibri"/>
                <a:cs typeface="Calibri"/>
                <a:hlinkClick r:id="rId2"/>
              </a:rPr>
              <a:t>Bournes Green Infant School and Bournes Green Junior School - Attendance (secat.co.uk)</a:t>
            </a:r>
            <a:endParaRPr lang="en-GB" sz="2000" dirty="0">
              <a:latin typeface="Calibri"/>
              <a:cs typeface="Calibri"/>
            </a:endParaRPr>
          </a:p>
          <a:p>
            <a:pPr marL="457200" indent="-457200" algn="l">
              <a:buFont typeface="Arial" panose="020B0604020202020204" pitchFamily="34" charset="0"/>
              <a:buChar char="•"/>
            </a:pPr>
            <a:r>
              <a:rPr lang="en-GB" altLang="en-US" sz="2000" dirty="0">
                <a:latin typeface="Calibri"/>
                <a:cs typeface="Calibri"/>
              </a:rPr>
              <a:t>Holidays during term time are not authorised and you may incur a fine. We do not provide homework to take on holiday.</a:t>
            </a:r>
            <a:endParaRPr lang="en-GB" altLang="en-US" sz="2000" dirty="0">
              <a:latin typeface="Calibri"/>
              <a:ea typeface="Calibri"/>
              <a:cs typeface="Calibri"/>
            </a:endParaRPr>
          </a:p>
          <a:p>
            <a:pPr marL="457200" indent="-457200" algn="l">
              <a:buFont typeface="Arial" panose="020B0604020202020204" pitchFamily="34" charset="0"/>
              <a:buChar char="•"/>
            </a:pPr>
            <a:r>
              <a:rPr lang="en-GB" altLang="en-US" sz="2000" dirty="0">
                <a:latin typeface="Calibri"/>
                <a:cs typeface="Calibri"/>
              </a:rPr>
              <a:t>If you are struggling to get your child into school for any reason, please speak to us and we will do our best to support you.</a:t>
            </a:r>
            <a:endParaRPr lang="en-GB" altLang="en-US" sz="2000" dirty="0">
              <a:latin typeface="Calibri"/>
              <a:ea typeface="Calibri"/>
              <a:cs typeface="Calibri"/>
            </a:endParaRPr>
          </a:p>
          <a:p>
            <a:pPr algn="l"/>
            <a:r>
              <a:rPr lang="en-GB" sz="2000" u="sng" dirty="0">
                <a:solidFill>
                  <a:srgbClr val="000000"/>
                </a:solidFill>
                <a:latin typeface="Calibri"/>
                <a:cs typeface="Calibri"/>
              </a:rPr>
              <a:t>Infant</a:t>
            </a:r>
            <a:r>
              <a:rPr lang="en-GB" sz="2000" i="0" u="sng" dirty="0">
                <a:solidFill>
                  <a:srgbClr val="000000"/>
                </a:solidFill>
                <a:effectLst/>
                <a:latin typeface="Calibri"/>
                <a:cs typeface="Calibri"/>
              </a:rPr>
              <a:t> School </a:t>
            </a:r>
            <a:r>
              <a:rPr lang="en-GB" sz="2000" i="0" u="sng">
                <a:solidFill>
                  <a:srgbClr val="000000"/>
                </a:solidFill>
                <a:effectLst/>
                <a:latin typeface="Calibri"/>
                <a:cs typeface="Calibri"/>
              </a:rPr>
              <a:t>times</a:t>
            </a:r>
            <a:r>
              <a:rPr lang="en-GB" sz="2000" u="sng">
                <a:solidFill>
                  <a:srgbClr val="000000"/>
                </a:solidFill>
                <a:latin typeface="Calibri"/>
                <a:cs typeface="Calibri"/>
              </a:rPr>
              <a:t> (these are slightly different for the first two weeks)</a:t>
            </a:r>
            <a:endParaRPr lang="en-GB" sz="2000" i="0">
              <a:solidFill>
                <a:srgbClr val="000000"/>
              </a:solidFill>
              <a:effectLst/>
              <a:latin typeface="Calibri"/>
              <a:ea typeface="Calibri"/>
              <a:cs typeface="Calibri"/>
            </a:endParaRPr>
          </a:p>
          <a:p>
            <a:pPr algn="l"/>
            <a:r>
              <a:rPr lang="en-GB" sz="2000" dirty="0">
                <a:solidFill>
                  <a:srgbClr val="000000"/>
                </a:solidFill>
                <a:latin typeface="Calibri"/>
                <a:cs typeface="Calibri"/>
              </a:rPr>
              <a:t>8-35am</a:t>
            </a:r>
            <a:r>
              <a:rPr lang="en-GB" sz="2000" b="0" i="0" dirty="0">
                <a:solidFill>
                  <a:srgbClr val="000000"/>
                </a:solidFill>
                <a:effectLst/>
                <a:latin typeface="Calibri"/>
                <a:cs typeface="Calibri"/>
              </a:rPr>
              <a:t> </a:t>
            </a:r>
            <a:r>
              <a:rPr lang="en-GB" sz="2000" dirty="0">
                <a:solidFill>
                  <a:srgbClr val="000000"/>
                </a:solidFill>
                <a:latin typeface="Calibri"/>
                <a:cs typeface="Calibri"/>
              </a:rPr>
              <a:t>– Gates open </a:t>
            </a:r>
            <a:r>
              <a:rPr lang="en-GB" sz="2000" b="0" i="0" dirty="0">
                <a:solidFill>
                  <a:srgbClr val="000000"/>
                </a:solidFill>
                <a:effectLst/>
                <a:latin typeface="Calibri"/>
                <a:cs typeface="Calibri"/>
              </a:rPr>
              <a:t>(children may come into school from this time)</a:t>
            </a:r>
            <a:endParaRPr lang="en-GB" sz="2000" b="0" i="0" dirty="0">
              <a:solidFill>
                <a:srgbClr val="000000"/>
              </a:solidFill>
              <a:effectLst/>
              <a:latin typeface="Calibri"/>
              <a:ea typeface="Calibri"/>
              <a:cs typeface="Calibri"/>
            </a:endParaRPr>
          </a:p>
          <a:p>
            <a:pPr algn="l"/>
            <a:r>
              <a:rPr lang="en-GB" sz="2000" dirty="0">
                <a:solidFill>
                  <a:srgbClr val="000000"/>
                </a:solidFill>
                <a:latin typeface="Calibri"/>
                <a:cs typeface="Calibri"/>
              </a:rPr>
              <a:t>8-40am</a:t>
            </a:r>
            <a:r>
              <a:rPr lang="en-GB" sz="2000" b="0" i="0" dirty="0">
                <a:solidFill>
                  <a:srgbClr val="000000"/>
                </a:solidFill>
                <a:effectLst/>
                <a:latin typeface="Calibri"/>
                <a:cs typeface="Calibri"/>
              </a:rPr>
              <a:t> - Official start to the School Day</a:t>
            </a:r>
            <a:endParaRPr lang="en-GB" sz="2000" b="0" i="0" dirty="0">
              <a:solidFill>
                <a:srgbClr val="000000"/>
              </a:solidFill>
              <a:effectLst/>
              <a:latin typeface="Calibri"/>
              <a:ea typeface="Calibri"/>
              <a:cs typeface="Calibri"/>
            </a:endParaRPr>
          </a:p>
          <a:p>
            <a:pPr algn="l"/>
            <a:r>
              <a:rPr lang="en-GB" sz="2000" dirty="0">
                <a:solidFill>
                  <a:srgbClr val="000000"/>
                </a:solidFill>
                <a:latin typeface="Calibri"/>
                <a:cs typeface="Calibri"/>
              </a:rPr>
              <a:t>3-10pm</a:t>
            </a:r>
            <a:r>
              <a:rPr lang="en-GB" sz="2000" b="0" i="0" dirty="0">
                <a:solidFill>
                  <a:srgbClr val="000000"/>
                </a:solidFill>
                <a:effectLst/>
                <a:latin typeface="Calibri"/>
                <a:cs typeface="Calibri"/>
              </a:rPr>
              <a:t> - End of the School Day</a:t>
            </a:r>
            <a:endParaRPr lang="en-GB" sz="2000" b="0" i="0" dirty="0">
              <a:solidFill>
                <a:srgbClr val="000000"/>
              </a:solidFill>
              <a:effectLst/>
              <a:latin typeface="Calibri"/>
              <a:ea typeface="Calibri"/>
              <a:cs typeface="Calibri"/>
            </a:endParaRPr>
          </a:p>
          <a:p>
            <a:pPr algn="l"/>
            <a:r>
              <a:rPr lang="en-GB" altLang="en-US" sz="2000" dirty="0">
                <a:latin typeface="Calibri"/>
                <a:cs typeface="Calibri"/>
              </a:rPr>
              <a:t>If you are going to be late, please call the School Office. </a:t>
            </a:r>
            <a:endParaRPr lang="en-GB" altLang="en-US" sz="2000" dirty="0">
              <a:latin typeface="Calibri"/>
              <a:ea typeface="Calibri"/>
              <a:cs typeface="Calibri"/>
            </a:endParaRPr>
          </a:p>
          <a:p>
            <a:pPr algn="l">
              <a:defRPr/>
            </a:pPr>
            <a:r>
              <a:rPr lang="en-GB" altLang="en-US" sz="2000" dirty="0">
                <a:latin typeface="Calibri"/>
                <a:ea typeface="Calibri"/>
                <a:cs typeface="Calibri"/>
              </a:rPr>
              <a:t>If there is a different adult picking up your child at home-time, please contact the school office or e-mail the class teacher. Emails will not be read during teaching time.</a:t>
            </a:r>
          </a:p>
          <a:p>
            <a:pPr marL="457200" indent="-457200" algn="l" eaLnBrk="1" fontAlgn="auto" hangingPunct="1">
              <a:spcAft>
                <a:spcPts val="0"/>
              </a:spcAft>
              <a:buFont typeface="Arial" panose="020B0604020202020204" pitchFamily="34" charset="0"/>
              <a:buChar char="•"/>
              <a:defRPr/>
            </a:pPr>
            <a:endParaRPr lang="en-GB"/>
          </a:p>
          <a:p>
            <a:pPr marL="457200" indent="-457200" algn="l" eaLnBrk="1" fontAlgn="auto" hangingPunct="1">
              <a:spcAft>
                <a:spcPts val="0"/>
              </a:spcAft>
              <a:buChar char="•"/>
              <a:defRPr/>
            </a:pPr>
            <a:endParaRPr lang="en-GB"/>
          </a:p>
          <a:p>
            <a:pPr algn="l">
              <a:defRPr/>
            </a:pPr>
            <a:endParaRPr lang="en-GB"/>
          </a:p>
        </p:txBody>
      </p:sp>
      <p:pic>
        <p:nvPicPr>
          <p:cNvPr id="7" name="Picture 6" descr="A logo with a lion&#10;&#10;Description automatically generated">
            <a:extLst>
              <a:ext uri="{FF2B5EF4-FFF2-40B4-BE49-F238E27FC236}">
                <a16:creationId xmlns:a16="http://schemas.microsoft.com/office/drawing/2014/main" id="{4F6A09B9-8AF5-6688-8552-0DCF93D053BE}"/>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382" y="16120"/>
            <a:ext cx="1271224" cy="1308008"/>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17">
            <a:extLst>
              <a:ext uri="{FF2B5EF4-FFF2-40B4-BE49-F238E27FC236}">
                <a16:creationId xmlns:a16="http://schemas.microsoft.com/office/drawing/2014/main" id="{1FB5D73D-08F7-00DC-AD96-2395D15FC87C}"/>
              </a:ext>
            </a:extLst>
          </p:cNvPr>
          <p:cNvPicPr>
            <a:picLocks noChangeAspect="1"/>
          </p:cNvPicPr>
          <p:nvPr/>
        </p:nvPicPr>
        <p:blipFill>
          <a:blip r:embed="rId4"/>
          <a:stretch>
            <a:fillRect/>
          </a:stretch>
        </p:blipFill>
        <p:spPr>
          <a:xfrm>
            <a:off x="10922202" y="16041"/>
            <a:ext cx="1269798" cy="1273529"/>
          </a:xfrm>
          <a:prstGeom prst="rect">
            <a:avLst/>
          </a:prstGeom>
        </p:spPr>
      </p:pic>
      <p:sp>
        <p:nvSpPr>
          <p:cNvPr id="3" name="Subtitle 2">
            <a:extLst>
              <a:ext uri="{FF2B5EF4-FFF2-40B4-BE49-F238E27FC236}">
                <a16:creationId xmlns:a16="http://schemas.microsoft.com/office/drawing/2014/main" id="{A7136BFD-2459-40B7-02DD-F24EE36B7C53}"/>
              </a:ext>
            </a:extLst>
          </p:cNvPr>
          <p:cNvSpPr txBox="1">
            <a:spLocks/>
          </p:cNvSpPr>
          <p:nvPr/>
        </p:nvSpPr>
        <p:spPr>
          <a:xfrm>
            <a:off x="157504" y="1358685"/>
            <a:ext cx="11871158" cy="748286"/>
          </a:xfrm>
          <a:prstGeom prst="rect">
            <a:avLst/>
          </a:prstGeom>
        </p:spPr>
        <p:txBody>
          <a:bodyPr vert="horz" lIns="91440" tIns="45720" rIns="91440" bIns="45720" rtlCol="0" anchor="t">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buFontTx/>
              <a:buNone/>
            </a:pPr>
            <a:r>
              <a:rPr lang="en-GB" altLang="en-US" sz="4000" b="1" u="sng">
                <a:latin typeface="Calibri"/>
                <a:ea typeface="Calibri" panose="020F0502020204030204" pitchFamily="34" charset="0"/>
                <a:cs typeface="Calibri"/>
              </a:rPr>
              <a:t>Attendance &amp; Punctuality</a:t>
            </a:r>
            <a:endParaRPr lang="en-GB" sz="4000">
              <a:solidFill>
                <a:srgbClr val="333333"/>
              </a:solidFill>
              <a:latin typeface="Calibri"/>
              <a:ea typeface="Calibri"/>
              <a:cs typeface="Calibri"/>
            </a:endParaRPr>
          </a:p>
        </p:txBody>
      </p:sp>
      <p:sp>
        <p:nvSpPr>
          <p:cNvPr id="8" name="Title 1">
            <a:extLst>
              <a:ext uri="{FF2B5EF4-FFF2-40B4-BE49-F238E27FC236}">
                <a16:creationId xmlns:a16="http://schemas.microsoft.com/office/drawing/2014/main" id="{1C30E923-C5CE-B222-8499-3C13D5D96E3F}"/>
              </a:ext>
            </a:extLst>
          </p:cNvPr>
          <p:cNvSpPr txBox="1">
            <a:spLocks/>
          </p:cNvSpPr>
          <p:nvPr/>
        </p:nvSpPr>
        <p:spPr>
          <a:xfrm>
            <a:off x="1257310" y="-9602"/>
            <a:ext cx="9622955" cy="1308007"/>
          </a:xfrm>
          <a:prstGeom prst="rect">
            <a:avLst/>
          </a:prstGeom>
          <a:solidFill>
            <a:srgbClr val="BD3E3E"/>
          </a:solidFill>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sz="4000">
                <a:solidFill>
                  <a:schemeClr val="bg1"/>
                </a:solidFill>
                <a:latin typeface="Calibri"/>
                <a:ea typeface="Calibri"/>
                <a:cs typeface="Calibri"/>
              </a:rPr>
              <a:t>Bournes Green Schools</a:t>
            </a:r>
            <a:br>
              <a:rPr lang="en-GB" sz="4000">
                <a:solidFill>
                  <a:schemeClr val="bg1"/>
                </a:solidFill>
                <a:latin typeface="Calibri"/>
                <a:ea typeface="Calibri"/>
                <a:cs typeface="Calibri"/>
              </a:rPr>
            </a:br>
            <a:r>
              <a:rPr lang="en-GB" sz="1000">
                <a:solidFill>
                  <a:schemeClr val="bg1"/>
                </a:solidFill>
                <a:latin typeface="Calibri"/>
                <a:ea typeface="Calibri"/>
                <a:cs typeface="Calibri"/>
              </a:rPr>
              <a:t> </a:t>
            </a:r>
            <a:br>
              <a:rPr lang="en-GB" sz="4000">
                <a:latin typeface="Calibri"/>
                <a:ea typeface="Calibri"/>
                <a:cs typeface="Calibri"/>
              </a:rPr>
            </a:br>
            <a:r>
              <a:rPr lang="en-GB" sz="2000" i="1">
                <a:solidFill>
                  <a:schemeClr val="bg1"/>
                </a:solidFill>
                <a:latin typeface="Calibri"/>
                <a:ea typeface="Calibri"/>
                <a:cs typeface="Calibri"/>
              </a:rPr>
              <a:t>Believe, Grow, Succeed</a:t>
            </a:r>
            <a:endParaRPr lang="en-US" sz="2000" i="1">
              <a:solidFill>
                <a:schemeClr val="bg1"/>
              </a:solidFill>
            </a:endParaRPr>
          </a:p>
        </p:txBody>
      </p:sp>
    </p:spTree>
    <p:extLst>
      <p:ext uri="{BB962C8B-B14F-4D97-AF65-F5344CB8AC3E}">
        <p14:creationId xmlns:p14="http://schemas.microsoft.com/office/powerpoint/2010/main" val="279803503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logo with a lion&#10;&#10;Description automatically generated">
            <a:extLst>
              <a:ext uri="{FF2B5EF4-FFF2-40B4-BE49-F238E27FC236}">
                <a16:creationId xmlns:a16="http://schemas.microsoft.com/office/drawing/2014/main" id="{4F6A09B9-8AF5-6688-8552-0DCF93D053BE}"/>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382" y="16120"/>
            <a:ext cx="1271224" cy="1308008"/>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17">
            <a:extLst>
              <a:ext uri="{FF2B5EF4-FFF2-40B4-BE49-F238E27FC236}">
                <a16:creationId xmlns:a16="http://schemas.microsoft.com/office/drawing/2014/main" id="{1FB5D73D-08F7-00DC-AD96-2395D15FC87C}"/>
              </a:ext>
            </a:extLst>
          </p:cNvPr>
          <p:cNvPicPr>
            <a:picLocks noChangeAspect="1"/>
          </p:cNvPicPr>
          <p:nvPr/>
        </p:nvPicPr>
        <p:blipFill>
          <a:blip r:embed="rId3"/>
          <a:stretch>
            <a:fillRect/>
          </a:stretch>
        </p:blipFill>
        <p:spPr>
          <a:xfrm>
            <a:off x="10922202" y="16041"/>
            <a:ext cx="1269798" cy="1273529"/>
          </a:xfrm>
          <a:prstGeom prst="rect">
            <a:avLst/>
          </a:prstGeom>
        </p:spPr>
      </p:pic>
      <p:sp>
        <p:nvSpPr>
          <p:cNvPr id="3" name="Subtitle 2">
            <a:extLst>
              <a:ext uri="{FF2B5EF4-FFF2-40B4-BE49-F238E27FC236}">
                <a16:creationId xmlns:a16="http://schemas.microsoft.com/office/drawing/2014/main" id="{A7136BFD-2459-40B7-02DD-F24EE36B7C53}"/>
              </a:ext>
            </a:extLst>
          </p:cNvPr>
          <p:cNvSpPr txBox="1">
            <a:spLocks/>
          </p:cNvSpPr>
          <p:nvPr/>
        </p:nvSpPr>
        <p:spPr>
          <a:xfrm>
            <a:off x="157504" y="1358685"/>
            <a:ext cx="11871158" cy="748286"/>
          </a:xfrm>
          <a:prstGeom prst="rect">
            <a:avLst/>
          </a:prstGeom>
        </p:spPr>
        <p:txBody>
          <a:bodyPr vert="horz" lIns="91440" tIns="45720" rIns="91440" bIns="45720" rtlCol="0" anchor="t">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buFontTx/>
              <a:buNone/>
            </a:pPr>
            <a:r>
              <a:rPr lang="en-GB" altLang="en-US" sz="4000" b="1" u="sng">
                <a:latin typeface="Calibri"/>
                <a:ea typeface="Calibri" panose="020F0502020204030204" pitchFamily="34" charset="0"/>
                <a:cs typeface="Calibri"/>
              </a:rPr>
              <a:t>Walk, Scoot or Cycle to School</a:t>
            </a:r>
            <a:endParaRPr lang="en-GB" sz="4000">
              <a:solidFill>
                <a:srgbClr val="333333"/>
              </a:solidFill>
              <a:latin typeface="Calibri"/>
              <a:ea typeface="Calibri"/>
              <a:cs typeface="Calibri"/>
            </a:endParaRPr>
          </a:p>
        </p:txBody>
      </p:sp>
      <p:pic>
        <p:nvPicPr>
          <p:cNvPr id="6" name="Picture 5" descr="Cycle shelter 005">
            <a:extLst>
              <a:ext uri="{FF2B5EF4-FFF2-40B4-BE49-F238E27FC236}">
                <a16:creationId xmlns:a16="http://schemas.microsoft.com/office/drawing/2014/main" id="{E279A442-8984-C494-CCED-44D792938A9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a:xfrm>
            <a:off x="2862100" y="2743200"/>
            <a:ext cx="6461965" cy="3785404"/>
          </a:xfrm>
          <a:prstGeom prst="rect">
            <a:avLst/>
          </a:prstGeom>
          <a:noFill/>
          <a:ln w="38100">
            <a:solidFill>
              <a:schemeClr val="tx1">
                <a:alpha val="50000"/>
              </a:schemeClr>
            </a:solidFill>
          </a:ln>
        </p:spPr>
      </p:pic>
      <p:sp>
        <p:nvSpPr>
          <p:cNvPr id="9" name="Title 1">
            <a:extLst>
              <a:ext uri="{FF2B5EF4-FFF2-40B4-BE49-F238E27FC236}">
                <a16:creationId xmlns:a16="http://schemas.microsoft.com/office/drawing/2014/main" id="{F15A48D0-F758-ED3B-13ED-84FC72CF58D7}"/>
              </a:ext>
            </a:extLst>
          </p:cNvPr>
          <p:cNvSpPr txBox="1">
            <a:spLocks/>
          </p:cNvSpPr>
          <p:nvPr/>
        </p:nvSpPr>
        <p:spPr>
          <a:xfrm>
            <a:off x="1257310" y="-9602"/>
            <a:ext cx="9622955" cy="1308007"/>
          </a:xfrm>
          <a:prstGeom prst="rect">
            <a:avLst/>
          </a:prstGeom>
          <a:solidFill>
            <a:srgbClr val="BD3E3E"/>
          </a:solidFill>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sz="4000">
                <a:solidFill>
                  <a:schemeClr val="bg1"/>
                </a:solidFill>
                <a:latin typeface="Calibri"/>
                <a:ea typeface="Calibri"/>
                <a:cs typeface="Calibri"/>
              </a:rPr>
              <a:t>Bournes Green Schools</a:t>
            </a:r>
            <a:br>
              <a:rPr lang="en-GB" sz="4000">
                <a:solidFill>
                  <a:schemeClr val="bg1"/>
                </a:solidFill>
                <a:latin typeface="Calibri"/>
                <a:ea typeface="Calibri"/>
                <a:cs typeface="Calibri"/>
              </a:rPr>
            </a:br>
            <a:r>
              <a:rPr lang="en-GB" sz="1000">
                <a:solidFill>
                  <a:schemeClr val="bg1"/>
                </a:solidFill>
                <a:latin typeface="Calibri"/>
                <a:ea typeface="Calibri"/>
                <a:cs typeface="Calibri"/>
              </a:rPr>
              <a:t> </a:t>
            </a:r>
            <a:br>
              <a:rPr lang="en-GB" sz="4000">
                <a:latin typeface="Calibri"/>
                <a:ea typeface="Calibri"/>
                <a:cs typeface="Calibri"/>
              </a:rPr>
            </a:br>
            <a:r>
              <a:rPr lang="en-GB" sz="2000" i="1">
                <a:solidFill>
                  <a:schemeClr val="bg1"/>
                </a:solidFill>
                <a:latin typeface="Calibri"/>
                <a:ea typeface="Calibri"/>
                <a:cs typeface="Calibri"/>
              </a:rPr>
              <a:t>Believe, Grow, Succeed</a:t>
            </a:r>
            <a:endParaRPr lang="en-US" sz="2000" i="1">
              <a:solidFill>
                <a:schemeClr val="bg1"/>
              </a:solidFill>
            </a:endParaRPr>
          </a:p>
        </p:txBody>
      </p:sp>
    </p:spTree>
    <p:extLst>
      <p:ext uri="{BB962C8B-B14F-4D97-AF65-F5344CB8AC3E}">
        <p14:creationId xmlns:p14="http://schemas.microsoft.com/office/powerpoint/2010/main" val="219631541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logo with a lion&#10;&#10;Description automatically generated">
            <a:extLst>
              <a:ext uri="{FF2B5EF4-FFF2-40B4-BE49-F238E27FC236}">
                <a16:creationId xmlns:a16="http://schemas.microsoft.com/office/drawing/2014/main" id="{4F6A09B9-8AF5-6688-8552-0DCF93D053BE}"/>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382" y="16120"/>
            <a:ext cx="1271224" cy="1308008"/>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17">
            <a:extLst>
              <a:ext uri="{FF2B5EF4-FFF2-40B4-BE49-F238E27FC236}">
                <a16:creationId xmlns:a16="http://schemas.microsoft.com/office/drawing/2014/main" id="{1FB5D73D-08F7-00DC-AD96-2395D15FC87C}"/>
              </a:ext>
            </a:extLst>
          </p:cNvPr>
          <p:cNvPicPr>
            <a:picLocks noChangeAspect="1"/>
          </p:cNvPicPr>
          <p:nvPr/>
        </p:nvPicPr>
        <p:blipFill>
          <a:blip r:embed="rId3"/>
          <a:stretch>
            <a:fillRect/>
          </a:stretch>
        </p:blipFill>
        <p:spPr>
          <a:xfrm>
            <a:off x="10922202" y="16041"/>
            <a:ext cx="1269798" cy="1273529"/>
          </a:xfrm>
          <a:prstGeom prst="rect">
            <a:avLst/>
          </a:prstGeom>
        </p:spPr>
      </p:pic>
      <p:sp>
        <p:nvSpPr>
          <p:cNvPr id="3" name="Subtitle 2">
            <a:extLst>
              <a:ext uri="{FF2B5EF4-FFF2-40B4-BE49-F238E27FC236}">
                <a16:creationId xmlns:a16="http://schemas.microsoft.com/office/drawing/2014/main" id="{A7136BFD-2459-40B7-02DD-F24EE36B7C53}"/>
              </a:ext>
            </a:extLst>
          </p:cNvPr>
          <p:cNvSpPr txBox="1">
            <a:spLocks/>
          </p:cNvSpPr>
          <p:nvPr/>
        </p:nvSpPr>
        <p:spPr>
          <a:xfrm>
            <a:off x="157504" y="1358685"/>
            <a:ext cx="11871158" cy="748286"/>
          </a:xfrm>
          <a:prstGeom prst="rect">
            <a:avLst/>
          </a:prstGeom>
        </p:spPr>
        <p:txBody>
          <a:bodyPr vert="horz" lIns="91440" tIns="45720" rIns="91440" bIns="45720" rtlCol="0" anchor="t">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buFontTx/>
              <a:buNone/>
            </a:pPr>
            <a:r>
              <a:rPr lang="en-GB" altLang="en-US" sz="4000" b="1" u="sng">
                <a:latin typeface="Calibri"/>
                <a:ea typeface="Calibri" panose="020F0502020204030204" pitchFamily="34" charset="0"/>
                <a:cs typeface="Calibri"/>
              </a:rPr>
              <a:t>School Streets Scheme</a:t>
            </a:r>
            <a:endParaRPr lang="en-GB" sz="4000">
              <a:solidFill>
                <a:srgbClr val="333333"/>
              </a:solidFill>
              <a:latin typeface="Calibri"/>
              <a:ea typeface="Calibri"/>
              <a:cs typeface="Calibri"/>
            </a:endParaRPr>
          </a:p>
        </p:txBody>
      </p:sp>
      <p:pic>
        <p:nvPicPr>
          <p:cNvPr id="8" name="Picture 4" descr="Image preview">
            <a:extLst>
              <a:ext uri="{FF2B5EF4-FFF2-40B4-BE49-F238E27FC236}">
                <a16:creationId xmlns:a16="http://schemas.microsoft.com/office/drawing/2014/main" id="{18175183-0752-6DE0-F67F-CB72731A2C4F}"/>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t="9399" b="9954"/>
          <a:stretch/>
        </p:blipFill>
        <p:spPr bwMode="auto">
          <a:xfrm>
            <a:off x="6466235" y="2765610"/>
            <a:ext cx="5090365" cy="3825747"/>
          </a:xfrm>
          <a:prstGeom prst="rect">
            <a:avLst/>
          </a:prstGeom>
          <a:noFill/>
          <a:ln w="38100">
            <a:solidFill>
              <a:schemeClr val="tx1">
                <a:alpha val="50000"/>
              </a:schemeClr>
            </a:solidFill>
          </a:ln>
          <a:extLst>
            <a:ext uri="{909E8E84-426E-40DD-AFC4-6F175D3DCCD1}">
              <a14:hiddenFill xmlns:a14="http://schemas.microsoft.com/office/drawing/2010/main">
                <a:solidFill>
                  <a:srgbClr val="FFFFFF"/>
                </a:solidFill>
              </a14:hiddenFill>
            </a:ext>
          </a:extLst>
        </p:spPr>
      </p:pic>
      <p:sp>
        <p:nvSpPr>
          <p:cNvPr id="10" name="TextBox 9">
            <a:extLst>
              <a:ext uri="{FF2B5EF4-FFF2-40B4-BE49-F238E27FC236}">
                <a16:creationId xmlns:a16="http://schemas.microsoft.com/office/drawing/2014/main" id="{7096AC8D-FA9C-691F-07D3-D8F55B2A2168}"/>
              </a:ext>
            </a:extLst>
          </p:cNvPr>
          <p:cNvSpPr txBox="1"/>
          <p:nvPr/>
        </p:nvSpPr>
        <p:spPr>
          <a:xfrm>
            <a:off x="1299248" y="2106971"/>
            <a:ext cx="9622954" cy="369332"/>
          </a:xfrm>
          <a:prstGeom prst="rect">
            <a:avLst/>
          </a:prstGeom>
          <a:noFill/>
        </p:spPr>
        <p:txBody>
          <a:bodyPr wrap="square">
            <a:spAutoFit/>
          </a:bodyPr>
          <a:lstStyle/>
          <a:p>
            <a:r>
              <a:rPr lang="en-GB">
                <a:hlinkClick r:id="rId5"/>
              </a:rPr>
              <a:t>Bournes Green Infant School and Bournes Green Junior School - School Streets (secat.co.uk)</a:t>
            </a:r>
            <a:endParaRPr lang="en-GB"/>
          </a:p>
        </p:txBody>
      </p:sp>
      <p:sp>
        <p:nvSpPr>
          <p:cNvPr id="9" name="Title 1">
            <a:extLst>
              <a:ext uri="{FF2B5EF4-FFF2-40B4-BE49-F238E27FC236}">
                <a16:creationId xmlns:a16="http://schemas.microsoft.com/office/drawing/2014/main" id="{82432331-FB5A-CD91-C158-74B7128E5114}"/>
              </a:ext>
            </a:extLst>
          </p:cNvPr>
          <p:cNvSpPr txBox="1">
            <a:spLocks/>
          </p:cNvSpPr>
          <p:nvPr/>
        </p:nvSpPr>
        <p:spPr>
          <a:xfrm>
            <a:off x="1257310" y="-9602"/>
            <a:ext cx="9622955" cy="1308007"/>
          </a:xfrm>
          <a:prstGeom prst="rect">
            <a:avLst/>
          </a:prstGeom>
          <a:solidFill>
            <a:srgbClr val="BD3E3E"/>
          </a:solidFill>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sz="4000">
                <a:solidFill>
                  <a:schemeClr val="bg1"/>
                </a:solidFill>
                <a:latin typeface="Calibri"/>
                <a:ea typeface="Calibri"/>
                <a:cs typeface="Calibri"/>
              </a:rPr>
              <a:t>Bournes Green Schools</a:t>
            </a:r>
            <a:br>
              <a:rPr lang="en-GB" sz="4000">
                <a:solidFill>
                  <a:schemeClr val="bg1"/>
                </a:solidFill>
                <a:latin typeface="Calibri"/>
                <a:ea typeface="Calibri"/>
                <a:cs typeface="Calibri"/>
              </a:rPr>
            </a:br>
            <a:r>
              <a:rPr lang="en-GB" sz="1000">
                <a:solidFill>
                  <a:schemeClr val="bg1"/>
                </a:solidFill>
                <a:latin typeface="Calibri"/>
                <a:ea typeface="Calibri"/>
                <a:cs typeface="Calibri"/>
              </a:rPr>
              <a:t> </a:t>
            </a:r>
            <a:br>
              <a:rPr lang="en-GB" sz="4000">
                <a:latin typeface="Calibri"/>
                <a:ea typeface="Calibri"/>
                <a:cs typeface="Calibri"/>
              </a:rPr>
            </a:br>
            <a:r>
              <a:rPr lang="en-GB" sz="2000" i="1">
                <a:solidFill>
                  <a:schemeClr val="bg1"/>
                </a:solidFill>
                <a:latin typeface="Calibri"/>
                <a:ea typeface="Calibri"/>
                <a:cs typeface="Calibri"/>
              </a:rPr>
              <a:t>Believe, Grow, Succeed</a:t>
            </a:r>
            <a:endParaRPr lang="en-US" sz="2000" i="1">
              <a:solidFill>
                <a:schemeClr val="bg1"/>
              </a:solidFill>
            </a:endParaRPr>
          </a:p>
        </p:txBody>
      </p:sp>
      <p:pic>
        <p:nvPicPr>
          <p:cNvPr id="2" name="Picture 1" descr="A red circle with cartoon kids and a yellow fence&#10;&#10;Description automatically generated">
            <a:extLst>
              <a:ext uri="{FF2B5EF4-FFF2-40B4-BE49-F238E27FC236}">
                <a16:creationId xmlns:a16="http://schemas.microsoft.com/office/drawing/2014/main" id="{5EFE281F-C754-C499-E741-740B9D670B3B}"/>
              </a:ext>
            </a:extLst>
          </p:cNvPr>
          <p:cNvPicPr>
            <a:picLocks noChangeAspect="1"/>
          </p:cNvPicPr>
          <p:nvPr/>
        </p:nvPicPr>
        <p:blipFill>
          <a:blip r:embed="rId6"/>
          <a:stretch>
            <a:fillRect/>
          </a:stretch>
        </p:blipFill>
        <p:spPr>
          <a:xfrm>
            <a:off x="643776" y="2763650"/>
            <a:ext cx="5095316" cy="3822887"/>
          </a:xfrm>
          <a:prstGeom prst="rect">
            <a:avLst/>
          </a:prstGeom>
        </p:spPr>
      </p:pic>
    </p:spTree>
    <p:extLst>
      <p:ext uri="{BB962C8B-B14F-4D97-AF65-F5344CB8AC3E}">
        <p14:creationId xmlns:p14="http://schemas.microsoft.com/office/powerpoint/2010/main" val="184264880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logo with a lion&#10;&#10;Description automatically generated">
            <a:extLst>
              <a:ext uri="{FF2B5EF4-FFF2-40B4-BE49-F238E27FC236}">
                <a16:creationId xmlns:a16="http://schemas.microsoft.com/office/drawing/2014/main" id="{4F6A09B9-8AF5-6688-8552-0DCF93D053BE}"/>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382" y="16120"/>
            <a:ext cx="1271224" cy="1308008"/>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17">
            <a:extLst>
              <a:ext uri="{FF2B5EF4-FFF2-40B4-BE49-F238E27FC236}">
                <a16:creationId xmlns:a16="http://schemas.microsoft.com/office/drawing/2014/main" id="{1FB5D73D-08F7-00DC-AD96-2395D15FC87C}"/>
              </a:ext>
            </a:extLst>
          </p:cNvPr>
          <p:cNvPicPr>
            <a:picLocks noChangeAspect="1"/>
          </p:cNvPicPr>
          <p:nvPr/>
        </p:nvPicPr>
        <p:blipFill>
          <a:blip r:embed="rId3"/>
          <a:stretch>
            <a:fillRect/>
          </a:stretch>
        </p:blipFill>
        <p:spPr>
          <a:xfrm>
            <a:off x="10922202" y="16041"/>
            <a:ext cx="1269798" cy="1273529"/>
          </a:xfrm>
          <a:prstGeom prst="rect">
            <a:avLst/>
          </a:prstGeom>
        </p:spPr>
      </p:pic>
      <p:sp>
        <p:nvSpPr>
          <p:cNvPr id="3" name="Subtitle 2">
            <a:extLst>
              <a:ext uri="{FF2B5EF4-FFF2-40B4-BE49-F238E27FC236}">
                <a16:creationId xmlns:a16="http://schemas.microsoft.com/office/drawing/2014/main" id="{A7136BFD-2459-40B7-02DD-F24EE36B7C53}"/>
              </a:ext>
            </a:extLst>
          </p:cNvPr>
          <p:cNvSpPr txBox="1">
            <a:spLocks/>
          </p:cNvSpPr>
          <p:nvPr/>
        </p:nvSpPr>
        <p:spPr>
          <a:xfrm>
            <a:off x="157504" y="1358685"/>
            <a:ext cx="11871158" cy="748286"/>
          </a:xfrm>
          <a:prstGeom prst="rect">
            <a:avLst/>
          </a:prstGeom>
        </p:spPr>
        <p:txBody>
          <a:bodyPr vert="horz" lIns="91440" tIns="45720" rIns="91440" bIns="45720" rtlCol="0" anchor="t">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buFontTx/>
              <a:buNone/>
            </a:pPr>
            <a:r>
              <a:rPr lang="en-GB" altLang="en-US" sz="4000" b="1" u="sng">
                <a:latin typeface="Calibri"/>
                <a:ea typeface="Calibri" panose="020F0502020204030204" pitchFamily="34" charset="0"/>
                <a:cs typeface="Calibri"/>
              </a:rPr>
              <a:t>Parents Association</a:t>
            </a:r>
            <a:endParaRPr lang="en-GB" sz="4000">
              <a:solidFill>
                <a:srgbClr val="333333"/>
              </a:solidFill>
              <a:latin typeface="Calibri"/>
              <a:ea typeface="Calibri"/>
              <a:cs typeface="Calibri"/>
            </a:endParaRPr>
          </a:p>
        </p:txBody>
      </p:sp>
      <p:sp>
        <p:nvSpPr>
          <p:cNvPr id="5" name="TextBox 4">
            <a:extLst>
              <a:ext uri="{FF2B5EF4-FFF2-40B4-BE49-F238E27FC236}">
                <a16:creationId xmlns:a16="http://schemas.microsoft.com/office/drawing/2014/main" id="{180F3CAF-577A-2841-D7F6-F55805B5891B}"/>
              </a:ext>
            </a:extLst>
          </p:cNvPr>
          <p:cNvSpPr txBox="1"/>
          <p:nvPr/>
        </p:nvSpPr>
        <p:spPr>
          <a:xfrm>
            <a:off x="1173118" y="2105706"/>
            <a:ext cx="11749693" cy="369332"/>
          </a:xfrm>
          <a:prstGeom prst="rect">
            <a:avLst/>
          </a:prstGeom>
          <a:noFill/>
        </p:spPr>
        <p:txBody>
          <a:bodyPr wrap="square">
            <a:spAutoFit/>
          </a:bodyPr>
          <a:lstStyle/>
          <a:p>
            <a:r>
              <a:rPr lang="en-GB">
                <a:hlinkClick r:id="rId4"/>
              </a:rPr>
              <a:t>Bournes Green Infant School and Bournes Green Junior School - Parents Association (secat.co.uk)</a:t>
            </a:r>
            <a:endParaRPr lang="en-GB"/>
          </a:p>
        </p:txBody>
      </p:sp>
      <p:sp>
        <p:nvSpPr>
          <p:cNvPr id="9" name="Title 1">
            <a:extLst>
              <a:ext uri="{FF2B5EF4-FFF2-40B4-BE49-F238E27FC236}">
                <a16:creationId xmlns:a16="http://schemas.microsoft.com/office/drawing/2014/main" id="{0CBEC6B8-C0C6-3630-AEA6-68ECFC491EE9}"/>
              </a:ext>
            </a:extLst>
          </p:cNvPr>
          <p:cNvSpPr txBox="1">
            <a:spLocks/>
          </p:cNvSpPr>
          <p:nvPr/>
        </p:nvSpPr>
        <p:spPr>
          <a:xfrm>
            <a:off x="1257310" y="-9602"/>
            <a:ext cx="9622955" cy="1308007"/>
          </a:xfrm>
          <a:prstGeom prst="rect">
            <a:avLst/>
          </a:prstGeom>
          <a:solidFill>
            <a:srgbClr val="BD3E3E"/>
          </a:solidFill>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sz="4000">
                <a:solidFill>
                  <a:schemeClr val="bg1"/>
                </a:solidFill>
                <a:latin typeface="Calibri"/>
                <a:ea typeface="Calibri"/>
                <a:cs typeface="Calibri"/>
              </a:rPr>
              <a:t>Bournes Green Schools</a:t>
            </a:r>
            <a:br>
              <a:rPr lang="en-GB" sz="4000">
                <a:solidFill>
                  <a:schemeClr val="bg1"/>
                </a:solidFill>
                <a:latin typeface="Calibri"/>
                <a:ea typeface="Calibri"/>
                <a:cs typeface="Calibri"/>
              </a:rPr>
            </a:br>
            <a:r>
              <a:rPr lang="en-GB" sz="1000">
                <a:solidFill>
                  <a:schemeClr val="bg1"/>
                </a:solidFill>
                <a:latin typeface="Calibri"/>
                <a:ea typeface="Calibri"/>
                <a:cs typeface="Calibri"/>
              </a:rPr>
              <a:t> </a:t>
            </a:r>
            <a:br>
              <a:rPr lang="en-GB" sz="4000">
                <a:latin typeface="Calibri"/>
                <a:ea typeface="Calibri"/>
                <a:cs typeface="Calibri"/>
              </a:rPr>
            </a:br>
            <a:r>
              <a:rPr lang="en-GB" sz="2000" i="1">
                <a:solidFill>
                  <a:schemeClr val="bg1"/>
                </a:solidFill>
                <a:latin typeface="Calibri"/>
                <a:ea typeface="Calibri"/>
                <a:cs typeface="Calibri"/>
              </a:rPr>
              <a:t>Believe, Grow, Succeed</a:t>
            </a:r>
            <a:endParaRPr lang="en-US" sz="2000" i="1">
              <a:solidFill>
                <a:schemeClr val="bg1"/>
              </a:solidFill>
            </a:endParaRPr>
          </a:p>
        </p:txBody>
      </p:sp>
    </p:spTree>
    <p:extLst>
      <p:ext uri="{BB962C8B-B14F-4D97-AF65-F5344CB8AC3E}">
        <p14:creationId xmlns:p14="http://schemas.microsoft.com/office/powerpoint/2010/main" val="363538491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Subtitle 2">
            <a:extLst>
              <a:ext uri="{FF2B5EF4-FFF2-40B4-BE49-F238E27FC236}">
                <a16:creationId xmlns:a16="http://schemas.microsoft.com/office/drawing/2014/main" id="{22C8D1B0-39F5-4A09-9ADD-D0A5E7018EF1}"/>
              </a:ext>
            </a:extLst>
          </p:cNvPr>
          <p:cNvSpPr>
            <a:spLocks noGrp="1"/>
          </p:cNvSpPr>
          <p:nvPr>
            <p:ph type="subTitle" idx="1"/>
          </p:nvPr>
        </p:nvSpPr>
        <p:spPr>
          <a:xfrm>
            <a:off x="155869" y="2014786"/>
            <a:ext cx="11871158" cy="4655553"/>
          </a:xfrm>
        </p:spPr>
        <p:txBody>
          <a:bodyPr vert="horz" lIns="91440" tIns="45720" rIns="91440" bIns="45720" rtlCol="0" anchor="t">
            <a:normAutofit lnSpcReduction="10000"/>
          </a:bodyPr>
          <a:lstStyle/>
          <a:p>
            <a:pPr algn="l"/>
            <a:r>
              <a:rPr lang="en-GB" altLang="en-US" sz="2000" dirty="0">
                <a:latin typeface="Calibri"/>
                <a:cs typeface="Calibri"/>
              </a:rPr>
              <a:t>Class emails (e.g. </a:t>
            </a:r>
            <a:r>
              <a:rPr lang="en-GB" altLang="en-US" sz="2000" dirty="0">
                <a:latin typeface="Calibri"/>
                <a:cs typeface="Calibri"/>
                <a:hlinkClick r:id="rId2"/>
              </a:rPr>
              <a:t>RN@bournesgreen.secat.co.uk</a:t>
            </a:r>
            <a:r>
              <a:rPr lang="en-GB" altLang="en-US" sz="2000" dirty="0">
                <a:latin typeface="Calibri"/>
                <a:cs typeface="Calibri"/>
              </a:rPr>
              <a:t>, </a:t>
            </a:r>
            <a:r>
              <a:rPr lang="en-GB" altLang="en-US" sz="2000" dirty="0">
                <a:latin typeface="Calibri"/>
                <a:cs typeface="Calibri"/>
                <a:hlinkClick r:id="rId3"/>
              </a:rPr>
              <a:t>RG@bournesgreen.secat.co.uk</a:t>
            </a:r>
            <a:r>
              <a:rPr lang="en-GB" altLang="en-US" sz="2000" dirty="0">
                <a:latin typeface="Calibri"/>
                <a:cs typeface="Calibri"/>
              </a:rPr>
              <a:t> ) </a:t>
            </a:r>
            <a:endParaRPr lang="en-US" sz="2000" dirty="0"/>
          </a:p>
          <a:p>
            <a:pPr algn="l"/>
            <a:r>
              <a:rPr lang="en-GB" altLang="en-US" sz="2000" dirty="0">
                <a:latin typeface="Calibri"/>
                <a:cs typeface="Calibri"/>
              </a:rPr>
              <a:t>School Office (Mrs De Santis, Mrs Chiles-Paras)</a:t>
            </a:r>
            <a:endParaRPr lang="en-GB" altLang="en-US" sz="2000" dirty="0">
              <a:latin typeface="Calibri"/>
              <a:ea typeface="Calibri"/>
              <a:cs typeface="Calibri"/>
            </a:endParaRPr>
          </a:p>
          <a:p>
            <a:pPr algn="l"/>
            <a:r>
              <a:rPr lang="en-GB" altLang="en-US" sz="2000" dirty="0">
                <a:latin typeface="Calibri"/>
                <a:cs typeface="Calibri"/>
              </a:rPr>
              <a:t>Gate Duty</a:t>
            </a:r>
            <a:endParaRPr lang="en-GB" altLang="en-US" sz="2000" dirty="0">
              <a:latin typeface="Calibri"/>
              <a:ea typeface="Calibri"/>
              <a:cs typeface="Calibri"/>
            </a:endParaRPr>
          </a:p>
          <a:p>
            <a:pPr algn="l"/>
            <a:r>
              <a:rPr lang="en-GB" altLang="en-US" sz="2000" dirty="0">
                <a:latin typeface="Calibri"/>
                <a:cs typeface="Calibri"/>
              </a:rPr>
              <a:t>Parents Evenings </a:t>
            </a:r>
            <a:endParaRPr lang="en-GB" altLang="en-US" sz="2000" dirty="0">
              <a:latin typeface="Calibri" panose="020F0502020204030204" pitchFamily="34" charset="0"/>
              <a:cs typeface="Calibri" panose="020F0502020204030204" pitchFamily="34" charset="0"/>
            </a:endParaRPr>
          </a:p>
          <a:p>
            <a:pPr algn="l" eaLnBrk="1" hangingPunct="1">
              <a:defRPr/>
            </a:pPr>
            <a:r>
              <a:rPr lang="en-GB" altLang="en-US" sz="2000" dirty="0">
                <a:latin typeface="Calibri"/>
                <a:cs typeface="Calibri"/>
              </a:rPr>
              <a:t>Open Evening in the Summer Term</a:t>
            </a:r>
            <a:endParaRPr lang="en-GB" altLang="en-US" sz="2000" dirty="0">
              <a:latin typeface="Calibri"/>
              <a:ea typeface="Calibri"/>
              <a:cs typeface="Calibri"/>
            </a:endParaRPr>
          </a:p>
          <a:p>
            <a:pPr algn="l" eaLnBrk="1" hangingPunct="1">
              <a:defRPr/>
            </a:pPr>
            <a:r>
              <a:rPr lang="en-GB" altLang="en-US" sz="2000" dirty="0">
                <a:latin typeface="Calibri"/>
                <a:cs typeface="Calibri"/>
              </a:rPr>
              <a:t>Book Looks</a:t>
            </a:r>
            <a:endParaRPr lang="en-GB" altLang="en-US" sz="2000" dirty="0">
              <a:latin typeface="Calibri"/>
              <a:ea typeface="Calibri"/>
              <a:cs typeface="Calibri"/>
            </a:endParaRPr>
          </a:p>
          <a:p>
            <a:pPr algn="l" eaLnBrk="1" hangingPunct="1">
              <a:defRPr/>
            </a:pPr>
            <a:r>
              <a:rPr lang="en-GB" altLang="en-US" sz="2000" dirty="0">
                <a:latin typeface="Calibri"/>
                <a:cs typeface="Calibri"/>
              </a:rPr>
              <a:t>Weekly Newsletter</a:t>
            </a:r>
            <a:endParaRPr lang="en-GB" altLang="en-US" sz="2000" dirty="0">
              <a:latin typeface="Calibri"/>
              <a:ea typeface="Calibri"/>
              <a:cs typeface="Calibri"/>
            </a:endParaRPr>
          </a:p>
          <a:p>
            <a:pPr algn="l" eaLnBrk="1" hangingPunct="1">
              <a:defRPr/>
            </a:pPr>
            <a:r>
              <a:rPr lang="en-GB" altLang="en-US" sz="2000" dirty="0">
                <a:latin typeface="Calibri"/>
                <a:cs typeface="Calibri"/>
              </a:rPr>
              <a:t>Website</a:t>
            </a:r>
            <a:endParaRPr lang="en-GB" altLang="en-US" sz="2000" dirty="0">
              <a:latin typeface="Calibri"/>
              <a:ea typeface="Calibri"/>
              <a:cs typeface="Calibri"/>
            </a:endParaRPr>
          </a:p>
          <a:p>
            <a:pPr algn="l">
              <a:defRPr/>
            </a:pPr>
            <a:r>
              <a:rPr lang="en-GB" altLang="en-US" sz="2000">
                <a:latin typeface="Calibri"/>
                <a:cs typeface="Calibri"/>
              </a:rPr>
              <a:t>Social Media (Instagram)</a:t>
            </a:r>
          </a:p>
          <a:p>
            <a:pPr algn="l">
              <a:defRPr/>
            </a:pPr>
            <a:r>
              <a:rPr lang="en-GB" altLang="en-US" sz="2000" dirty="0">
                <a:latin typeface="Calibri"/>
                <a:cs typeface="Calibri"/>
              </a:rPr>
              <a:t>Workshops/Stay and Play</a:t>
            </a:r>
            <a:endParaRPr lang="en-GB" altLang="en-US" sz="2000" dirty="0">
              <a:latin typeface="Calibri" panose="020F0502020204030204" pitchFamily="34" charset="0"/>
              <a:cs typeface="Calibri" panose="020F0502020204030204" pitchFamily="34" charset="0"/>
            </a:endParaRPr>
          </a:p>
          <a:p>
            <a:pPr algn="l" eaLnBrk="1" hangingPunct="1">
              <a:defRPr/>
            </a:pPr>
            <a:r>
              <a:rPr lang="en-GB" altLang="en-US" sz="2000" dirty="0">
                <a:latin typeface="Calibri"/>
                <a:cs typeface="Calibri"/>
              </a:rPr>
              <a:t>My Child at School App (MCAS)</a:t>
            </a:r>
            <a:endParaRPr lang="en-GB" altLang="en-US" sz="2000" dirty="0">
              <a:latin typeface="Calibri"/>
              <a:ea typeface="Calibri"/>
              <a:cs typeface="Calibri"/>
            </a:endParaRPr>
          </a:p>
          <a:p>
            <a:pPr algn="l">
              <a:defRPr/>
            </a:pPr>
            <a:r>
              <a:rPr lang="en-GB" altLang="en-US" sz="2000" dirty="0">
                <a:latin typeface="Calibri"/>
                <a:ea typeface="Calibri"/>
                <a:cs typeface="Calibri"/>
              </a:rPr>
              <a:t>Tapestry</a:t>
            </a:r>
            <a:endParaRPr lang="en-GB" altLang="en-US" sz="2000" dirty="0">
              <a:latin typeface="Calibri" panose="020F0502020204030204" pitchFamily="34" charset="0"/>
              <a:ea typeface="Calibri"/>
              <a:cs typeface="Calibri" panose="020F0502020204030204" pitchFamily="34" charset="0"/>
            </a:endParaRPr>
          </a:p>
          <a:p>
            <a:pPr algn="l">
              <a:defRPr/>
            </a:pPr>
            <a:endParaRPr lang="en-GB" altLang="en-US">
              <a:latin typeface="Calibri" panose="020F0502020204030204" pitchFamily="34" charset="0"/>
              <a:ea typeface="Calibri" panose="020F0502020204030204" pitchFamily="34" charset="0"/>
              <a:cs typeface="Calibri" panose="020F0502020204030204" pitchFamily="34" charset="0"/>
            </a:endParaRPr>
          </a:p>
          <a:p>
            <a:pPr algn="l" eaLnBrk="1" hangingPunct="1">
              <a:defRPr/>
            </a:pPr>
            <a:endParaRPr lang="en-GB" sz="2400">
              <a:latin typeface="Aptos" panose="02110004020202020204"/>
              <a:cs typeface="Calibri" panose="020F0502020204030204" pitchFamily="34" charset="0"/>
            </a:endParaRPr>
          </a:p>
        </p:txBody>
      </p:sp>
      <p:pic>
        <p:nvPicPr>
          <p:cNvPr id="7" name="Picture 6" descr="A logo with a lion&#10;&#10;Description automatically generated">
            <a:extLst>
              <a:ext uri="{FF2B5EF4-FFF2-40B4-BE49-F238E27FC236}">
                <a16:creationId xmlns:a16="http://schemas.microsoft.com/office/drawing/2014/main" id="{4F6A09B9-8AF5-6688-8552-0DCF93D053BE}"/>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0382" y="16120"/>
            <a:ext cx="1271224" cy="1308008"/>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17">
            <a:extLst>
              <a:ext uri="{FF2B5EF4-FFF2-40B4-BE49-F238E27FC236}">
                <a16:creationId xmlns:a16="http://schemas.microsoft.com/office/drawing/2014/main" id="{1FB5D73D-08F7-00DC-AD96-2395D15FC87C}"/>
              </a:ext>
            </a:extLst>
          </p:cNvPr>
          <p:cNvPicPr>
            <a:picLocks noChangeAspect="1"/>
          </p:cNvPicPr>
          <p:nvPr/>
        </p:nvPicPr>
        <p:blipFill>
          <a:blip r:embed="rId5"/>
          <a:stretch>
            <a:fillRect/>
          </a:stretch>
        </p:blipFill>
        <p:spPr>
          <a:xfrm>
            <a:off x="10922202" y="16041"/>
            <a:ext cx="1269798" cy="1273529"/>
          </a:xfrm>
          <a:prstGeom prst="rect">
            <a:avLst/>
          </a:prstGeom>
        </p:spPr>
      </p:pic>
      <p:sp>
        <p:nvSpPr>
          <p:cNvPr id="3" name="Subtitle 2">
            <a:extLst>
              <a:ext uri="{FF2B5EF4-FFF2-40B4-BE49-F238E27FC236}">
                <a16:creationId xmlns:a16="http://schemas.microsoft.com/office/drawing/2014/main" id="{A7136BFD-2459-40B7-02DD-F24EE36B7C53}"/>
              </a:ext>
            </a:extLst>
          </p:cNvPr>
          <p:cNvSpPr txBox="1">
            <a:spLocks/>
          </p:cNvSpPr>
          <p:nvPr/>
        </p:nvSpPr>
        <p:spPr>
          <a:xfrm>
            <a:off x="157504" y="1358685"/>
            <a:ext cx="11871158" cy="748286"/>
          </a:xfrm>
          <a:prstGeom prst="rect">
            <a:avLst/>
          </a:prstGeom>
        </p:spPr>
        <p:txBody>
          <a:bodyPr vert="horz" lIns="91440" tIns="45720" rIns="91440" bIns="45720" rtlCol="0" anchor="t">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buFontTx/>
              <a:buNone/>
            </a:pPr>
            <a:r>
              <a:rPr lang="en-GB" altLang="en-US" sz="4000" b="1" u="sng">
                <a:latin typeface="Calibri"/>
                <a:ea typeface="Calibri" panose="020F0502020204030204" pitchFamily="34" charset="0"/>
                <a:cs typeface="Calibri"/>
              </a:rPr>
              <a:t>Communication</a:t>
            </a:r>
            <a:endParaRPr lang="en-GB" sz="4000">
              <a:solidFill>
                <a:srgbClr val="333333"/>
              </a:solidFill>
              <a:latin typeface="Calibri"/>
              <a:ea typeface="Calibri"/>
              <a:cs typeface="Calibri"/>
            </a:endParaRPr>
          </a:p>
        </p:txBody>
      </p:sp>
      <p:sp>
        <p:nvSpPr>
          <p:cNvPr id="8" name="Title 1">
            <a:extLst>
              <a:ext uri="{FF2B5EF4-FFF2-40B4-BE49-F238E27FC236}">
                <a16:creationId xmlns:a16="http://schemas.microsoft.com/office/drawing/2014/main" id="{AA2FDE0D-7899-0B12-2257-B827DEAE388C}"/>
              </a:ext>
            </a:extLst>
          </p:cNvPr>
          <p:cNvSpPr txBox="1">
            <a:spLocks/>
          </p:cNvSpPr>
          <p:nvPr/>
        </p:nvSpPr>
        <p:spPr>
          <a:xfrm>
            <a:off x="1257310" y="-9602"/>
            <a:ext cx="9622955" cy="1308007"/>
          </a:xfrm>
          <a:prstGeom prst="rect">
            <a:avLst/>
          </a:prstGeom>
          <a:solidFill>
            <a:srgbClr val="BD3E3E"/>
          </a:solidFill>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sz="4000">
                <a:solidFill>
                  <a:schemeClr val="bg1"/>
                </a:solidFill>
                <a:latin typeface="Calibri"/>
                <a:ea typeface="Calibri"/>
                <a:cs typeface="Calibri"/>
              </a:rPr>
              <a:t>Bournes Green Schools</a:t>
            </a:r>
            <a:br>
              <a:rPr lang="en-GB" sz="4000">
                <a:solidFill>
                  <a:schemeClr val="bg1"/>
                </a:solidFill>
                <a:latin typeface="Calibri"/>
                <a:ea typeface="Calibri"/>
                <a:cs typeface="Calibri"/>
              </a:rPr>
            </a:br>
            <a:r>
              <a:rPr lang="en-GB" sz="1000">
                <a:solidFill>
                  <a:schemeClr val="bg1"/>
                </a:solidFill>
                <a:latin typeface="Calibri"/>
                <a:ea typeface="Calibri"/>
                <a:cs typeface="Calibri"/>
              </a:rPr>
              <a:t> </a:t>
            </a:r>
            <a:br>
              <a:rPr lang="en-GB" sz="4000">
                <a:latin typeface="Calibri"/>
                <a:ea typeface="Calibri"/>
                <a:cs typeface="Calibri"/>
              </a:rPr>
            </a:br>
            <a:r>
              <a:rPr lang="en-GB" sz="2000" i="1">
                <a:solidFill>
                  <a:schemeClr val="bg1"/>
                </a:solidFill>
                <a:latin typeface="Calibri"/>
                <a:ea typeface="Calibri"/>
                <a:cs typeface="Calibri"/>
              </a:rPr>
              <a:t>Believe, Grow, Succeed</a:t>
            </a:r>
            <a:endParaRPr lang="en-US" sz="2000" i="1">
              <a:solidFill>
                <a:schemeClr val="bg1"/>
              </a:solidFill>
            </a:endParaRPr>
          </a:p>
        </p:txBody>
      </p:sp>
      <p:sp>
        <p:nvSpPr>
          <p:cNvPr id="4" name="Subtitle 2">
            <a:extLst>
              <a:ext uri="{FF2B5EF4-FFF2-40B4-BE49-F238E27FC236}">
                <a16:creationId xmlns:a16="http://schemas.microsoft.com/office/drawing/2014/main" id="{4D3F9B26-C375-8EE6-0422-5B891D071F8F}"/>
              </a:ext>
            </a:extLst>
          </p:cNvPr>
          <p:cNvSpPr txBox="1">
            <a:spLocks/>
          </p:cNvSpPr>
          <p:nvPr/>
        </p:nvSpPr>
        <p:spPr>
          <a:xfrm>
            <a:off x="6583563" y="3000904"/>
            <a:ext cx="4295983" cy="1840638"/>
          </a:xfrm>
          <a:prstGeom prst="rect">
            <a:avLst/>
          </a:prstGeom>
          <a:solidFill>
            <a:schemeClr val="bg1"/>
          </a:solidFill>
          <a:ln w="57150">
            <a:solidFill>
              <a:srgbClr val="C00000"/>
            </a:solidFill>
          </a:ln>
        </p:spPr>
        <p:txBody>
          <a:bodyPr vert="horz" lIns="91440" tIns="45720" rIns="91440" bIns="45720" rtlCol="0" anchor="t">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altLang="en-US" sz="2000">
                <a:solidFill>
                  <a:srgbClr val="C00000"/>
                </a:solidFill>
                <a:latin typeface="Calibri"/>
                <a:cs typeface="Calibri"/>
              </a:rPr>
              <a:t>If you have any worries, concerns or </a:t>
            </a:r>
            <a:endParaRPr lang="en-US" sz="2000">
              <a:solidFill>
                <a:srgbClr val="C00000"/>
              </a:solidFill>
              <a:latin typeface="Aptos" panose="02110004020202020204"/>
              <a:cs typeface="Calibri"/>
            </a:endParaRPr>
          </a:p>
          <a:p>
            <a:r>
              <a:rPr lang="en-GB" altLang="en-US" sz="2000">
                <a:solidFill>
                  <a:srgbClr val="C00000"/>
                </a:solidFill>
                <a:latin typeface="Calibri"/>
                <a:cs typeface="Calibri"/>
              </a:rPr>
              <a:t>you are unhappy with something </a:t>
            </a:r>
            <a:endParaRPr lang="en-US" sz="2000">
              <a:solidFill>
                <a:srgbClr val="C00000"/>
              </a:solidFill>
              <a:latin typeface="Aptos" panose="02110004020202020204"/>
              <a:cs typeface="Calibri"/>
            </a:endParaRPr>
          </a:p>
          <a:p>
            <a:r>
              <a:rPr lang="en-GB" altLang="en-US" sz="2000">
                <a:solidFill>
                  <a:srgbClr val="C00000"/>
                </a:solidFill>
                <a:latin typeface="Calibri"/>
                <a:cs typeface="Calibri"/>
              </a:rPr>
              <a:t>we have done, please let us know!</a:t>
            </a:r>
            <a:endParaRPr lang="en-US" sz="2000">
              <a:solidFill>
                <a:srgbClr val="C00000"/>
              </a:solidFill>
              <a:latin typeface="Aptos" panose="02110004020202020204"/>
              <a:cs typeface="Calibri"/>
            </a:endParaRPr>
          </a:p>
          <a:p>
            <a:pPr algn="l"/>
            <a:endParaRPr lang="en-GB">
              <a:latin typeface="Aptos" panose="02110004020202020204"/>
              <a:ea typeface="Calibri" panose="020F0502020204030204" pitchFamily="34" charset="0"/>
              <a:cs typeface="Calibri" panose="020F0502020204030204" pitchFamily="34" charset="0"/>
            </a:endParaRPr>
          </a:p>
        </p:txBody>
      </p:sp>
      <p:pic>
        <p:nvPicPr>
          <p:cNvPr id="9" name="Picture 8" descr="Facebook Logo Png Clipart">
            <a:extLst>
              <a:ext uri="{FF2B5EF4-FFF2-40B4-BE49-F238E27FC236}">
                <a16:creationId xmlns:a16="http://schemas.microsoft.com/office/drawing/2014/main" id="{0B5AEFBD-64D8-7A3E-F751-701122BB0510}"/>
              </a:ext>
            </a:extLst>
          </p:cNvPr>
          <p:cNvPicPr>
            <a:picLocks noChangeAspect="1"/>
          </p:cNvPicPr>
          <p:nvPr/>
        </p:nvPicPr>
        <p:blipFill>
          <a:blip r:embed="rId6"/>
          <a:stretch>
            <a:fillRect/>
          </a:stretch>
        </p:blipFill>
        <p:spPr>
          <a:xfrm>
            <a:off x="6938684" y="3808526"/>
            <a:ext cx="1290917" cy="1213180"/>
          </a:xfrm>
          <a:prstGeom prst="rect">
            <a:avLst/>
          </a:prstGeom>
        </p:spPr>
      </p:pic>
      <p:pic>
        <p:nvPicPr>
          <p:cNvPr id="10" name="Picture 9" descr="Whatsapp PNG">
            <a:extLst>
              <a:ext uri="{FF2B5EF4-FFF2-40B4-BE49-F238E27FC236}">
                <a16:creationId xmlns:a16="http://schemas.microsoft.com/office/drawing/2014/main" id="{3A1AFBFB-0E42-789D-C9ED-CE92CBBA1A7B}"/>
              </a:ext>
            </a:extLst>
          </p:cNvPr>
          <p:cNvPicPr>
            <a:picLocks noChangeAspect="1"/>
          </p:cNvPicPr>
          <p:nvPr/>
        </p:nvPicPr>
        <p:blipFill>
          <a:blip r:embed="rId7"/>
          <a:stretch>
            <a:fillRect/>
          </a:stretch>
        </p:blipFill>
        <p:spPr>
          <a:xfrm>
            <a:off x="9502589" y="4101352"/>
            <a:ext cx="1021977" cy="609601"/>
          </a:xfrm>
          <a:prstGeom prst="rect">
            <a:avLst/>
          </a:prstGeom>
        </p:spPr>
      </p:pic>
    </p:spTree>
    <p:extLst>
      <p:ext uri="{BB962C8B-B14F-4D97-AF65-F5344CB8AC3E}">
        <p14:creationId xmlns:p14="http://schemas.microsoft.com/office/powerpoint/2010/main" val="215358974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Subtitle 2">
            <a:extLst>
              <a:ext uri="{FF2B5EF4-FFF2-40B4-BE49-F238E27FC236}">
                <a16:creationId xmlns:a16="http://schemas.microsoft.com/office/drawing/2014/main" id="{22C8D1B0-39F5-4A09-9ADD-D0A5E7018EF1}"/>
              </a:ext>
            </a:extLst>
          </p:cNvPr>
          <p:cNvSpPr>
            <a:spLocks noGrp="1"/>
          </p:cNvSpPr>
          <p:nvPr>
            <p:ph type="subTitle" idx="1"/>
          </p:nvPr>
        </p:nvSpPr>
        <p:spPr>
          <a:xfrm>
            <a:off x="176463" y="2014786"/>
            <a:ext cx="11871158" cy="4037717"/>
          </a:xfrm>
        </p:spPr>
        <p:txBody>
          <a:bodyPr vert="horz" lIns="91440" tIns="45720" rIns="91440" bIns="45720" rtlCol="0" anchor="t">
            <a:normAutofit/>
          </a:bodyPr>
          <a:lstStyle/>
          <a:p>
            <a:endParaRPr lang="en-GB" altLang="en-US" sz="3100"/>
          </a:p>
          <a:p>
            <a:pPr marL="0" indent="0">
              <a:buFont typeface="Wingdings 3" panose="05040102010807070707" pitchFamily="18" charset="2"/>
              <a:buNone/>
            </a:pPr>
            <a:endParaRPr lang="en-GB" altLang="en-US" sz="3100"/>
          </a:p>
          <a:p>
            <a:r>
              <a:rPr lang="en-GB" sz="2000">
                <a:latin typeface="Calibri"/>
                <a:cs typeface="Calibri"/>
              </a:rPr>
              <a:t>Thank you for coming!</a:t>
            </a:r>
            <a:r>
              <a:rPr lang="en-GB" sz="2000" b="1">
                <a:effectLst>
                  <a:outerShdw blurRad="38100" dist="38100" dir="2700000" algn="tl">
                    <a:srgbClr val="000000">
                      <a:alpha val="43137"/>
                    </a:srgbClr>
                  </a:outerShdw>
                </a:effectLst>
                <a:latin typeface="Calibri"/>
                <a:cs typeface="Calibri"/>
              </a:rPr>
              <a:t> </a:t>
            </a:r>
          </a:p>
          <a:p>
            <a:pPr algn="l" eaLnBrk="1" hangingPunct="1">
              <a:defRPr/>
            </a:pPr>
            <a:endParaRPr lang="en-GB" altLang="en-US" sz="2400">
              <a:latin typeface="Calibri" panose="020F0502020204030204" pitchFamily="34" charset="0"/>
              <a:cs typeface="Calibri" panose="020F0502020204030204" pitchFamily="34" charset="0"/>
            </a:endParaRPr>
          </a:p>
          <a:p>
            <a:pPr algn="l" eaLnBrk="1" fontAlgn="auto" hangingPunct="1">
              <a:spcAft>
                <a:spcPts val="0"/>
              </a:spcAft>
              <a:defRPr/>
            </a:pPr>
            <a:endParaRPr lang="en-GB"/>
          </a:p>
        </p:txBody>
      </p:sp>
      <p:pic>
        <p:nvPicPr>
          <p:cNvPr id="7" name="Picture 6" descr="A logo with a lion&#10;&#10;Description automatically generated">
            <a:extLst>
              <a:ext uri="{FF2B5EF4-FFF2-40B4-BE49-F238E27FC236}">
                <a16:creationId xmlns:a16="http://schemas.microsoft.com/office/drawing/2014/main" id="{4F6A09B9-8AF5-6688-8552-0DCF93D053BE}"/>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382" y="16120"/>
            <a:ext cx="1271224" cy="1308008"/>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17">
            <a:extLst>
              <a:ext uri="{FF2B5EF4-FFF2-40B4-BE49-F238E27FC236}">
                <a16:creationId xmlns:a16="http://schemas.microsoft.com/office/drawing/2014/main" id="{1FB5D73D-08F7-00DC-AD96-2395D15FC87C}"/>
              </a:ext>
            </a:extLst>
          </p:cNvPr>
          <p:cNvPicPr>
            <a:picLocks noChangeAspect="1"/>
          </p:cNvPicPr>
          <p:nvPr/>
        </p:nvPicPr>
        <p:blipFill>
          <a:blip r:embed="rId3"/>
          <a:stretch>
            <a:fillRect/>
          </a:stretch>
        </p:blipFill>
        <p:spPr>
          <a:xfrm>
            <a:off x="10922202" y="16041"/>
            <a:ext cx="1269798" cy="1273529"/>
          </a:xfrm>
          <a:prstGeom prst="rect">
            <a:avLst/>
          </a:prstGeom>
        </p:spPr>
      </p:pic>
      <p:sp>
        <p:nvSpPr>
          <p:cNvPr id="3" name="Subtitle 2">
            <a:extLst>
              <a:ext uri="{FF2B5EF4-FFF2-40B4-BE49-F238E27FC236}">
                <a16:creationId xmlns:a16="http://schemas.microsoft.com/office/drawing/2014/main" id="{A7136BFD-2459-40B7-02DD-F24EE36B7C53}"/>
              </a:ext>
            </a:extLst>
          </p:cNvPr>
          <p:cNvSpPr txBox="1">
            <a:spLocks/>
          </p:cNvSpPr>
          <p:nvPr/>
        </p:nvSpPr>
        <p:spPr>
          <a:xfrm>
            <a:off x="157504" y="1358685"/>
            <a:ext cx="11871158" cy="748286"/>
          </a:xfrm>
          <a:prstGeom prst="rect">
            <a:avLst/>
          </a:prstGeom>
        </p:spPr>
        <p:txBody>
          <a:bodyPr vert="horz" lIns="91440" tIns="45720" rIns="91440" bIns="45720" rtlCol="0" anchor="t">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buFontTx/>
              <a:buNone/>
            </a:pPr>
            <a:r>
              <a:rPr lang="en-GB" altLang="en-US" sz="4000" b="1" u="sng">
                <a:latin typeface="Calibri"/>
                <a:ea typeface="Calibri" panose="020F0502020204030204" pitchFamily="34" charset="0"/>
                <a:cs typeface="Calibri"/>
              </a:rPr>
              <a:t>Questions?</a:t>
            </a:r>
            <a:endParaRPr lang="en-GB" sz="4000">
              <a:solidFill>
                <a:srgbClr val="333333"/>
              </a:solidFill>
              <a:latin typeface="Calibri"/>
              <a:ea typeface="Calibri"/>
              <a:cs typeface="Calibri"/>
            </a:endParaRPr>
          </a:p>
        </p:txBody>
      </p:sp>
      <p:sp>
        <p:nvSpPr>
          <p:cNvPr id="9" name="Title 1">
            <a:extLst>
              <a:ext uri="{FF2B5EF4-FFF2-40B4-BE49-F238E27FC236}">
                <a16:creationId xmlns:a16="http://schemas.microsoft.com/office/drawing/2014/main" id="{A8AA4258-3007-9976-13FC-24C08657EE30}"/>
              </a:ext>
            </a:extLst>
          </p:cNvPr>
          <p:cNvSpPr txBox="1">
            <a:spLocks/>
          </p:cNvSpPr>
          <p:nvPr/>
        </p:nvSpPr>
        <p:spPr>
          <a:xfrm>
            <a:off x="1257310" y="-9602"/>
            <a:ext cx="9622955" cy="1308007"/>
          </a:xfrm>
          <a:prstGeom prst="rect">
            <a:avLst/>
          </a:prstGeom>
          <a:solidFill>
            <a:srgbClr val="BD3E3E"/>
          </a:solidFill>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sz="4000">
                <a:solidFill>
                  <a:schemeClr val="bg1"/>
                </a:solidFill>
                <a:latin typeface="Calibri"/>
                <a:ea typeface="Calibri"/>
                <a:cs typeface="Calibri"/>
              </a:rPr>
              <a:t>Bournes Green Schools</a:t>
            </a:r>
            <a:br>
              <a:rPr lang="en-GB" sz="4000">
                <a:solidFill>
                  <a:schemeClr val="bg1"/>
                </a:solidFill>
                <a:latin typeface="Calibri"/>
                <a:ea typeface="Calibri"/>
                <a:cs typeface="Calibri"/>
              </a:rPr>
            </a:br>
            <a:r>
              <a:rPr lang="en-GB" sz="1000">
                <a:solidFill>
                  <a:schemeClr val="bg1"/>
                </a:solidFill>
                <a:latin typeface="Calibri"/>
                <a:ea typeface="Calibri"/>
                <a:cs typeface="Calibri"/>
              </a:rPr>
              <a:t> </a:t>
            </a:r>
            <a:br>
              <a:rPr lang="en-GB" sz="4000">
                <a:latin typeface="Calibri"/>
                <a:ea typeface="Calibri"/>
                <a:cs typeface="Calibri"/>
              </a:rPr>
            </a:br>
            <a:r>
              <a:rPr lang="en-GB" sz="2000" i="1">
                <a:solidFill>
                  <a:schemeClr val="bg1"/>
                </a:solidFill>
                <a:latin typeface="Calibri"/>
                <a:ea typeface="Calibri"/>
                <a:cs typeface="Calibri"/>
              </a:rPr>
              <a:t>Believe, Grow, Succeed</a:t>
            </a:r>
            <a:endParaRPr lang="en-US" sz="2000" i="1">
              <a:solidFill>
                <a:schemeClr val="bg1"/>
              </a:solidFill>
            </a:endParaRPr>
          </a:p>
        </p:txBody>
      </p:sp>
    </p:spTree>
    <p:extLst>
      <p:ext uri="{BB962C8B-B14F-4D97-AF65-F5344CB8AC3E}">
        <p14:creationId xmlns:p14="http://schemas.microsoft.com/office/powerpoint/2010/main" val="307141386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13498ec8-48c0-4999-a427-41246005d726">
      <Terms xmlns="http://schemas.microsoft.com/office/infopath/2007/PartnerControls"/>
    </lcf76f155ced4ddcb4097134ff3c332f>
    <SharedWithUsers xmlns="02e50883-a1b4-4f73-82e4-199ac7eb9859">
      <UserInfo>
        <DisplayName>Mr Denchfield (Executive Headteacher)</DisplayName>
        <AccountId>28</AccountId>
        <AccountType/>
      </UserInfo>
    </SharedWithUsers>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6B83DA8ACD3E14ABD2E68CCC5B9A1F6" ma:contentTypeVersion="14" ma:contentTypeDescription="Create a new document." ma:contentTypeScope="" ma:versionID="197241af654069a9b67b868d05de679c">
  <xsd:schema xmlns:xsd="http://www.w3.org/2001/XMLSchema" xmlns:xs="http://www.w3.org/2001/XMLSchema" xmlns:p="http://schemas.microsoft.com/office/2006/metadata/properties" xmlns:ns2="13498ec8-48c0-4999-a427-41246005d726" xmlns:ns3="02e50883-a1b4-4f73-82e4-199ac7eb9859" targetNamespace="http://schemas.microsoft.com/office/2006/metadata/properties" ma:root="true" ma:fieldsID="9159df7721a8cb2ad2076e45bc6c6003" ns2:_="" ns3:_="">
    <xsd:import namespace="13498ec8-48c0-4999-a427-41246005d726"/>
    <xsd:import namespace="02e50883-a1b4-4f73-82e4-199ac7eb9859"/>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lcf76f155ced4ddcb4097134ff3c332f" minOccurs="0"/>
                <xsd:element ref="ns2:MediaServiceDateTaken" minOccurs="0"/>
                <xsd:element ref="ns2:MediaServiceObjectDetectorVersions" minOccurs="0"/>
                <xsd:element ref="ns2:MediaServiceGenerationTime" minOccurs="0"/>
                <xsd:element ref="ns2:MediaServiceEventHashCode" minOccurs="0"/>
                <xsd:element ref="ns2:MediaServiceSearchProperties" minOccurs="0"/>
                <xsd:element ref="ns2:MediaServiceOCR" minOccurs="0"/>
                <xsd:element ref="ns2:MediaLengthInSeconds" minOccurs="0"/>
                <xsd:element ref="ns2: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3498ec8-48c0-4999-a427-41246005d726"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872a97a8-f75b-46e3-90c3-b5f8b66e3292" ma:termSetId="09814cd3-568e-fe90-9814-8d621ff8fb84" ma:anchorId="fba54fb3-c3e1-fe81-a776-ca4b69148c4d" ma:open="true" ma:isKeyword="false">
      <xsd:complexType>
        <xsd:sequence>
          <xsd:element ref="pc:Terms" minOccurs="0" maxOccurs="1"/>
        </xsd:sequence>
      </xsd:complexType>
    </xsd:element>
    <xsd:element name="MediaServiceDateTaken" ma:index="14" nillable="true" ma:displayName="MediaServiceDateTaken" ma:hidden="true" ma:indexed="true" ma:internalName="MediaServiceDateTaken" ma:readOnly="true">
      <xsd:simpleType>
        <xsd:restriction base="dms:Text"/>
      </xsd:simpleType>
    </xsd:element>
    <xsd:element name="MediaServiceObjectDetectorVersions" ma:index="15" nillable="true" ma:displayName="MediaServiceObjectDetectorVersions" ma:hidden="true" ma:indexed="true" ma:internalName="MediaServiceObjectDetectorVersions"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SearchProperties" ma:index="18" nillable="true" ma:displayName="MediaServiceSearchProperties" ma:hidden="true" ma:internalName="MediaServiceSearchProperties" ma:readOnly="true">
      <xsd:simpleType>
        <xsd:restriction base="dms:Note"/>
      </xsd:simpleType>
    </xsd:element>
    <xsd:element name="MediaServiceOCR" ma:index="19" nillable="true" ma:displayName="Extracted Text" ma:internalName="MediaServiceOCR" ma:readOnly="true">
      <xsd:simpleType>
        <xsd:restriction base="dms:Note">
          <xsd:maxLength value="255"/>
        </xsd:restriction>
      </xsd:simpleType>
    </xsd:element>
    <xsd:element name="MediaLengthInSeconds" ma:index="20" nillable="true" ma:displayName="MediaLengthInSeconds" ma:hidden="true" ma:internalName="MediaLengthInSeconds" ma:readOnly="true">
      <xsd:simpleType>
        <xsd:restriction base="dms:Unknown"/>
      </xsd:simpleType>
    </xsd:element>
    <xsd:element name="MediaServiceLocation" ma:index="21"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02e50883-a1b4-4f73-82e4-199ac7eb9859"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93905FB5-F4E4-498C-BA76-2270016A7F2C}">
  <ds:schemaRefs>
    <ds:schemaRef ds:uri="http://schemas.microsoft.com/sharepoint/v3/contenttype/forms"/>
  </ds:schemaRefs>
</ds:datastoreItem>
</file>

<file path=customXml/itemProps2.xml><?xml version="1.0" encoding="utf-8"?>
<ds:datastoreItem xmlns:ds="http://schemas.openxmlformats.org/officeDocument/2006/customXml" ds:itemID="{584252E1-C556-4A2B-AA94-F4DBBEDEBDFD}">
  <ds:schemaRefs>
    <ds:schemaRef ds:uri="http://purl.org/dc/dcmitype/"/>
    <ds:schemaRef ds:uri="http://schemas.microsoft.com/office/infopath/2007/PartnerControls"/>
    <ds:schemaRef ds:uri="http://www.w3.org/XML/1998/namespace"/>
    <ds:schemaRef ds:uri="02e50883-a1b4-4f73-82e4-199ac7eb9859"/>
    <ds:schemaRef ds:uri="13498ec8-48c0-4999-a427-41246005d726"/>
    <ds:schemaRef ds:uri="http://schemas.microsoft.com/office/2006/metadata/properties"/>
    <ds:schemaRef ds:uri="http://schemas.microsoft.com/office/2006/documentManagement/types"/>
    <ds:schemaRef ds:uri="http://schemas.openxmlformats.org/package/2006/metadata/core-properties"/>
    <ds:schemaRef ds:uri="http://purl.org/dc/terms/"/>
    <ds:schemaRef ds:uri="http://purl.org/dc/elements/1.1/"/>
  </ds:schemaRefs>
</ds:datastoreItem>
</file>

<file path=customXml/itemProps3.xml><?xml version="1.0" encoding="utf-8"?>
<ds:datastoreItem xmlns:ds="http://schemas.openxmlformats.org/officeDocument/2006/customXml" ds:itemID="{DDD37B15-9E0B-4F9F-BBDA-8C0471D6677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3498ec8-48c0-4999-a427-41246005d726"/>
    <ds:schemaRef ds:uri="02e50883-a1b4-4f73-82e4-199ac7eb9859"/>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Facet</Template>
  <TotalTime>0</TotalTime>
  <Words>2538</Words>
  <Application>Microsoft Office PowerPoint</Application>
  <PresentationFormat>Widescreen</PresentationFormat>
  <Paragraphs>236</Paragraphs>
  <Slides>28</Slides>
  <Notes>0</Notes>
  <HiddenSlides>0</HiddenSlides>
  <MMClips>0</MMClips>
  <ScaleCrop>false</ScaleCrop>
  <HeadingPairs>
    <vt:vector size="4" baseType="variant">
      <vt:variant>
        <vt:lpstr>Theme</vt:lpstr>
      </vt:variant>
      <vt:variant>
        <vt:i4>1</vt:i4>
      </vt:variant>
      <vt:variant>
        <vt:lpstr>Slide Titles</vt:lpstr>
      </vt:variant>
      <vt:variant>
        <vt:i4>28</vt:i4>
      </vt:variant>
    </vt:vector>
  </HeadingPairs>
  <TitlesOfParts>
    <vt:vector size="29" baseType="lpstr">
      <vt:lpstr>Office Theme</vt:lpstr>
      <vt:lpstr>Bournes Green Schools .  Believe, Grow, Succeed</vt:lpstr>
      <vt:lpstr>Bournes Green Schools   Believe, Grow, Succeed</vt:lpstr>
      <vt:lpstr>B O U R N E S  G R E E N   S C H O O L S . Believe, Grow, Succeed</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David Denchfield</dc:creator>
  <cp:lastModifiedBy>Mrs E Goy</cp:lastModifiedBy>
  <cp:revision>63</cp:revision>
  <dcterms:created xsi:type="dcterms:W3CDTF">2021-10-08T08:35:51Z</dcterms:created>
  <dcterms:modified xsi:type="dcterms:W3CDTF">2025-07-04T09:16:29Z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0x01010066B83DA8ACD3E14ABD2E68CCC5B9A1F6</vt:lpwstr>
  </property>
  <property fmtid="{D5CDD505-2E9C-101B-9397-08002B2CF9AE}" pid="3" name="MediaServiceImageTags">
    <vt:lpwstr/>
  </property>
</Properties>
</file>