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3" r:id="rId5"/>
    <p:sldId id="258" r:id="rId6"/>
    <p:sldId id="257" r:id="rId7"/>
    <p:sldId id="265" r:id="rId8"/>
    <p:sldId id="266" r:id="rId9"/>
    <p:sldId id="267" r:id="rId10"/>
    <p:sldId id="260" r:id="rId11"/>
    <p:sldId id="264" r:id="rId12"/>
    <p:sldId id="268" r:id="rId13"/>
    <p:sldId id="269" r:id="rId14"/>
    <p:sldId id="270"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A1A8E6-04ED-4164-8604-1DDC77D93E6B}" v="19" dt="2024-07-09T15:38:07.4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1" autoAdjust="0"/>
    <p:restoredTop sz="94660"/>
  </p:normalViewPr>
  <p:slideViewPr>
    <p:cSldViewPr snapToGrid="0">
      <p:cViewPr varScale="1">
        <p:scale>
          <a:sx n="63" d="100"/>
          <a:sy n="63" d="100"/>
        </p:scale>
        <p:origin x="996"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Stickley" userId="d8e64383-e2e5-4889-8d35-4e7c3a2c0b46" providerId="ADAL" clId="{8DA1A8E6-04ED-4164-8604-1DDC77D93E6B}"/>
    <pc:docChg chg="undo custSel addSld delSld modSld sldOrd">
      <pc:chgData name="Ben Stickley" userId="d8e64383-e2e5-4889-8d35-4e7c3a2c0b46" providerId="ADAL" clId="{8DA1A8E6-04ED-4164-8604-1DDC77D93E6B}" dt="2024-07-09T16:14:22.744" v="2538" actId="20577"/>
      <pc:docMkLst>
        <pc:docMk/>
      </pc:docMkLst>
      <pc:sldChg chg="modSp mod">
        <pc:chgData name="Ben Stickley" userId="d8e64383-e2e5-4889-8d35-4e7c3a2c0b46" providerId="ADAL" clId="{8DA1A8E6-04ED-4164-8604-1DDC77D93E6B}" dt="2024-07-09T13:48:05.890" v="81" actId="20577"/>
        <pc:sldMkLst>
          <pc:docMk/>
          <pc:sldMk cId="2853003463" sldId="256"/>
        </pc:sldMkLst>
        <pc:spChg chg="mod">
          <ac:chgData name="Ben Stickley" userId="d8e64383-e2e5-4889-8d35-4e7c3a2c0b46" providerId="ADAL" clId="{8DA1A8E6-04ED-4164-8604-1DDC77D93E6B}" dt="2024-07-09T13:47:52.750" v="49" actId="20577"/>
          <ac:spMkLst>
            <pc:docMk/>
            <pc:sldMk cId="2853003463" sldId="256"/>
            <ac:spMk id="2" creationId="{3FE3900C-1C48-E8A7-FC39-BCE071F971D4}"/>
          </ac:spMkLst>
        </pc:spChg>
        <pc:spChg chg="mod">
          <ac:chgData name="Ben Stickley" userId="d8e64383-e2e5-4889-8d35-4e7c3a2c0b46" providerId="ADAL" clId="{8DA1A8E6-04ED-4164-8604-1DDC77D93E6B}" dt="2024-07-09T13:48:05.890" v="81" actId="20577"/>
          <ac:spMkLst>
            <pc:docMk/>
            <pc:sldMk cId="2853003463" sldId="256"/>
            <ac:spMk id="3" creationId="{E8380EFE-023E-FAA8-808D-BAC4AC223277}"/>
          </ac:spMkLst>
        </pc:spChg>
      </pc:sldChg>
      <pc:sldChg chg="addSp delSp modSp mod">
        <pc:chgData name="Ben Stickley" userId="d8e64383-e2e5-4889-8d35-4e7c3a2c0b46" providerId="ADAL" clId="{8DA1A8E6-04ED-4164-8604-1DDC77D93E6B}" dt="2024-07-09T14:35:55.718" v="959" actId="20577"/>
        <pc:sldMkLst>
          <pc:docMk/>
          <pc:sldMk cId="1053459651" sldId="257"/>
        </pc:sldMkLst>
        <pc:spChg chg="add del mod">
          <ac:chgData name="Ben Stickley" userId="d8e64383-e2e5-4889-8d35-4e7c3a2c0b46" providerId="ADAL" clId="{8DA1A8E6-04ED-4164-8604-1DDC77D93E6B}" dt="2024-07-09T13:50:21.214" v="84"/>
          <ac:spMkLst>
            <pc:docMk/>
            <pc:sldMk cId="1053459651" sldId="257"/>
            <ac:spMk id="3" creationId="{A5685773-D43B-16BC-5000-810DECD03EC3}"/>
          </ac:spMkLst>
        </pc:spChg>
        <pc:spChg chg="add mod">
          <ac:chgData name="Ben Stickley" userId="d8e64383-e2e5-4889-8d35-4e7c3a2c0b46" providerId="ADAL" clId="{8DA1A8E6-04ED-4164-8604-1DDC77D93E6B}" dt="2024-07-09T14:35:55.718" v="959" actId="20577"/>
          <ac:spMkLst>
            <pc:docMk/>
            <pc:sldMk cId="1053459651" sldId="257"/>
            <ac:spMk id="4" creationId="{A5015010-D953-A423-58FB-435A53D07AC4}"/>
          </ac:spMkLst>
        </pc:spChg>
        <pc:picChg chg="del">
          <ac:chgData name="Ben Stickley" userId="d8e64383-e2e5-4889-8d35-4e7c3a2c0b46" providerId="ADAL" clId="{8DA1A8E6-04ED-4164-8604-1DDC77D93E6B}" dt="2024-07-09T13:47:31.154" v="0" actId="478"/>
          <ac:picMkLst>
            <pc:docMk/>
            <pc:sldMk cId="1053459651" sldId="257"/>
            <ac:picMk id="2" creationId="{1A5D145B-280E-E279-2B59-CABC1AC7D189}"/>
          </ac:picMkLst>
        </pc:picChg>
      </pc:sldChg>
      <pc:sldChg chg="addSp modSp ord">
        <pc:chgData name="Ben Stickley" userId="d8e64383-e2e5-4889-8d35-4e7c3a2c0b46" providerId="ADAL" clId="{8DA1A8E6-04ED-4164-8604-1DDC77D93E6B}" dt="2024-07-09T14:47:20.875" v="961"/>
        <pc:sldMkLst>
          <pc:docMk/>
          <pc:sldMk cId="2333350436" sldId="258"/>
        </pc:sldMkLst>
        <pc:picChg chg="add mod">
          <ac:chgData name="Ben Stickley" userId="d8e64383-e2e5-4889-8d35-4e7c3a2c0b46" providerId="ADAL" clId="{8DA1A8E6-04ED-4164-8604-1DDC77D93E6B}" dt="2024-07-09T13:50:41.340" v="89" actId="1076"/>
          <ac:picMkLst>
            <pc:docMk/>
            <pc:sldMk cId="2333350436" sldId="258"/>
            <ac:picMk id="1026" creationId="{A4214AA3-B4C6-4A96-7675-83F3087DA6C5}"/>
          </ac:picMkLst>
        </pc:picChg>
      </pc:sldChg>
      <pc:sldChg chg="addSp modSp new del mod">
        <pc:chgData name="Ben Stickley" userId="d8e64383-e2e5-4889-8d35-4e7c3a2c0b46" providerId="ADAL" clId="{8DA1A8E6-04ED-4164-8604-1DDC77D93E6B}" dt="2024-07-09T14:51:49.468" v="1014" actId="47"/>
        <pc:sldMkLst>
          <pc:docMk/>
          <pc:sldMk cId="1164790984" sldId="259"/>
        </pc:sldMkLst>
        <pc:spChg chg="add mod">
          <ac:chgData name="Ben Stickley" userId="d8e64383-e2e5-4889-8d35-4e7c3a2c0b46" providerId="ADAL" clId="{8DA1A8E6-04ED-4164-8604-1DDC77D93E6B}" dt="2024-07-09T14:09:35.217" v="428" actId="20577"/>
          <ac:spMkLst>
            <pc:docMk/>
            <pc:sldMk cId="1164790984" sldId="259"/>
            <ac:spMk id="2" creationId="{7670A8FD-6E7C-C96E-DC38-45E2DEE08770}"/>
          </ac:spMkLst>
        </pc:spChg>
        <pc:spChg chg="add mod">
          <ac:chgData name="Ben Stickley" userId="d8e64383-e2e5-4889-8d35-4e7c3a2c0b46" providerId="ADAL" clId="{8DA1A8E6-04ED-4164-8604-1DDC77D93E6B}" dt="2024-07-09T14:09:58.077" v="429" actId="20577"/>
          <ac:spMkLst>
            <pc:docMk/>
            <pc:sldMk cId="1164790984" sldId="259"/>
            <ac:spMk id="3" creationId="{881F584D-6382-3C05-58D2-7C39910944B9}"/>
          </ac:spMkLst>
        </pc:spChg>
      </pc:sldChg>
      <pc:sldChg chg="addSp modSp new mod">
        <pc:chgData name="Ben Stickley" userId="d8e64383-e2e5-4889-8d35-4e7c3a2c0b46" providerId="ADAL" clId="{8DA1A8E6-04ED-4164-8604-1DDC77D93E6B}" dt="2024-07-09T14:23:22.520" v="860" actId="20577"/>
        <pc:sldMkLst>
          <pc:docMk/>
          <pc:sldMk cId="2367600417" sldId="260"/>
        </pc:sldMkLst>
        <pc:spChg chg="add mod">
          <ac:chgData name="Ben Stickley" userId="d8e64383-e2e5-4889-8d35-4e7c3a2c0b46" providerId="ADAL" clId="{8DA1A8E6-04ED-4164-8604-1DDC77D93E6B}" dt="2024-07-09T14:23:22.520" v="860" actId="20577"/>
          <ac:spMkLst>
            <pc:docMk/>
            <pc:sldMk cId="2367600417" sldId="260"/>
            <ac:spMk id="2" creationId="{861CC348-34D7-13FD-4ADD-8A4D450A3E81}"/>
          </ac:spMkLst>
        </pc:spChg>
      </pc:sldChg>
      <pc:sldChg chg="addSp modSp new mod ord">
        <pc:chgData name="Ben Stickley" userId="d8e64383-e2e5-4889-8d35-4e7c3a2c0b46" providerId="ADAL" clId="{8DA1A8E6-04ED-4164-8604-1DDC77D93E6B}" dt="2024-07-09T14:34:08.633" v="913"/>
        <pc:sldMkLst>
          <pc:docMk/>
          <pc:sldMk cId="670279520" sldId="261"/>
        </pc:sldMkLst>
        <pc:spChg chg="add mod">
          <ac:chgData name="Ben Stickley" userId="d8e64383-e2e5-4889-8d35-4e7c3a2c0b46" providerId="ADAL" clId="{8DA1A8E6-04ED-4164-8604-1DDC77D93E6B}" dt="2024-07-09T14:32:52.173" v="903" actId="1076"/>
          <ac:spMkLst>
            <pc:docMk/>
            <pc:sldMk cId="670279520" sldId="261"/>
            <ac:spMk id="2" creationId="{C15B90BD-AAF2-445F-22BD-D42E5B76CA72}"/>
          </ac:spMkLst>
        </pc:spChg>
        <pc:graphicFrameChg chg="add mod modGraphic">
          <ac:chgData name="Ben Stickley" userId="d8e64383-e2e5-4889-8d35-4e7c3a2c0b46" providerId="ADAL" clId="{8DA1A8E6-04ED-4164-8604-1DDC77D93E6B}" dt="2024-07-09T14:32:58.019" v="905" actId="14100"/>
          <ac:graphicFrameMkLst>
            <pc:docMk/>
            <pc:sldMk cId="670279520" sldId="261"/>
            <ac:graphicFrameMk id="3" creationId="{C5382728-2C09-4BE1-89C3-C8A1FB0B7512}"/>
          </ac:graphicFrameMkLst>
        </pc:graphicFrameChg>
      </pc:sldChg>
      <pc:sldChg chg="addSp modSp new mod ord">
        <pc:chgData name="Ben Stickley" userId="d8e64383-e2e5-4889-8d35-4e7c3a2c0b46" providerId="ADAL" clId="{8DA1A8E6-04ED-4164-8604-1DDC77D93E6B}" dt="2024-07-09T14:34:10.601" v="915"/>
        <pc:sldMkLst>
          <pc:docMk/>
          <pc:sldMk cId="3215430094" sldId="262"/>
        </pc:sldMkLst>
        <pc:graphicFrameChg chg="add mod modGraphic">
          <ac:chgData name="Ben Stickley" userId="d8e64383-e2e5-4889-8d35-4e7c3a2c0b46" providerId="ADAL" clId="{8DA1A8E6-04ED-4164-8604-1DDC77D93E6B}" dt="2024-07-09T14:33:19.777" v="908" actId="14100"/>
          <ac:graphicFrameMkLst>
            <pc:docMk/>
            <pc:sldMk cId="3215430094" sldId="262"/>
            <ac:graphicFrameMk id="2" creationId="{BE1A5725-C1C7-2787-ED68-E65E516E489E}"/>
          </ac:graphicFrameMkLst>
        </pc:graphicFrameChg>
      </pc:sldChg>
      <pc:sldChg chg="addSp modSp new mod ord">
        <pc:chgData name="Ben Stickley" userId="d8e64383-e2e5-4889-8d35-4e7c3a2c0b46" providerId="ADAL" clId="{8DA1A8E6-04ED-4164-8604-1DDC77D93E6B}" dt="2024-07-09T14:34:13.027" v="917"/>
        <pc:sldMkLst>
          <pc:docMk/>
          <pc:sldMk cId="1355413575" sldId="263"/>
        </pc:sldMkLst>
        <pc:graphicFrameChg chg="add mod modGraphic">
          <ac:chgData name="Ben Stickley" userId="d8e64383-e2e5-4889-8d35-4e7c3a2c0b46" providerId="ADAL" clId="{8DA1A8E6-04ED-4164-8604-1DDC77D93E6B}" dt="2024-07-09T14:33:55.732" v="911" actId="14100"/>
          <ac:graphicFrameMkLst>
            <pc:docMk/>
            <pc:sldMk cId="1355413575" sldId="263"/>
            <ac:graphicFrameMk id="2" creationId="{3A523653-6589-AC1D-975D-31814CB77312}"/>
          </ac:graphicFrameMkLst>
        </pc:graphicFrameChg>
      </pc:sldChg>
      <pc:sldChg chg="modSp new mod">
        <pc:chgData name="Ben Stickley" userId="d8e64383-e2e5-4889-8d35-4e7c3a2c0b46" providerId="ADAL" clId="{8DA1A8E6-04ED-4164-8604-1DDC77D93E6B}" dt="2024-07-09T15:21:46.537" v="1303" actId="20577"/>
        <pc:sldMkLst>
          <pc:docMk/>
          <pc:sldMk cId="895830697" sldId="264"/>
        </pc:sldMkLst>
        <pc:spChg chg="mod">
          <ac:chgData name="Ben Stickley" userId="d8e64383-e2e5-4889-8d35-4e7c3a2c0b46" providerId="ADAL" clId="{8DA1A8E6-04ED-4164-8604-1DDC77D93E6B}" dt="2024-07-09T14:49:24.244" v="985" actId="20577"/>
          <ac:spMkLst>
            <pc:docMk/>
            <pc:sldMk cId="895830697" sldId="264"/>
            <ac:spMk id="2" creationId="{3099223B-6DE8-17CD-7A14-2ADF57D2BB76}"/>
          </ac:spMkLst>
        </pc:spChg>
        <pc:spChg chg="mod">
          <ac:chgData name="Ben Stickley" userId="d8e64383-e2e5-4889-8d35-4e7c3a2c0b46" providerId="ADAL" clId="{8DA1A8E6-04ED-4164-8604-1DDC77D93E6B}" dt="2024-07-09T15:21:46.537" v="1303" actId="20577"/>
          <ac:spMkLst>
            <pc:docMk/>
            <pc:sldMk cId="895830697" sldId="264"/>
            <ac:spMk id="3" creationId="{08854D9B-1D93-F7F2-0B83-7810097808FA}"/>
          </ac:spMkLst>
        </pc:spChg>
      </pc:sldChg>
      <pc:sldChg chg="modSp new mod ord">
        <pc:chgData name="Ben Stickley" userId="d8e64383-e2e5-4889-8d35-4e7c3a2c0b46" providerId="ADAL" clId="{8DA1A8E6-04ED-4164-8604-1DDC77D93E6B}" dt="2024-07-09T15:35:35.227" v="1550" actId="6549"/>
        <pc:sldMkLst>
          <pc:docMk/>
          <pc:sldMk cId="2303701079" sldId="265"/>
        </pc:sldMkLst>
        <pc:spChg chg="mod">
          <ac:chgData name="Ben Stickley" userId="d8e64383-e2e5-4889-8d35-4e7c3a2c0b46" providerId="ADAL" clId="{8DA1A8E6-04ED-4164-8604-1DDC77D93E6B}" dt="2024-07-09T14:50:04.723" v="989" actId="255"/>
          <ac:spMkLst>
            <pc:docMk/>
            <pc:sldMk cId="2303701079" sldId="265"/>
            <ac:spMk id="2" creationId="{F49A6E63-519A-8227-C6CA-45DFA91A1925}"/>
          </ac:spMkLst>
        </pc:spChg>
        <pc:spChg chg="mod">
          <ac:chgData name="Ben Stickley" userId="d8e64383-e2e5-4889-8d35-4e7c3a2c0b46" providerId="ADAL" clId="{8DA1A8E6-04ED-4164-8604-1DDC77D93E6B}" dt="2024-07-09T14:51:42.348" v="1011" actId="255"/>
          <ac:spMkLst>
            <pc:docMk/>
            <pc:sldMk cId="2303701079" sldId="265"/>
            <ac:spMk id="3" creationId="{888F87EF-AE7D-4631-B832-08FD442E2884}"/>
          </ac:spMkLst>
        </pc:spChg>
        <pc:spChg chg="mod">
          <ac:chgData name="Ben Stickley" userId="d8e64383-e2e5-4889-8d35-4e7c3a2c0b46" providerId="ADAL" clId="{8DA1A8E6-04ED-4164-8604-1DDC77D93E6B}" dt="2024-07-09T15:35:35.227" v="1550" actId="6549"/>
          <ac:spMkLst>
            <pc:docMk/>
            <pc:sldMk cId="2303701079" sldId="265"/>
            <ac:spMk id="4" creationId="{E2DD523E-0AFD-DC4F-46C2-663717E68BDA}"/>
          </ac:spMkLst>
        </pc:spChg>
      </pc:sldChg>
      <pc:sldChg chg="addSp modSp new mod ord">
        <pc:chgData name="Ben Stickley" userId="d8e64383-e2e5-4889-8d35-4e7c3a2c0b46" providerId="ADAL" clId="{8DA1A8E6-04ED-4164-8604-1DDC77D93E6B}" dt="2024-07-09T15:35:15.348" v="1549"/>
        <pc:sldMkLst>
          <pc:docMk/>
          <pc:sldMk cId="2111046201" sldId="266"/>
        </pc:sldMkLst>
        <pc:spChg chg="mod">
          <ac:chgData name="Ben Stickley" userId="d8e64383-e2e5-4889-8d35-4e7c3a2c0b46" providerId="ADAL" clId="{8DA1A8E6-04ED-4164-8604-1DDC77D93E6B}" dt="2024-07-09T15:33:24.724" v="1381" actId="20577"/>
          <ac:spMkLst>
            <pc:docMk/>
            <pc:sldMk cId="2111046201" sldId="266"/>
            <ac:spMk id="2" creationId="{F222EA4E-20B0-5EFC-7F1B-D929BDDE8562}"/>
          </ac:spMkLst>
        </pc:spChg>
        <pc:spChg chg="mod">
          <ac:chgData name="Ben Stickley" userId="d8e64383-e2e5-4889-8d35-4e7c3a2c0b46" providerId="ADAL" clId="{8DA1A8E6-04ED-4164-8604-1DDC77D93E6B}" dt="2024-07-09T15:34:14.221" v="1543" actId="14100"/>
          <ac:spMkLst>
            <pc:docMk/>
            <pc:sldMk cId="2111046201" sldId="266"/>
            <ac:spMk id="3" creationId="{30F08619-B5B4-8ECB-ECC7-F810F031E9C0}"/>
          </ac:spMkLst>
        </pc:spChg>
        <pc:picChg chg="add mod">
          <ac:chgData name="Ben Stickley" userId="d8e64383-e2e5-4889-8d35-4e7c3a2c0b46" providerId="ADAL" clId="{8DA1A8E6-04ED-4164-8604-1DDC77D93E6B}" dt="2024-07-09T15:34:44.803" v="1547" actId="1076"/>
          <ac:picMkLst>
            <pc:docMk/>
            <pc:sldMk cId="2111046201" sldId="266"/>
            <ac:picMk id="4" creationId="{1758B7EA-E84A-4A0E-A699-8EF094F7158C}"/>
          </ac:picMkLst>
        </pc:picChg>
      </pc:sldChg>
      <pc:sldChg chg="new del">
        <pc:chgData name="Ben Stickley" userId="d8e64383-e2e5-4889-8d35-4e7c3a2c0b46" providerId="ADAL" clId="{8DA1A8E6-04ED-4164-8604-1DDC77D93E6B}" dt="2024-07-09T15:32:36.366" v="1305" actId="47"/>
        <pc:sldMkLst>
          <pc:docMk/>
          <pc:sldMk cId="2936039540" sldId="266"/>
        </pc:sldMkLst>
      </pc:sldChg>
      <pc:sldChg chg="addSp delSp modSp new mod ord">
        <pc:chgData name="Ben Stickley" userId="d8e64383-e2e5-4889-8d35-4e7c3a2c0b46" providerId="ADAL" clId="{8DA1A8E6-04ED-4164-8604-1DDC77D93E6B}" dt="2024-07-09T15:41:13.956" v="1698"/>
        <pc:sldMkLst>
          <pc:docMk/>
          <pc:sldMk cId="3559361914" sldId="267"/>
        </pc:sldMkLst>
        <pc:spChg chg="mod">
          <ac:chgData name="Ben Stickley" userId="d8e64383-e2e5-4889-8d35-4e7c3a2c0b46" providerId="ADAL" clId="{8DA1A8E6-04ED-4164-8604-1DDC77D93E6B}" dt="2024-07-09T15:39:52.922" v="1696" actId="20577"/>
          <ac:spMkLst>
            <pc:docMk/>
            <pc:sldMk cId="3559361914" sldId="267"/>
            <ac:spMk id="2" creationId="{8D02707C-ADD0-8E0E-2070-29DCCD195612}"/>
          </ac:spMkLst>
        </pc:spChg>
        <pc:spChg chg="add del mod">
          <ac:chgData name="Ben Stickley" userId="d8e64383-e2e5-4889-8d35-4e7c3a2c0b46" providerId="ADAL" clId="{8DA1A8E6-04ED-4164-8604-1DDC77D93E6B}" dt="2024-07-09T15:39:15.954" v="1681" actId="20577"/>
          <ac:spMkLst>
            <pc:docMk/>
            <pc:sldMk cId="3559361914" sldId="267"/>
            <ac:spMk id="3" creationId="{810EE71A-72BF-ED62-AB27-5993109AA0C6}"/>
          </ac:spMkLst>
        </pc:spChg>
        <pc:graphicFrameChg chg="add mod">
          <ac:chgData name="Ben Stickley" userId="d8e64383-e2e5-4889-8d35-4e7c3a2c0b46" providerId="ADAL" clId="{8DA1A8E6-04ED-4164-8604-1DDC77D93E6B}" dt="2024-07-09T15:38:07.481" v="1575"/>
          <ac:graphicFrameMkLst>
            <pc:docMk/>
            <pc:sldMk cId="3559361914" sldId="267"/>
            <ac:graphicFrameMk id="5" creationId="{DD395B77-445B-21D1-1303-AEBD348A56BE}"/>
          </ac:graphicFrameMkLst>
        </pc:graphicFrameChg>
      </pc:sldChg>
      <pc:sldChg chg="modSp new mod">
        <pc:chgData name="Ben Stickley" userId="d8e64383-e2e5-4889-8d35-4e7c3a2c0b46" providerId="ADAL" clId="{8DA1A8E6-04ED-4164-8604-1DDC77D93E6B}" dt="2024-07-09T15:51:12.688" v="2212" actId="20577"/>
        <pc:sldMkLst>
          <pc:docMk/>
          <pc:sldMk cId="2773782553" sldId="268"/>
        </pc:sldMkLst>
        <pc:spChg chg="mod">
          <ac:chgData name="Ben Stickley" userId="d8e64383-e2e5-4889-8d35-4e7c3a2c0b46" providerId="ADAL" clId="{8DA1A8E6-04ED-4164-8604-1DDC77D93E6B}" dt="2024-07-09T15:41:41.825" v="1713" actId="20577"/>
          <ac:spMkLst>
            <pc:docMk/>
            <pc:sldMk cId="2773782553" sldId="268"/>
            <ac:spMk id="2" creationId="{A226B422-C47E-8B50-0444-F22834FAB666}"/>
          </ac:spMkLst>
        </pc:spChg>
        <pc:spChg chg="mod">
          <ac:chgData name="Ben Stickley" userId="d8e64383-e2e5-4889-8d35-4e7c3a2c0b46" providerId="ADAL" clId="{8DA1A8E6-04ED-4164-8604-1DDC77D93E6B}" dt="2024-07-09T15:51:12.688" v="2212" actId="20577"/>
          <ac:spMkLst>
            <pc:docMk/>
            <pc:sldMk cId="2773782553" sldId="268"/>
            <ac:spMk id="3" creationId="{5107AD1D-6607-2F0E-6216-12C17D7C5AAF}"/>
          </ac:spMkLst>
        </pc:spChg>
      </pc:sldChg>
      <pc:sldChg chg="modSp new mod">
        <pc:chgData name="Ben Stickley" userId="d8e64383-e2e5-4889-8d35-4e7c3a2c0b46" providerId="ADAL" clId="{8DA1A8E6-04ED-4164-8604-1DDC77D93E6B}" dt="2024-07-09T15:51:27.232" v="2219" actId="20577"/>
        <pc:sldMkLst>
          <pc:docMk/>
          <pc:sldMk cId="1881737261" sldId="269"/>
        </pc:sldMkLst>
        <pc:spChg chg="mod">
          <ac:chgData name="Ben Stickley" userId="d8e64383-e2e5-4889-8d35-4e7c3a2c0b46" providerId="ADAL" clId="{8DA1A8E6-04ED-4164-8604-1DDC77D93E6B}" dt="2024-07-09T15:51:27.232" v="2219" actId="20577"/>
          <ac:spMkLst>
            <pc:docMk/>
            <pc:sldMk cId="1881737261" sldId="269"/>
            <ac:spMk id="2" creationId="{0FEFF13C-2E2F-4203-303B-E6C5BAD88BEC}"/>
          </ac:spMkLst>
        </pc:spChg>
      </pc:sldChg>
      <pc:sldChg chg="modSp new mod">
        <pc:chgData name="Ben Stickley" userId="d8e64383-e2e5-4889-8d35-4e7c3a2c0b46" providerId="ADAL" clId="{8DA1A8E6-04ED-4164-8604-1DDC77D93E6B}" dt="2024-07-09T15:52:28.160" v="2350" actId="20577"/>
        <pc:sldMkLst>
          <pc:docMk/>
          <pc:sldMk cId="1727863296" sldId="270"/>
        </pc:sldMkLst>
        <pc:spChg chg="mod">
          <ac:chgData name="Ben Stickley" userId="d8e64383-e2e5-4889-8d35-4e7c3a2c0b46" providerId="ADAL" clId="{8DA1A8E6-04ED-4164-8604-1DDC77D93E6B}" dt="2024-07-09T15:52:28.160" v="2350" actId="20577"/>
          <ac:spMkLst>
            <pc:docMk/>
            <pc:sldMk cId="1727863296" sldId="270"/>
            <ac:spMk id="3" creationId="{55C26139-2868-F2CD-2BE0-A56110161CAE}"/>
          </ac:spMkLst>
        </pc:spChg>
      </pc:sldChg>
      <pc:sldChg chg="modSp new mod">
        <pc:chgData name="Ben Stickley" userId="d8e64383-e2e5-4889-8d35-4e7c3a2c0b46" providerId="ADAL" clId="{8DA1A8E6-04ED-4164-8604-1DDC77D93E6B}" dt="2024-07-09T15:53:54.542" v="2356" actId="20577"/>
        <pc:sldMkLst>
          <pc:docMk/>
          <pc:sldMk cId="2412740719" sldId="271"/>
        </pc:sldMkLst>
        <pc:spChg chg="mod">
          <ac:chgData name="Ben Stickley" userId="d8e64383-e2e5-4889-8d35-4e7c3a2c0b46" providerId="ADAL" clId="{8DA1A8E6-04ED-4164-8604-1DDC77D93E6B}" dt="2024-07-09T15:53:54.542" v="2356" actId="20577"/>
          <ac:spMkLst>
            <pc:docMk/>
            <pc:sldMk cId="2412740719" sldId="271"/>
            <ac:spMk id="3" creationId="{A86BEDDA-DE19-2775-2C8E-8E2CE782061A}"/>
          </ac:spMkLst>
        </pc:spChg>
      </pc:sldChg>
      <pc:sldChg chg="modSp new mod">
        <pc:chgData name="Ben Stickley" userId="d8e64383-e2e5-4889-8d35-4e7c3a2c0b46" providerId="ADAL" clId="{8DA1A8E6-04ED-4164-8604-1DDC77D93E6B}" dt="2024-07-09T15:57:44.863" v="2409" actId="20577"/>
        <pc:sldMkLst>
          <pc:docMk/>
          <pc:sldMk cId="222902334" sldId="272"/>
        </pc:sldMkLst>
        <pc:spChg chg="mod">
          <ac:chgData name="Ben Stickley" userId="d8e64383-e2e5-4889-8d35-4e7c3a2c0b46" providerId="ADAL" clId="{8DA1A8E6-04ED-4164-8604-1DDC77D93E6B}" dt="2024-07-09T15:57:44.863" v="2409" actId="20577"/>
          <ac:spMkLst>
            <pc:docMk/>
            <pc:sldMk cId="222902334" sldId="272"/>
            <ac:spMk id="2" creationId="{0B385919-DCFD-7873-4533-9C9FBB137336}"/>
          </ac:spMkLst>
        </pc:spChg>
        <pc:spChg chg="mod">
          <ac:chgData name="Ben Stickley" userId="d8e64383-e2e5-4889-8d35-4e7c3a2c0b46" providerId="ADAL" clId="{8DA1A8E6-04ED-4164-8604-1DDC77D93E6B}" dt="2024-07-09T15:56:23.685" v="2363" actId="6549"/>
          <ac:spMkLst>
            <pc:docMk/>
            <pc:sldMk cId="222902334" sldId="272"/>
            <ac:spMk id="3" creationId="{E42621EC-3FD0-8891-A65E-2FBE2CDABB6A}"/>
          </ac:spMkLst>
        </pc:spChg>
      </pc:sldChg>
      <pc:sldChg chg="modSp new mod">
        <pc:chgData name="Ben Stickley" userId="d8e64383-e2e5-4889-8d35-4e7c3a2c0b46" providerId="ADAL" clId="{8DA1A8E6-04ED-4164-8604-1DDC77D93E6B}" dt="2024-07-09T15:57:33.941" v="2388" actId="20577"/>
        <pc:sldMkLst>
          <pc:docMk/>
          <pc:sldMk cId="3260507299" sldId="273"/>
        </pc:sldMkLst>
        <pc:spChg chg="mod">
          <ac:chgData name="Ben Stickley" userId="d8e64383-e2e5-4889-8d35-4e7c3a2c0b46" providerId="ADAL" clId="{8DA1A8E6-04ED-4164-8604-1DDC77D93E6B}" dt="2024-07-09T15:57:33.941" v="2388" actId="20577"/>
          <ac:spMkLst>
            <pc:docMk/>
            <pc:sldMk cId="3260507299" sldId="273"/>
            <ac:spMk id="2" creationId="{F9FFA153-40EA-BF23-3E02-E5F8607144E9}"/>
          </ac:spMkLst>
        </pc:spChg>
        <pc:spChg chg="mod">
          <ac:chgData name="Ben Stickley" userId="d8e64383-e2e5-4889-8d35-4e7c3a2c0b46" providerId="ADAL" clId="{8DA1A8E6-04ED-4164-8604-1DDC77D93E6B}" dt="2024-07-09T15:57:27.257" v="2368"/>
          <ac:spMkLst>
            <pc:docMk/>
            <pc:sldMk cId="3260507299" sldId="273"/>
            <ac:spMk id="3" creationId="{7CF3BEE8-7ED6-BEDA-903F-DAFCD7FD7017}"/>
          </ac:spMkLst>
        </pc:spChg>
      </pc:sldChg>
      <pc:sldChg chg="modSp new mod">
        <pc:chgData name="Ben Stickley" userId="d8e64383-e2e5-4889-8d35-4e7c3a2c0b46" providerId="ADAL" clId="{8DA1A8E6-04ED-4164-8604-1DDC77D93E6B}" dt="2024-07-09T16:00:41.334" v="2448" actId="20577"/>
        <pc:sldMkLst>
          <pc:docMk/>
          <pc:sldMk cId="1097456822" sldId="274"/>
        </pc:sldMkLst>
        <pc:spChg chg="mod">
          <ac:chgData name="Ben Stickley" userId="d8e64383-e2e5-4889-8d35-4e7c3a2c0b46" providerId="ADAL" clId="{8DA1A8E6-04ED-4164-8604-1DDC77D93E6B}" dt="2024-07-09T16:00:21.992" v="2439" actId="20577"/>
          <ac:spMkLst>
            <pc:docMk/>
            <pc:sldMk cId="1097456822" sldId="274"/>
            <ac:spMk id="2" creationId="{2F434958-8B50-CA17-100C-52C391E45021}"/>
          </ac:spMkLst>
        </pc:spChg>
        <pc:spChg chg="mod">
          <ac:chgData name="Ben Stickley" userId="d8e64383-e2e5-4889-8d35-4e7c3a2c0b46" providerId="ADAL" clId="{8DA1A8E6-04ED-4164-8604-1DDC77D93E6B}" dt="2024-07-09T16:00:41.334" v="2448" actId="20577"/>
          <ac:spMkLst>
            <pc:docMk/>
            <pc:sldMk cId="1097456822" sldId="274"/>
            <ac:spMk id="3" creationId="{D26EE172-D905-ECB4-31FF-CA81AF817770}"/>
          </ac:spMkLst>
        </pc:spChg>
      </pc:sldChg>
      <pc:sldChg chg="modSp new mod">
        <pc:chgData name="Ben Stickley" userId="d8e64383-e2e5-4889-8d35-4e7c3a2c0b46" providerId="ADAL" clId="{8DA1A8E6-04ED-4164-8604-1DDC77D93E6B}" dt="2024-07-09T16:12:35.978" v="2498" actId="20577"/>
        <pc:sldMkLst>
          <pc:docMk/>
          <pc:sldMk cId="3668001996" sldId="275"/>
        </pc:sldMkLst>
        <pc:spChg chg="mod">
          <ac:chgData name="Ben Stickley" userId="d8e64383-e2e5-4889-8d35-4e7c3a2c0b46" providerId="ADAL" clId="{8DA1A8E6-04ED-4164-8604-1DDC77D93E6B}" dt="2024-07-09T16:12:35.978" v="2498" actId="20577"/>
          <ac:spMkLst>
            <pc:docMk/>
            <pc:sldMk cId="3668001996" sldId="275"/>
            <ac:spMk id="2" creationId="{31B524E3-7BF8-D2CC-5F51-2C420DE663C1}"/>
          </ac:spMkLst>
        </pc:spChg>
        <pc:spChg chg="mod">
          <ac:chgData name="Ben Stickley" userId="d8e64383-e2e5-4889-8d35-4e7c3a2c0b46" providerId="ADAL" clId="{8DA1A8E6-04ED-4164-8604-1DDC77D93E6B}" dt="2024-07-09T16:12:02.494" v="2451" actId="20577"/>
          <ac:spMkLst>
            <pc:docMk/>
            <pc:sldMk cId="3668001996" sldId="275"/>
            <ac:spMk id="3" creationId="{0E26D861-636D-EF6A-F08A-7458C8E20BD2}"/>
          </ac:spMkLst>
        </pc:spChg>
      </pc:sldChg>
      <pc:sldChg chg="modSp new mod">
        <pc:chgData name="Ben Stickley" userId="d8e64383-e2e5-4889-8d35-4e7c3a2c0b46" providerId="ADAL" clId="{8DA1A8E6-04ED-4164-8604-1DDC77D93E6B}" dt="2024-07-09T16:13:45.951" v="2524" actId="20577"/>
        <pc:sldMkLst>
          <pc:docMk/>
          <pc:sldMk cId="2931237562" sldId="276"/>
        </pc:sldMkLst>
        <pc:spChg chg="mod">
          <ac:chgData name="Ben Stickley" userId="d8e64383-e2e5-4889-8d35-4e7c3a2c0b46" providerId="ADAL" clId="{8DA1A8E6-04ED-4164-8604-1DDC77D93E6B}" dt="2024-07-09T16:13:41.930" v="2523" actId="20577"/>
          <ac:spMkLst>
            <pc:docMk/>
            <pc:sldMk cId="2931237562" sldId="276"/>
            <ac:spMk id="2" creationId="{84BBE118-560C-385E-7D0B-7C7592A965A7}"/>
          </ac:spMkLst>
        </pc:spChg>
        <pc:spChg chg="mod">
          <ac:chgData name="Ben Stickley" userId="d8e64383-e2e5-4889-8d35-4e7c3a2c0b46" providerId="ADAL" clId="{8DA1A8E6-04ED-4164-8604-1DDC77D93E6B}" dt="2024-07-09T16:13:45.951" v="2524" actId="20577"/>
          <ac:spMkLst>
            <pc:docMk/>
            <pc:sldMk cId="2931237562" sldId="276"/>
            <ac:spMk id="3" creationId="{24BCE095-C181-1444-65C2-E194A5416DC6}"/>
          </ac:spMkLst>
        </pc:spChg>
      </pc:sldChg>
      <pc:sldChg chg="modSp new mod">
        <pc:chgData name="Ben Stickley" userId="d8e64383-e2e5-4889-8d35-4e7c3a2c0b46" providerId="ADAL" clId="{8DA1A8E6-04ED-4164-8604-1DDC77D93E6B}" dt="2024-07-09T16:14:22.744" v="2538" actId="20577"/>
        <pc:sldMkLst>
          <pc:docMk/>
          <pc:sldMk cId="4238051311" sldId="277"/>
        </pc:sldMkLst>
        <pc:spChg chg="mod">
          <ac:chgData name="Ben Stickley" userId="d8e64383-e2e5-4889-8d35-4e7c3a2c0b46" providerId="ADAL" clId="{8DA1A8E6-04ED-4164-8604-1DDC77D93E6B}" dt="2024-07-09T16:14:22.744" v="2538" actId="20577"/>
          <ac:spMkLst>
            <pc:docMk/>
            <pc:sldMk cId="4238051311" sldId="277"/>
            <ac:spMk id="2" creationId="{E4D80F6B-F408-F6C6-F07E-7137F312AAC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A72C1-3B82-D966-9687-DA48234900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35973E-05DE-1927-F90C-8E6463E8F3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CFC559-908F-BF42-775B-2B2A48D563E3}"/>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525D96D4-10D7-6E8B-4ECB-0112C5A7F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7EA6D-06E3-D417-6A43-365098854F0C}"/>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2769586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9468D-C752-E26A-2711-0B85A552D2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44D2A2-D67D-0656-5C1C-B4E9C55CB1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216665-7084-CB60-7ECD-FB7ADE328DFE}"/>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938EDD0C-33FE-ABB6-3723-90720211F0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4B8B3C-8F33-9C93-B8A9-F0E42DCA3FC1}"/>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2876229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4A5BB-ADA9-7B41-9979-524434C2E3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C22468-4CE1-47D1-702E-F02FC1090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08ACF-A295-2A62-8AE0-74CAFC13AFF3}"/>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11F898A1-51C9-533E-14D6-6F1DE7A652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458190-136A-ACDB-A68A-4ED9CB1B6961}"/>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1252301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5711B-9236-AE0B-F4FE-06B7801E36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11BA0B-5C94-B4D5-1FF9-E0A1344164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675137-54C9-E7FF-4119-426B65695C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61F65D3-919E-4787-54CE-3EAB1DC4D781}"/>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6" name="Footer Placeholder 5">
            <a:extLst>
              <a:ext uri="{FF2B5EF4-FFF2-40B4-BE49-F238E27FC236}">
                <a16:creationId xmlns:a16="http://schemas.microsoft.com/office/drawing/2014/main" id="{A6A7CD55-A38E-7C69-6B56-C747AC6523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D471DAE-1A20-00AE-5C9E-1EB0DDBB1AB1}"/>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1702164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86A09-2895-5995-FA94-2220456BFE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6DB98D-5181-E87D-E746-C6C0828AAB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DA5BD4-7DC3-DF12-F0B2-FFB3792AF0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907790F-17F5-DE0D-DC3E-E422607A37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2906D7-FE31-4208-F884-02231E5D115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AB44B6-8E0A-6D6E-112E-A84648AB82D1}"/>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8" name="Footer Placeholder 7">
            <a:extLst>
              <a:ext uri="{FF2B5EF4-FFF2-40B4-BE49-F238E27FC236}">
                <a16:creationId xmlns:a16="http://schemas.microsoft.com/office/drawing/2014/main" id="{27DA3297-FEBB-C50F-DADA-CDB906DD35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5B858D-CD5D-0C5A-6E75-C59C24B3D130}"/>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1230134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39D14-1278-95A7-B00D-0306BAFF0D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CF424D-C62F-DF66-F015-88CB0D93A3B3}"/>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4" name="Footer Placeholder 3">
            <a:extLst>
              <a:ext uri="{FF2B5EF4-FFF2-40B4-BE49-F238E27FC236}">
                <a16:creationId xmlns:a16="http://schemas.microsoft.com/office/drawing/2014/main" id="{03493F42-C94B-EFB0-C215-D28A8E9035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B6DCADC-EE49-E918-09C9-D0E3231D7427}"/>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3059105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D369C4-58D1-23DA-492E-15F3B5E709A3}"/>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3" name="Footer Placeholder 2">
            <a:extLst>
              <a:ext uri="{FF2B5EF4-FFF2-40B4-BE49-F238E27FC236}">
                <a16:creationId xmlns:a16="http://schemas.microsoft.com/office/drawing/2014/main" id="{345E5669-FB52-210B-638B-6A573BBEA2D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BB6AAA-15C6-21CA-2BC0-F5F10C40EDE2}"/>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145589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3F979-9EBE-B441-B4D1-658AAF5566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5D956E-209A-002B-725B-19121345A9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29B60A-30A2-E36E-0B7D-431C92C174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CA0ABA-D34A-6A43-89E3-9F3EDFBA6D8C}"/>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6" name="Footer Placeholder 5">
            <a:extLst>
              <a:ext uri="{FF2B5EF4-FFF2-40B4-BE49-F238E27FC236}">
                <a16:creationId xmlns:a16="http://schemas.microsoft.com/office/drawing/2014/main" id="{D7EE81F2-5628-93A0-5AEA-8709C04DE7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BB2D96-D58E-1D9C-0E88-2EF9604D42F6}"/>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270755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1D4B6-8947-45FD-42DC-198E02FC07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4F8FEF-9509-3FF3-11DE-CCA6D94A59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A34653-2114-321F-77B7-FE4022CE27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109731-FCB6-16DB-7F6B-DAADE10CBDC7}"/>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6" name="Footer Placeholder 5">
            <a:extLst>
              <a:ext uri="{FF2B5EF4-FFF2-40B4-BE49-F238E27FC236}">
                <a16:creationId xmlns:a16="http://schemas.microsoft.com/office/drawing/2014/main" id="{76F58865-6DA5-185C-8C5E-1121ABC561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656242-D238-D9C3-F139-8F99848D3309}"/>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3320403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AA9E7-843C-9626-92F2-A3AA84B0A7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52DE7C-FDA2-3280-44F7-FC61ECA0EF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72F85A-E47F-9D2B-AB3C-658DAE976A68}"/>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A8EEBDE4-071A-FF85-E52C-95F542D780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C27C7C-7607-7AE2-1B9E-E620E6246DC8}"/>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1294859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010D6C-452A-8926-4399-0278030500C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8EC4A1-A6FE-F8CA-446B-481BAA3F90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C3ADBA-2576-8F79-1EF8-3067E939FC66}"/>
              </a:ext>
            </a:extLst>
          </p:cNvPr>
          <p:cNvSpPr>
            <a:spLocks noGrp="1"/>
          </p:cNvSpPr>
          <p:nvPr>
            <p:ph type="dt" sz="half" idx="10"/>
          </p:nvPr>
        </p:nvSpPr>
        <p:spPr/>
        <p:txBody>
          <a:body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72475CF3-5F33-23D3-0EFF-8AEAB5383C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EF8A20-BCBA-8CAB-EFEE-3D549EAA3FCD}"/>
              </a:ext>
            </a:extLst>
          </p:cNvPr>
          <p:cNvSpPr>
            <a:spLocks noGrp="1"/>
          </p:cNvSpPr>
          <p:nvPr>
            <p:ph type="sldNum" sz="quarter" idx="12"/>
          </p:nvPr>
        </p:nvSpPr>
        <p:spPr/>
        <p:txBody>
          <a:bodyPr/>
          <a:lstStyle/>
          <a:p>
            <a:fld id="{C8BC5D0B-118B-41F6-A8F4-D9C229B1018D}" type="slidenum">
              <a:rPr lang="en-GB" smtClean="0"/>
              <a:t>‹#›</a:t>
            </a:fld>
            <a:endParaRPr lang="en-GB"/>
          </a:p>
        </p:txBody>
      </p:sp>
    </p:spTree>
    <p:extLst>
      <p:ext uri="{BB962C8B-B14F-4D97-AF65-F5344CB8AC3E}">
        <p14:creationId xmlns:p14="http://schemas.microsoft.com/office/powerpoint/2010/main" val="4103491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326750-C1BA-E90A-0800-04C68356AB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962CC5C-93FC-5A48-DF73-3D59863E3E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E251DE-1C46-8555-AFAB-F36028BAF9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17929C-B9BD-4B80-A127-6F09326A5E37}" type="datetimeFigureOut">
              <a:rPr lang="en-GB" smtClean="0"/>
              <a:t>09/07/2024</a:t>
            </a:fld>
            <a:endParaRPr lang="en-GB"/>
          </a:p>
        </p:txBody>
      </p:sp>
      <p:sp>
        <p:nvSpPr>
          <p:cNvPr id="5" name="Footer Placeholder 4">
            <a:extLst>
              <a:ext uri="{FF2B5EF4-FFF2-40B4-BE49-F238E27FC236}">
                <a16:creationId xmlns:a16="http://schemas.microsoft.com/office/drawing/2014/main" id="{5B7B9831-7BD5-FCB8-7B8D-2DB94384B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E5FD4F0-73CE-673A-E198-A915DF371E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C5D0B-118B-41F6-A8F4-D9C229B1018D}" type="slidenum">
              <a:rPr lang="en-GB" smtClean="0"/>
              <a:t>‹#›</a:t>
            </a:fld>
            <a:endParaRPr lang="en-GB"/>
          </a:p>
        </p:txBody>
      </p:sp>
      <p:pic>
        <p:nvPicPr>
          <p:cNvPr id="7" name="Picture 2" descr="Alternate Text">
            <a:extLst>
              <a:ext uri="{FF2B5EF4-FFF2-40B4-BE49-F238E27FC236}">
                <a16:creationId xmlns:a16="http://schemas.microsoft.com/office/drawing/2014/main" id="{18D22888-BAD3-1939-C824-47878F7E0341}"/>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809018" y="-122091"/>
            <a:ext cx="2169246" cy="216924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picture containing text&#10;&#10;Description automatically generated">
            <a:extLst>
              <a:ext uri="{FF2B5EF4-FFF2-40B4-BE49-F238E27FC236}">
                <a16:creationId xmlns:a16="http://schemas.microsoft.com/office/drawing/2014/main" id="{CACEACFD-D3D3-9FF1-CB8C-088F54192ED1}"/>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5877525"/>
            <a:ext cx="5717309" cy="957649"/>
          </a:xfrm>
          <a:prstGeom prst="rect">
            <a:avLst/>
          </a:prstGeom>
        </p:spPr>
      </p:pic>
      <p:pic>
        <p:nvPicPr>
          <p:cNvPr id="11" name="Picture 10" descr="Icon&#10;&#10;Description automatically generated">
            <a:extLst>
              <a:ext uri="{FF2B5EF4-FFF2-40B4-BE49-F238E27FC236}">
                <a16:creationId xmlns:a16="http://schemas.microsoft.com/office/drawing/2014/main" id="{358D061B-0681-27CF-64DE-2638E4370D52}"/>
              </a:ext>
            </a:extLst>
          </p:cNvPr>
          <p:cNvPicPr>
            <a:picLocks noChangeAspect="1"/>
          </p:cNvPicPr>
          <p:nvPr userDrawn="1"/>
        </p:nvPicPr>
        <p:blipFill>
          <a:blip r:embed="rId15">
            <a:alphaModFix amt="20000"/>
            <a:extLst>
              <a:ext uri="{28A0092B-C50C-407E-A947-70E740481C1C}">
                <a14:useLocalDpi xmlns:a14="http://schemas.microsoft.com/office/drawing/2010/main" val="0"/>
              </a:ext>
            </a:extLst>
          </a:blip>
          <a:stretch>
            <a:fillRect/>
          </a:stretch>
        </p:blipFill>
        <p:spPr>
          <a:xfrm>
            <a:off x="-2456873" y="-1903028"/>
            <a:ext cx="9333346" cy="6596343"/>
          </a:xfrm>
          <a:prstGeom prst="rect">
            <a:avLst/>
          </a:prstGeom>
        </p:spPr>
      </p:pic>
    </p:spTree>
    <p:extLst>
      <p:ext uri="{BB962C8B-B14F-4D97-AF65-F5344CB8AC3E}">
        <p14:creationId xmlns:p14="http://schemas.microsoft.com/office/powerpoint/2010/main" val="494571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gbr01.safelinks.protection.outlook.com/?url=https%3A%2F%2Fwww.gov.uk%2Fgovernment%2Fnews%2Fhundreds-of-formerly-outstanding-schools-reinspected&amp;data=05%7C02%7CBenStickley%40secat.co.uk%7C684edd6a8d754bd9509408dc9f4710fe%7C05d7635d84d842379a33cd6a8380144b%7C0%7C0%7C638560374786310541%7CUnknown%7CTWFpbGZsb3d8eyJWIjoiMC4wLjAwMDAiLCJQIjoiV2luMzIiLCJBTiI6Ik1haWwiLCJXVCI6Mn0%3D%7C0%7C%7C%7C&amp;sdata=H%2BnSUz4FiE1Md%2BSSYHAfWXrjxDeKWINULMWMVAu%2B8js%3D&amp;reserved=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3900C-1C48-E8A7-FC39-BCE071F971D4}"/>
              </a:ext>
            </a:extLst>
          </p:cNvPr>
          <p:cNvSpPr>
            <a:spLocks noGrp="1"/>
          </p:cNvSpPr>
          <p:nvPr>
            <p:ph type="ctrTitle"/>
          </p:nvPr>
        </p:nvSpPr>
        <p:spPr/>
        <p:txBody>
          <a:bodyPr/>
          <a:lstStyle/>
          <a:p>
            <a:r>
              <a:rPr lang="en-GB" dirty="0"/>
              <a:t>Parent partnership meeting</a:t>
            </a:r>
          </a:p>
        </p:txBody>
      </p:sp>
      <p:sp>
        <p:nvSpPr>
          <p:cNvPr id="3" name="Subtitle 2">
            <a:extLst>
              <a:ext uri="{FF2B5EF4-FFF2-40B4-BE49-F238E27FC236}">
                <a16:creationId xmlns:a16="http://schemas.microsoft.com/office/drawing/2014/main" id="{E8380EFE-023E-FAA8-808D-BAC4AC223277}"/>
              </a:ext>
            </a:extLst>
          </p:cNvPr>
          <p:cNvSpPr>
            <a:spLocks noGrp="1"/>
          </p:cNvSpPr>
          <p:nvPr>
            <p:ph type="subTitle" idx="1"/>
          </p:nvPr>
        </p:nvSpPr>
        <p:spPr/>
        <p:txBody>
          <a:bodyPr/>
          <a:lstStyle/>
          <a:p>
            <a:r>
              <a:rPr lang="en-GB" dirty="0"/>
              <a:t>Bournes Green Schools</a:t>
            </a:r>
          </a:p>
          <a:p>
            <a:r>
              <a:rPr lang="en-GB" dirty="0"/>
              <a:t>09.07.2024</a:t>
            </a:r>
          </a:p>
        </p:txBody>
      </p:sp>
    </p:spTree>
    <p:extLst>
      <p:ext uri="{BB962C8B-B14F-4D97-AF65-F5344CB8AC3E}">
        <p14:creationId xmlns:p14="http://schemas.microsoft.com/office/powerpoint/2010/main" val="2853003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5B90BD-AAF2-445F-22BD-D42E5B76CA72}"/>
              </a:ext>
            </a:extLst>
          </p:cNvPr>
          <p:cNvSpPr txBox="1"/>
          <p:nvPr/>
        </p:nvSpPr>
        <p:spPr>
          <a:xfrm>
            <a:off x="710213" y="570970"/>
            <a:ext cx="8717872" cy="923330"/>
          </a:xfrm>
          <a:prstGeom prst="rect">
            <a:avLst/>
          </a:prstGeom>
          <a:noFill/>
        </p:spPr>
        <p:txBody>
          <a:bodyPr wrap="square" rtlCol="0">
            <a:spAutoFit/>
          </a:bodyPr>
          <a:lstStyle/>
          <a:p>
            <a:r>
              <a:rPr lang="en-GB" dirty="0"/>
              <a:t>Under the current project – Delivery</a:t>
            </a:r>
          </a:p>
          <a:p>
            <a:endParaRPr lang="en-GB" dirty="0"/>
          </a:p>
          <a:p>
            <a:endParaRPr lang="en-GB" dirty="0"/>
          </a:p>
        </p:txBody>
      </p:sp>
      <p:graphicFrame>
        <p:nvGraphicFramePr>
          <p:cNvPr id="3" name="Table 2">
            <a:extLst>
              <a:ext uri="{FF2B5EF4-FFF2-40B4-BE49-F238E27FC236}">
                <a16:creationId xmlns:a16="http://schemas.microsoft.com/office/drawing/2014/main" id="{C5382728-2C09-4BE1-89C3-C8A1FB0B7512}"/>
              </a:ext>
            </a:extLst>
          </p:cNvPr>
          <p:cNvGraphicFramePr>
            <a:graphicFrameLocks noGrp="1"/>
          </p:cNvGraphicFramePr>
          <p:nvPr>
            <p:extLst>
              <p:ext uri="{D42A27DB-BD31-4B8C-83A1-F6EECF244321}">
                <p14:modId xmlns:p14="http://schemas.microsoft.com/office/powerpoint/2010/main" val="1513064778"/>
              </p:ext>
            </p:extLst>
          </p:nvPr>
        </p:nvGraphicFramePr>
        <p:xfrm>
          <a:off x="2635937" y="1186432"/>
          <a:ext cx="6685616" cy="4646197"/>
        </p:xfrm>
        <a:graphic>
          <a:graphicData uri="http://schemas.openxmlformats.org/drawingml/2006/table">
            <a:tbl>
              <a:tblPr/>
              <a:tblGrid>
                <a:gridCol w="2799235">
                  <a:extLst>
                    <a:ext uri="{9D8B030D-6E8A-4147-A177-3AD203B41FA5}">
                      <a16:colId xmlns:a16="http://schemas.microsoft.com/office/drawing/2014/main" val="1900670964"/>
                    </a:ext>
                  </a:extLst>
                </a:gridCol>
                <a:gridCol w="2802491">
                  <a:extLst>
                    <a:ext uri="{9D8B030D-6E8A-4147-A177-3AD203B41FA5}">
                      <a16:colId xmlns:a16="http://schemas.microsoft.com/office/drawing/2014/main" val="4214894624"/>
                    </a:ext>
                  </a:extLst>
                </a:gridCol>
                <a:gridCol w="1083890">
                  <a:extLst>
                    <a:ext uri="{9D8B030D-6E8A-4147-A177-3AD203B41FA5}">
                      <a16:colId xmlns:a16="http://schemas.microsoft.com/office/drawing/2014/main" val="1040895638"/>
                    </a:ext>
                  </a:extLst>
                </a:gridCol>
              </a:tblGrid>
              <a:tr h="210281">
                <a:tc gridSpan="3">
                  <a:txBody>
                    <a:bodyPr/>
                    <a:lstStyle/>
                    <a:p>
                      <a:pPr algn="ctr" fontAlgn="ctr"/>
                      <a:r>
                        <a:rPr lang="en-GB" sz="1100" b="1" i="0" u="none" strike="noStrike" dirty="0">
                          <a:solidFill>
                            <a:srgbClr val="000000"/>
                          </a:solidFill>
                          <a:effectLst/>
                          <a:highlight>
                            <a:srgbClr val="AEAAAA"/>
                          </a:highlight>
                          <a:latin typeface="Calibri" panose="020F0502020204030204" pitchFamily="34" charset="0"/>
                        </a:rPr>
                        <a:t>Bournes Green Building Works</a:t>
                      </a:r>
                      <a:r>
                        <a:rPr lang="en-GB" sz="1100" b="0" i="0" u="none" strike="noStrike" dirty="0">
                          <a:solidFill>
                            <a:srgbClr val="000000"/>
                          </a:solidFill>
                          <a:effectLst/>
                          <a:highlight>
                            <a:srgbClr val="AEAAAA"/>
                          </a:highlight>
                          <a:latin typeface="Calibri" panose="020F0502020204030204" pitchFamily="34" charset="0"/>
                        </a:rPr>
                        <a:t> </a:t>
                      </a:r>
                      <a:endParaRPr lang="en-GB" sz="1100" b="1" i="0" u="none" strike="noStrike" dirty="0">
                        <a:solidFill>
                          <a:srgbClr val="000000"/>
                        </a:solidFill>
                        <a:effectLst/>
                        <a:highlight>
                          <a:srgbClr val="AEAAAA"/>
                        </a:highlight>
                        <a:latin typeface="Calibri" panose="020F0502020204030204" pitchFamily="34" charset="0"/>
                      </a:endParaRPr>
                    </a:p>
                  </a:txBody>
                  <a:tcPr marL="9378" marR="9378" marT="9378" marB="0" anchor="ctr">
                    <a:lnL w="635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AEAAAA"/>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6177420"/>
                  </a:ext>
                </a:extLst>
              </a:tr>
              <a:tr h="210281">
                <a:tc>
                  <a:txBody>
                    <a:bodyPr/>
                    <a:lstStyle/>
                    <a:p>
                      <a:pPr algn="ctr" fontAlgn="ctr"/>
                      <a:r>
                        <a:rPr lang="en-GB" sz="1100" b="1" i="0" u="none" strike="noStrike">
                          <a:solidFill>
                            <a:srgbClr val="242424"/>
                          </a:solidFill>
                          <a:effectLst/>
                          <a:highlight>
                            <a:srgbClr val="AEAAAA"/>
                          </a:highlight>
                          <a:latin typeface="Calibri" panose="020F0502020204030204" pitchFamily="34" charset="0"/>
                        </a:rPr>
                        <a:t>Project</a:t>
                      </a:r>
                      <a:r>
                        <a:rPr lang="en-GB" sz="1100" b="0" i="0" u="none" strike="noStrike">
                          <a:solidFill>
                            <a:srgbClr val="242424"/>
                          </a:solidFill>
                          <a:effectLst/>
                          <a:highlight>
                            <a:srgbClr val="AEAAAA"/>
                          </a:highlight>
                          <a:latin typeface="Calibri" panose="020F0502020204030204" pitchFamily="34" charset="0"/>
                        </a:rPr>
                        <a:t> </a:t>
                      </a:r>
                      <a:endParaRPr lang="en-GB" sz="1100" b="1" i="0" u="none" strike="noStrike">
                        <a:solidFill>
                          <a:srgbClr val="242424"/>
                        </a:solidFill>
                        <a:effectLst/>
                        <a:highlight>
                          <a:srgbClr val="AEAAAA"/>
                        </a:highlight>
                        <a:latin typeface="Calibri" panose="020F0502020204030204" pitchFamily="34" charset="0"/>
                      </a:endParaRPr>
                    </a:p>
                  </a:txBody>
                  <a:tcPr marL="9378" marR="9378" marT="937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algn="ctr" fontAlgn="ctr"/>
                      <a:r>
                        <a:rPr lang="en-GB" sz="1100" b="1" i="0" u="none" strike="noStrike">
                          <a:solidFill>
                            <a:srgbClr val="000000"/>
                          </a:solidFill>
                          <a:effectLst/>
                          <a:highlight>
                            <a:srgbClr val="AEAAAA"/>
                          </a:highlight>
                          <a:latin typeface="Calibri" panose="020F0502020204030204" pitchFamily="34" charset="0"/>
                        </a:rPr>
                        <a:t>Benefit</a:t>
                      </a:r>
                      <a:r>
                        <a:rPr lang="en-GB" sz="1100" b="0" i="0" u="none" strike="noStrike">
                          <a:solidFill>
                            <a:srgbClr val="000000"/>
                          </a:solidFill>
                          <a:effectLst/>
                          <a:highlight>
                            <a:srgbClr val="AEAAAA"/>
                          </a:highlight>
                          <a:latin typeface="Calibri" panose="020F0502020204030204" pitchFamily="34" charset="0"/>
                        </a:rPr>
                        <a:t> </a:t>
                      </a:r>
                      <a:endParaRPr lang="en-GB" sz="1100" b="1" i="0" u="none" strike="noStrike">
                        <a:solidFill>
                          <a:srgbClr val="000000"/>
                        </a:solidFill>
                        <a:effectLst/>
                        <a:highlight>
                          <a:srgbClr val="AEAAAA"/>
                        </a:highlight>
                        <a:latin typeface="Calibri" panose="020F0502020204030204" pitchFamily="34" charset="0"/>
                      </a:endParaRP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algn="ctr" fontAlgn="ctr"/>
                      <a:r>
                        <a:rPr lang="en-GB" sz="1100" b="1" i="0" u="none" strike="noStrike">
                          <a:solidFill>
                            <a:srgbClr val="000000"/>
                          </a:solidFill>
                          <a:effectLst/>
                          <a:highlight>
                            <a:srgbClr val="AEAAAA"/>
                          </a:highlight>
                          <a:latin typeface="Calibri" panose="020F0502020204030204" pitchFamily="34" charset="0"/>
                        </a:rPr>
                        <a:t> Cost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1120498852"/>
                  </a:ext>
                </a:extLst>
              </a:tr>
              <a:tr h="400534">
                <a:tc rowSpan="7">
                  <a:txBody>
                    <a:bodyPr/>
                    <a:lstStyle/>
                    <a:p>
                      <a:pPr algn="l" fontAlgn="ctr"/>
                      <a:r>
                        <a:rPr lang="en-GB" sz="1100" b="0" i="0" u="none" strike="noStrike">
                          <a:solidFill>
                            <a:srgbClr val="242424"/>
                          </a:solidFill>
                          <a:effectLst/>
                          <a:latin typeface="Calibri" panose="020F0502020204030204" pitchFamily="34" charset="0"/>
                        </a:rPr>
                        <a:t>Remodelling of every Junior classroom (ceiling, teaching wall, floor, lighting, internal doors, removal of some internal walls, removal of toilets in classrooms, decorating, display boards etc) </a:t>
                      </a:r>
                    </a:p>
                  </a:txBody>
                  <a:tcPr marL="9378" marR="9378" marT="937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High quality classrooms for every child in the Juniors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8">
                  <a:txBody>
                    <a:bodyPr/>
                    <a:lstStyle/>
                    <a:p>
                      <a:pPr algn="ctr" fontAlgn="ctr"/>
                      <a:r>
                        <a:rPr lang="en-GB" sz="1100" b="0" i="0" u="none" strike="noStrike">
                          <a:solidFill>
                            <a:srgbClr val="000000"/>
                          </a:solidFill>
                          <a:effectLst/>
                          <a:latin typeface="Calibri" panose="020F0502020204030204" pitchFamily="34" charset="0"/>
                        </a:rPr>
                        <a:t> £               409,100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32214961"/>
                  </a:ext>
                </a:extLst>
              </a:tr>
              <a:tr h="400534">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Classrooms similar to those in the Infants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2559794315"/>
                  </a:ext>
                </a:extLst>
              </a:tr>
              <a:tr h="200267">
                <a:tc vMerge="1">
                  <a:txBody>
                    <a:bodyPr/>
                    <a:lstStyle/>
                    <a:p>
                      <a:endParaRPr lang="en-GB"/>
                    </a:p>
                  </a:txBody>
                  <a:tcPr/>
                </a:tc>
                <a:tc>
                  <a:txBody>
                    <a:bodyPr/>
                    <a:lstStyle/>
                    <a:p>
                      <a:pPr algn="l" fontAlgn="ctr"/>
                      <a:r>
                        <a:rPr lang="fr-FR" sz="1100" b="0" i="0" u="none" strike="noStrike">
                          <a:solidFill>
                            <a:srgbClr val="000000"/>
                          </a:solidFill>
                          <a:effectLst/>
                          <a:latin typeface="Calibri" panose="020F0502020204030204" pitchFamily="34" charset="0"/>
                        </a:rPr>
                        <a:t>Positive impact on T&amp;L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2038284195"/>
                  </a:ext>
                </a:extLst>
              </a:tr>
              <a:tr h="400534">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Better learning environments could promote pride in their environment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3237277237"/>
                  </a:ext>
                </a:extLst>
              </a:tr>
              <a:tr h="200267">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Consistency across the schools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578420404"/>
                  </a:ext>
                </a:extLst>
              </a:tr>
              <a:tr h="200267">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Improved organisation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172309943"/>
                  </a:ext>
                </a:extLst>
              </a:tr>
              <a:tr h="400534">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Promotes independence of learning through accessible resources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790244298"/>
                  </a:ext>
                </a:extLst>
              </a:tr>
              <a:tr h="811082">
                <a:tc>
                  <a:txBody>
                    <a:bodyPr/>
                    <a:lstStyle/>
                    <a:p>
                      <a:pPr algn="l" fontAlgn="t"/>
                      <a:r>
                        <a:rPr lang="en-GB" sz="1100" b="0" i="0" u="none" strike="noStrike">
                          <a:solidFill>
                            <a:srgbClr val="000000"/>
                          </a:solidFill>
                          <a:effectLst/>
                          <a:latin typeface="Aptos Narrow" panose="020B0004020202020204" pitchFamily="34" charset="0"/>
                        </a:rPr>
                        <a:t> </a:t>
                      </a:r>
                    </a:p>
                  </a:txBody>
                  <a:tcPr marL="9378" marR="9378" marT="937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l" fontAlgn="ctr"/>
                      <a:r>
                        <a:rPr lang="en-GB" sz="1100" b="0" i="0" u="none" strike="noStrike">
                          <a:solidFill>
                            <a:srgbClr val="000000"/>
                          </a:solidFill>
                          <a:effectLst/>
                          <a:latin typeface="Calibri" panose="020F0502020204030204" pitchFamily="34" charset="0"/>
                        </a:rPr>
                        <a:t>6 larger classrooms. Important as we have 33 children in each class and the lack of space can affect T&amp;L as well as natural access to the Interactive Screens.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86749660"/>
                  </a:ext>
                </a:extLst>
              </a:tr>
              <a:tr h="600801">
                <a:tc>
                  <a:txBody>
                    <a:bodyPr/>
                    <a:lstStyle/>
                    <a:p>
                      <a:pPr algn="l" fontAlgn="ctr"/>
                      <a:r>
                        <a:rPr lang="en-GB" sz="1100" b="0" i="0" u="none" strike="noStrike">
                          <a:solidFill>
                            <a:srgbClr val="242424"/>
                          </a:solidFill>
                          <a:effectLst/>
                          <a:latin typeface="Calibri" panose="020F0502020204030204" pitchFamily="34" charset="0"/>
                        </a:rPr>
                        <a:t>Updated heating/cooling units in the Infant classrooms (as per the Junior classrooms) </a:t>
                      </a:r>
                    </a:p>
                  </a:txBody>
                  <a:tcPr marL="9378" marR="9378" marT="937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Improved environment for learning in warmer months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3">
                  <a:txBody>
                    <a:bodyPr/>
                    <a:lstStyle/>
                    <a:p>
                      <a:pPr algn="ctr" fontAlgn="ctr"/>
                      <a:r>
                        <a:rPr lang="en-GB" sz="1100" b="0" i="0" u="none" strike="noStrike">
                          <a:solidFill>
                            <a:srgbClr val="000000"/>
                          </a:solidFill>
                          <a:effectLst/>
                          <a:latin typeface="Calibri" panose="020F0502020204030204" pitchFamily="34" charset="0"/>
                        </a:rPr>
                        <a:t> £                  35,000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3695207"/>
                  </a:ext>
                </a:extLst>
              </a:tr>
              <a:tr h="400534">
                <a:tc>
                  <a:txBody>
                    <a:bodyPr/>
                    <a:lstStyle/>
                    <a:p>
                      <a:pPr algn="l" fontAlgn="ctr"/>
                      <a:r>
                        <a:rPr lang="en-GB" sz="1100" b="0" i="0" u="none" strike="noStrike">
                          <a:solidFill>
                            <a:srgbClr val="000000"/>
                          </a:solidFill>
                          <a:effectLst/>
                          <a:latin typeface="Calibri" panose="020F0502020204030204" pitchFamily="34" charset="0"/>
                        </a:rPr>
                        <a:t> </a:t>
                      </a:r>
                    </a:p>
                  </a:txBody>
                  <a:tcPr marL="9378" marR="9378" marT="937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Positive impact on T&amp;L, especially during hotter days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680711294"/>
                  </a:ext>
                </a:extLst>
              </a:tr>
              <a:tr h="210281">
                <a:tc>
                  <a:txBody>
                    <a:bodyPr/>
                    <a:lstStyle/>
                    <a:p>
                      <a:pPr algn="l" fontAlgn="t"/>
                      <a:r>
                        <a:rPr lang="en-GB" sz="1100" b="0" i="0" u="none" strike="noStrike">
                          <a:solidFill>
                            <a:srgbClr val="000000"/>
                          </a:solidFill>
                          <a:effectLst/>
                          <a:latin typeface="Aptos Narrow" panose="020B0004020202020204" pitchFamily="34" charset="0"/>
                        </a:rPr>
                        <a:t> </a:t>
                      </a:r>
                    </a:p>
                  </a:txBody>
                  <a:tcPr marL="9378" marR="9378" marT="9378"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l" fontAlgn="ctr"/>
                      <a:r>
                        <a:rPr lang="en-GB" sz="1100" b="0" i="0" u="none" strike="noStrike" dirty="0">
                          <a:solidFill>
                            <a:srgbClr val="000000"/>
                          </a:solidFill>
                          <a:effectLst/>
                          <a:latin typeface="Calibri" panose="020F0502020204030204" pitchFamily="34" charset="0"/>
                        </a:rPr>
                        <a:t>Consistency across the schools </a:t>
                      </a:r>
                    </a:p>
                  </a:txBody>
                  <a:tcPr marL="9378" marR="9378" marT="937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067189351"/>
                  </a:ext>
                </a:extLst>
              </a:tr>
            </a:tbl>
          </a:graphicData>
        </a:graphic>
      </p:graphicFrame>
    </p:spTree>
    <p:extLst>
      <p:ext uri="{BB962C8B-B14F-4D97-AF65-F5344CB8AC3E}">
        <p14:creationId xmlns:p14="http://schemas.microsoft.com/office/powerpoint/2010/main" val="670279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E1A5725-C1C7-2787-ED68-E65E516E489E}"/>
              </a:ext>
            </a:extLst>
          </p:cNvPr>
          <p:cNvGraphicFramePr>
            <a:graphicFrameLocks noGrp="1"/>
          </p:cNvGraphicFramePr>
          <p:nvPr>
            <p:extLst>
              <p:ext uri="{D42A27DB-BD31-4B8C-83A1-F6EECF244321}">
                <p14:modId xmlns:p14="http://schemas.microsoft.com/office/powerpoint/2010/main" val="3020116565"/>
              </p:ext>
            </p:extLst>
          </p:nvPr>
        </p:nvGraphicFramePr>
        <p:xfrm>
          <a:off x="1544715" y="1225118"/>
          <a:ext cx="7777085" cy="4600213"/>
        </p:xfrm>
        <a:graphic>
          <a:graphicData uri="http://schemas.openxmlformats.org/drawingml/2006/table">
            <a:tbl>
              <a:tblPr/>
              <a:tblGrid>
                <a:gridCol w="3211776">
                  <a:extLst>
                    <a:ext uri="{9D8B030D-6E8A-4147-A177-3AD203B41FA5}">
                      <a16:colId xmlns:a16="http://schemas.microsoft.com/office/drawing/2014/main" val="3269105210"/>
                    </a:ext>
                  </a:extLst>
                </a:gridCol>
                <a:gridCol w="3292070">
                  <a:extLst>
                    <a:ext uri="{9D8B030D-6E8A-4147-A177-3AD203B41FA5}">
                      <a16:colId xmlns:a16="http://schemas.microsoft.com/office/drawing/2014/main" val="668195281"/>
                    </a:ext>
                  </a:extLst>
                </a:gridCol>
                <a:gridCol w="1273239">
                  <a:extLst>
                    <a:ext uri="{9D8B030D-6E8A-4147-A177-3AD203B41FA5}">
                      <a16:colId xmlns:a16="http://schemas.microsoft.com/office/drawing/2014/main" val="1396016013"/>
                    </a:ext>
                  </a:extLst>
                </a:gridCol>
              </a:tblGrid>
              <a:tr h="240220">
                <a:tc>
                  <a:txBody>
                    <a:bodyPr/>
                    <a:lstStyle/>
                    <a:p>
                      <a:pPr algn="l" fontAlgn="ctr"/>
                      <a:r>
                        <a:rPr lang="en-GB" sz="1100" b="0" i="0" u="none" strike="noStrike">
                          <a:solidFill>
                            <a:srgbClr val="242424"/>
                          </a:solidFill>
                          <a:effectLst/>
                          <a:latin typeface="Calibri" panose="020F0502020204030204" pitchFamily="34" charset="0"/>
                        </a:rPr>
                        <a:t>New Junior toilets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Current toilets have potential H&amp;S issues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4">
                  <a:txBody>
                    <a:bodyPr/>
                    <a:lstStyle/>
                    <a:p>
                      <a:pPr algn="ctr" fontAlgn="ctr"/>
                      <a:r>
                        <a:rPr lang="en-GB" sz="1100" b="0" i="0" u="none" strike="noStrike">
                          <a:solidFill>
                            <a:srgbClr val="000000"/>
                          </a:solidFill>
                          <a:effectLst/>
                          <a:latin typeface="Calibri" panose="020F0502020204030204" pitchFamily="34" charset="0"/>
                        </a:rPr>
                        <a:t> £                  20,000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42434221"/>
                  </a:ext>
                </a:extLst>
              </a:tr>
              <a:tr h="240220">
                <a:tc>
                  <a:txBody>
                    <a:bodyPr/>
                    <a:lstStyle/>
                    <a:p>
                      <a:pPr algn="l" fontAlgn="ctr"/>
                      <a:r>
                        <a:rPr lang="en-GB"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Nicer environment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3199094962"/>
                  </a:ext>
                </a:extLst>
              </a:tr>
              <a:tr h="240220">
                <a:tc>
                  <a:txBody>
                    <a:bodyPr/>
                    <a:lstStyle/>
                    <a:p>
                      <a:pPr algn="l" fontAlgn="ctr"/>
                      <a:r>
                        <a:rPr lang="en-GB" sz="1100" b="0" i="0" u="none" strike="noStrike">
                          <a:solidFill>
                            <a:srgbClr val="242424"/>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Less disruption to learning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3779993587"/>
                  </a:ext>
                </a:extLst>
              </a:tr>
              <a:tr h="492451">
                <a:tc>
                  <a:txBody>
                    <a:bodyPr/>
                    <a:lstStyle/>
                    <a:p>
                      <a:pPr algn="l" fontAlgn="ctr"/>
                      <a:r>
                        <a:rPr lang="en-GB" sz="1100" b="0" i="0" u="none" strike="noStrike">
                          <a:solidFill>
                            <a:srgbClr val="242424"/>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l" fontAlgn="ctr"/>
                      <a:r>
                        <a:rPr lang="en-GB" sz="1100" b="0" i="0" u="none" strike="noStrike">
                          <a:solidFill>
                            <a:srgbClr val="000000"/>
                          </a:solidFill>
                          <a:effectLst/>
                          <a:latin typeface="Calibri" panose="020F0502020204030204" pitchFamily="34" charset="0"/>
                        </a:rPr>
                        <a:t>More toilets – less waiting and behaviour issues could be reduced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584142145"/>
                  </a:ext>
                </a:extLst>
              </a:tr>
              <a:tr h="240220">
                <a:tc>
                  <a:txBody>
                    <a:bodyPr/>
                    <a:lstStyle/>
                    <a:p>
                      <a:pPr algn="l" fontAlgn="ctr"/>
                      <a:r>
                        <a:rPr lang="en-GB" sz="1100" b="0" i="0" u="none" strike="noStrike">
                          <a:solidFill>
                            <a:srgbClr val="242424"/>
                          </a:solidFill>
                          <a:effectLst/>
                          <a:latin typeface="Calibri" panose="020F0502020204030204" pitchFamily="34" charset="0"/>
                        </a:rPr>
                        <a:t>Extended Junior Hall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Whole School Assemblies are an option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4">
                  <a:txBody>
                    <a:bodyPr/>
                    <a:lstStyle/>
                    <a:p>
                      <a:pPr algn="ctr" fontAlgn="ctr"/>
                      <a:r>
                        <a:rPr lang="en-GB" sz="1100" b="0" i="0" u="none" strike="noStrike">
                          <a:solidFill>
                            <a:srgbClr val="000000"/>
                          </a:solidFill>
                          <a:effectLst/>
                          <a:latin typeface="Calibri" panose="020F0502020204030204" pitchFamily="34" charset="0"/>
                        </a:rPr>
                        <a:t> £                  45,000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05141904"/>
                  </a:ext>
                </a:extLst>
              </a:tr>
              <a:tr h="240220">
                <a:tc>
                  <a:txBody>
                    <a:bodyPr/>
                    <a:lstStyle/>
                    <a:p>
                      <a:pPr algn="l" fontAlgn="ctr"/>
                      <a:r>
                        <a:rPr lang="en-GB"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Improved indoor PE/clubs offer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2645439530"/>
                  </a:ext>
                </a:extLst>
              </a:tr>
              <a:tr h="240220">
                <a:tc>
                  <a:txBody>
                    <a:bodyPr/>
                    <a:lstStyle/>
                    <a:p>
                      <a:pPr algn="l" fontAlgn="ctr"/>
                      <a:r>
                        <a:rPr lang="en-GB" sz="1100" b="0" i="0" u="none" strike="noStrike">
                          <a:solidFill>
                            <a:srgbClr val="242424"/>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Increased space for lunch provision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2066143032"/>
                  </a:ext>
                </a:extLst>
              </a:tr>
              <a:tr h="252231">
                <a:tc>
                  <a:txBody>
                    <a:bodyPr/>
                    <a:lstStyle/>
                    <a:p>
                      <a:pPr algn="l" fontAlgn="t"/>
                      <a:r>
                        <a:rPr lang="en-GB" sz="1100" b="0" i="0" u="none" strike="noStrike">
                          <a:solidFill>
                            <a:srgbClr val="000000"/>
                          </a:solidFill>
                          <a:effectLst/>
                          <a:latin typeface="Aptos Narrow" panose="020B0004020202020204" pitchFamily="34" charset="0"/>
                        </a:rPr>
                        <a:t> </a:t>
                      </a:r>
                    </a:p>
                  </a:txBody>
                  <a:tcPr marL="9525" marR="9525" marT="9525"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l" fontAlgn="ctr"/>
                      <a:r>
                        <a:rPr lang="en-GB" sz="1100" b="0" i="0" u="none" strike="noStrike">
                          <a:solidFill>
                            <a:srgbClr val="000000"/>
                          </a:solidFill>
                          <a:effectLst/>
                          <a:latin typeface="Calibri" panose="020F0502020204030204" pitchFamily="34" charset="0"/>
                        </a:rPr>
                        <a:t>Increased capacity for productions/ events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65329992"/>
                  </a:ext>
                </a:extLst>
              </a:tr>
              <a:tr h="480440">
                <a:tc>
                  <a:txBody>
                    <a:bodyPr/>
                    <a:lstStyle/>
                    <a:p>
                      <a:pPr algn="l" fontAlgn="ctr"/>
                      <a:r>
                        <a:rPr lang="en-GB" sz="1100" b="0" i="0" u="none" strike="noStrike">
                          <a:solidFill>
                            <a:srgbClr val="242424"/>
                          </a:solidFill>
                          <a:effectLst/>
                          <a:latin typeface="Calibri" panose="020F0502020204030204" pitchFamily="34" charset="0"/>
                        </a:rPr>
                        <a:t>Storage solutions for the Junior school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Urgently need storage in the Junior building.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5">
                  <a:txBody>
                    <a:bodyPr/>
                    <a:lstStyle/>
                    <a:p>
                      <a:pPr algn="ctr" fontAlgn="ctr"/>
                      <a:r>
                        <a:rPr lang="en-GB" sz="1100" b="0" i="0" u="none" strike="noStrike">
                          <a:solidFill>
                            <a:srgbClr val="000000"/>
                          </a:solidFill>
                          <a:effectLst/>
                          <a:latin typeface="Calibri" panose="020F0502020204030204" pitchFamily="34" charset="0"/>
                        </a:rPr>
                        <a:t> £                  15,000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52904008"/>
                  </a:ext>
                </a:extLst>
              </a:tr>
              <a:tr h="480440">
                <a:tc>
                  <a:txBody>
                    <a:bodyPr/>
                    <a:lstStyle/>
                    <a:p>
                      <a:pPr algn="l" fontAlgn="ctr"/>
                      <a:r>
                        <a:rPr lang="en-GB" sz="11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Most resources/ books are in the cabin and are not storing well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816251103"/>
                  </a:ext>
                </a:extLst>
              </a:tr>
              <a:tr h="480440">
                <a:tc>
                  <a:txBody>
                    <a:bodyPr/>
                    <a:lstStyle/>
                    <a:p>
                      <a:pPr algn="l" fontAlgn="ctr"/>
                      <a:r>
                        <a:rPr lang="en-GB" sz="1100" b="0" i="0" u="none" strike="noStrike">
                          <a:solidFill>
                            <a:srgbClr val="242424"/>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Lunchtime storage to allow the hall to maximise its use.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334921024"/>
                  </a:ext>
                </a:extLst>
              </a:tr>
              <a:tr h="240220">
                <a:tc>
                  <a:txBody>
                    <a:bodyPr/>
                    <a:lstStyle/>
                    <a:p>
                      <a:pPr algn="l" fontAlgn="ctr"/>
                      <a:r>
                        <a:rPr lang="en-GB" sz="1100" b="0" i="0" u="none" strike="noStrike">
                          <a:solidFill>
                            <a:srgbClr val="242424"/>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n-GB" sz="1100" b="0" i="0" u="none" strike="noStrike">
                          <a:solidFill>
                            <a:srgbClr val="000000"/>
                          </a:solidFill>
                          <a:effectLst/>
                          <a:latin typeface="Calibri" panose="020F0502020204030204" pitchFamily="34" charset="0"/>
                        </a:rPr>
                        <a:t>More accessible to staff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1069418461"/>
                  </a:ext>
                </a:extLst>
              </a:tr>
              <a:tr h="732671">
                <a:tc>
                  <a:txBody>
                    <a:bodyPr/>
                    <a:lstStyle/>
                    <a:p>
                      <a:pPr algn="l" fontAlgn="t"/>
                      <a:r>
                        <a:rPr lang="en-GB" sz="1100" b="0" i="0" u="none" strike="noStrike">
                          <a:solidFill>
                            <a:srgbClr val="000000"/>
                          </a:solidFill>
                          <a:effectLst/>
                          <a:latin typeface="Aptos Narrow" panose="020B0004020202020204" pitchFamily="34" charset="0"/>
                        </a:rPr>
                        <a:t> </a:t>
                      </a:r>
                    </a:p>
                  </a:txBody>
                  <a:tcPr marL="9525" marR="9525" marT="9525" marB="0">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a:txBody>
                    <a:bodyPr/>
                    <a:lstStyle/>
                    <a:p>
                      <a:pPr algn="l" fontAlgn="ctr"/>
                      <a:r>
                        <a:rPr lang="en-GB" sz="1100" b="0" i="0" u="none" strike="noStrike" dirty="0">
                          <a:solidFill>
                            <a:srgbClr val="000000"/>
                          </a:solidFill>
                          <a:effectLst/>
                          <a:latin typeface="Calibri" panose="020F0502020204030204" pitchFamily="34" charset="0"/>
                        </a:rPr>
                        <a:t>Cabin becomes available for its original purpose; outdoor learning. FYI, it was purchased by the PA.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4091783979"/>
                  </a:ext>
                </a:extLst>
              </a:tr>
            </a:tbl>
          </a:graphicData>
        </a:graphic>
      </p:graphicFrame>
    </p:spTree>
    <p:extLst>
      <p:ext uri="{BB962C8B-B14F-4D97-AF65-F5344CB8AC3E}">
        <p14:creationId xmlns:p14="http://schemas.microsoft.com/office/powerpoint/2010/main" val="3215430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A523653-6589-AC1D-975D-31814CB77312}"/>
              </a:ext>
            </a:extLst>
          </p:cNvPr>
          <p:cNvGraphicFramePr>
            <a:graphicFrameLocks noGrp="1"/>
          </p:cNvGraphicFramePr>
          <p:nvPr>
            <p:extLst>
              <p:ext uri="{D42A27DB-BD31-4B8C-83A1-F6EECF244321}">
                <p14:modId xmlns:p14="http://schemas.microsoft.com/office/powerpoint/2010/main" val="2699925135"/>
              </p:ext>
            </p:extLst>
          </p:nvPr>
        </p:nvGraphicFramePr>
        <p:xfrm>
          <a:off x="1322773" y="692458"/>
          <a:ext cx="7651455" cy="5484503"/>
        </p:xfrm>
        <a:graphic>
          <a:graphicData uri="http://schemas.openxmlformats.org/drawingml/2006/table">
            <a:tbl>
              <a:tblPr/>
              <a:tblGrid>
                <a:gridCol w="3203627">
                  <a:extLst>
                    <a:ext uri="{9D8B030D-6E8A-4147-A177-3AD203B41FA5}">
                      <a16:colId xmlns:a16="http://schemas.microsoft.com/office/drawing/2014/main" val="3990475050"/>
                    </a:ext>
                  </a:extLst>
                </a:gridCol>
                <a:gridCol w="3207353">
                  <a:extLst>
                    <a:ext uri="{9D8B030D-6E8A-4147-A177-3AD203B41FA5}">
                      <a16:colId xmlns:a16="http://schemas.microsoft.com/office/drawing/2014/main" val="3629460923"/>
                    </a:ext>
                  </a:extLst>
                </a:gridCol>
                <a:gridCol w="1240475">
                  <a:extLst>
                    <a:ext uri="{9D8B030D-6E8A-4147-A177-3AD203B41FA5}">
                      <a16:colId xmlns:a16="http://schemas.microsoft.com/office/drawing/2014/main" val="836548192"/>
                    </a:ext>
                  </a:extLst>
                </a:gridCol>
              </a:tblGrid>
              <a:tr h="428477">
                <a:tc rowSpan="3">
                  <a:txBody>
                    <a:bodyPr/>
                    <a:lstStyle/>
                    <a:p>
                      <a:pPr algn="l" fontAlgn="ctr"/>
                      <a:r>
                        <a:rPr lang="en-GB" sz="1000" b="0" i="0" u="none" strike="noStrike">
                          <a:solidFill>
                            <a:srgbClr val="242424"/>
                          </a:solidFill>
                          <a:effectLst/>
                          <a:latin typeface="Calibri" panose="020F0502020204030204" pitchFamily="34" charset="0"/>
                        </a:rPr>
                        <a:t>Part of the Staff Room converted to an Intervention Room </a:t>
                      </a:r>
                    </a:p>
                  </a:txBody>
                  <a:tcPr marL="8499" marR="8499" marT="849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The are no designated rooms for interventions across either schools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3">
                  <a:txBody>
                    <a:bodyPr/>
                    <a:lstStyle/>
                    <a:p>
                      <a:pPr algn="ctr" fontAlgn="ctr"/>
                      <a:r>
                        <a:rPr lang="en-GB" sz="1000" b="0" i="0" u="none" strike="noStrike">
                          <a:solidFill>
                            <a:srgbClr val="000000"/>
                          </a:solidFill>
                          <a:effectLst/>
                          <a:latin typeface="Calibri" panose="020F0502020204030204" pitchFamily="34" charset="0"/>
                        </a:rPr>
                        <a:t> £                    5,000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95563220"/>
                  </a:ext>
                </a:extLst>
              </a:tr>
              <a:tr h="214238">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Supports SEN/vulnerable children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468150459"/>
                  </a:ext>
                </a:extLst>
              </a:tr>
              <a:tr h="439189">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Option to use for additional work (e.g. counselling)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076962435"/>
                  </a:ext>
                </a:extLst>
              </a:tr>
              <a:tr h="428477">
                <a:tc rowSpan="3">
                  <a:txBody>
                    <a:bodyPr/>
                    <a:lstStyle/>
                    <a:p>
                      <a:pPr algn="l" fontAlgn="ctr"/>
                      <a:r>
                        <a:rPr lang="en-GB" sz="1000" b="0" i="0" u="none" strike="noStrike">
                          <a:solidFill>
                            <a:srgbClr val="242424"/>
                          </a:solidFill>
                          <a:effectLst/>
                          <a:latin typeface="Calibri" panose="020F0502020204030204" pitchFamily="34" charset="0"/>
                        </a:rPr>
                        <a:t>Staff Room relocated to Magnolia Room </a:t>
                      </a:r>
                    </a:p>
                  </a:txBody>
                  <a:tcPr marL="8499" marR="8499" marT="849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Allows for the new toilets and intervention room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3">
                  <a:txBody>
                    <a:bodyPr/>
                    <a:lstStyle/>
                    <a:p>
                      <a:pPr algn="ctr" fontAlgn="ctr"/>
                      <a:r>
                        <a:rPr lang="en-GB" sz="1000" b="0" i="0" u="none" strike="noStrike">
                          <a:solidFill>
                            <a:srgbClr val="000000"/>
                          </a:solidFill>
                          <a:effectLst/>
                          <a:latin typeface="Calibri" panose="020F0502020204030204" pitchFamily="34" charset="0"/>
                        </a:rPr>
                        <a:t> £                    2,500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6397593"/>
                  </a:ext>
                </a:extLst>
              </a:tr>
              <a:tr h="428477">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Drop Zone have a better relocation option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1764169623"/>
                  </a:ext>
                </a:extLst>
              </a:tr>
              <a:tr h="214238">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Size is similar to current staff room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638808746"/>
                  </a:ext>
                </a:extLst>
              </a:tr>
              <a:tr h="642715">
                <a:tc rowSpan="2">
                  <a:txBody>
                    <a:bodyPr/>
                    <a:lstStyle/>
                    <a:p>
                      <a:pPr algn="l" fontAlgn="ctr"/>
                      <a:r>
                        <a:rPr lang="en-GB" sz="1000" b="0" i="0" u="none" strike="noStrike">
                          <a:solidFill>
                            <a:srgbClr val="242424"/>
                          </a:solidFill>
                          <a:effectLst/>
                          <a:latin typeface="Calibri" panose="020F0502020204030204" pitchFamily="34" charset="0"/>
                        </a:rPr>
                        <a:t>Bungalow returns to The Drop Zone and the computer room is converted to a Music Room </a:t>
                      </a:r>
                    </a:p>
                  </a:txBody>
                  <a:tcPr marL="8499" marR="8499" marT="849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Better Drop Zone provision the current room (e.g. greater indoor and outdoor space).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2">
                  <a:txBody>
                    <a:bodyPr/>
                    <a:lstStyle/>
                    <a:p>
                      <a:pPr algn="ctr" fontAlgn="ctr"/>
                      <a:r>
                        <a:rPr lang="en-GB" sz="1000" b="0" i="0" u="none" strike="noStrike">
                          <a:solidFill>
                            <a:srgbClr val="000000"/>
                          </a:solidFill>
                          <a:effectLst/>
                          <a:latin typeface="Calibri" panose="020F0502020204030204" pitchFamily="34" charset="0"/>
                        </a:rPr>
                        <a:t> £                    2,000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9741552"/>
                  </a:ext>
                </a:extLst>
              </a:tr>
              <a:tr h="653427">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Music in the current rooms is an ongoing issue. The noise disrupts PE lessons/ assemblies etc.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2991338719"/>
                  </a:ext>
                </a:extLst>
              </a:tr>
              <a:tr h="214238">
                <a:tc rowSpan="3">
                  <a:txBody>
                    <a:bodyPr/>
                    <a:lstStyle/>
                    <a:p>
                      <a:pPr algn="l" fontAlgn="ctr"/>
                      <a:r>
                        <a:rPr lang="en-GB" sz="1000" b="0" i="0" u="none" strike="noStrike">
                          <a:solidFill>
                            <a:srgbClr val="242424"/>
                          </a:solidFill>
                          <a:effectLst/>
                          <a:latin typeface="Calibri" panose="020F0502020204030204" pitchFamily="34" charset="0"/>
                        </a:rPr>
                        <a:t>Link corridor to join the schools</a:t>
                      </a:r>
                    </a:p>
                  </a:txBody>
                  <a:tcPr marL="8499" marR="8499" marT="849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Dry and direct route between the schools</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rowSpan="3">
                  <a:txBody>
                    <a:bodyPr/>
                    <a:lstStyle/>
                    <a:p>
                      <a:pPr algn="ctr" fontAlgn="ctr"/>
                      <a:r>
                        <a:rPr lang="en-GB" sz="1000" b="0" i="0" u="none" strike="noStrike">
                          <a:solidFill>
                            <a:srgbClr val="000000"/>
                          </a:solidFill>
                          <a:effectLst/>
                          <a:latin typeface="Calibri" panose="020F0502020204030204" pitchFamily="34" charset="0"/>
                        </a:rPr>
                        <a:t> £                  27,000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1283529"/>
                  </a:ext>
                </a:extLst>
              </a:tr>
              <a:tr h="214238">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Allow shared use of hall space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vMerge="1">
                  <a:txBody>
                    <a:bodyPr/>
                    <a:lstStyle/>
                    <a:p>
                      <a:endParaRPr lang="en-GB"/>
                    </a:p>
                  </a:txBody>
                  <a:tcPr/>
                </a:tc>
                <a:extLst>
                  <a:ext uri="{0D108BD9-81ED-4DB2-BD59-A6C34878D82A}">
                    <a16:rowId xmlns:a16="http://schemas.microsoft.com/office/drawing/2014/main" val="3216429836"/>
                  </a:ext>
                </a:extLst>
              </a:tr>
              <a:tr h="224951">
                <a:tc vMerge="1">
                  <a:txBody>
                    <a:bodyPr/>
                    <a:lstStyle/>
                    <a:p>
                      <a:endParaRPr lang="en-GB"/>
                    </a:p>
                  </a:txBody>
                  <a:tcPr/>
                </a:tc>
                <a:tc>
                  <a:txBody>
                    <a:bodyPr/>
                    <a:lstStyle/>
                    <a:p>
                      <a:pPr algn="l" fontAlgn="ctr"/>
                      <a:r>
                        <a:rPr lang="en-GB" sz="1000" b="0" i="0" u="none" strike="noStrike">
                          <a:solidFill>
                            <a:srgbClr val="000000"/>
                          </a:solidFill>
                          <a:effectLst/>
                          <a:latin typeface="Calibri" panose="020F0502020204030204" pitchFamily="34" charset="0"/>
                        </a:rPr>
                        <a:t>Pupil transit to pool area</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3891472416"/>
                  </a:ext>
                </a:extLst>
              </a:tr>
              <a:tr h="396341">
                <a:tc>
                  <a:txBody>
                    <a:bodyPr/>
                    <a:lstStyle/>
                    <a:p>
                      <a:pPr algn="l" fontAlgn="ctr"/>
                      <a:r>
                        <a:rPr lang="en-GB" sz="1000" b="0" i="0" u="none" strike="noStrike">
                          <a:solidFill>
                            <a:srgbClr val="242424"/>
                          </a:solidFill>
                          <a:effectLst/>
                          <a:latin typeface="Calibri" panose="020F0502020204030204" pitchFamily="34" charset="0"/>
                        </a:rPr>
                        <a:t>Making good of Infant Building</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 £                    1,500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01522027"/>
                  </a:ext>
                </a:extLst>
              </a:tr>
              <a:tr h="503460">
                <a:tc>
                  <a:txBody>
                    <a:bodyPr/>
                    <a:lstStyle/>
                    <a:p>
                      <a:pPr algn="l" fontAlgn="ctr"/>
                      <a:r>
                        <a:rPr lang="en-GB" sz="1000" b="0" i="0" u="none" strike="noStrike">
                          <a:solidFill>
                            <a:srgbClr val="242424"/>
                          </a:solidFill>
                          <a:effectLst/>
                          <a:latin typeface="Calibri" panose="020F0502020204030204" pitchFamily="34" charset="0"/>
                        </a:rPr>
                        <a:t>Contingency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r>
                        <a:rPr lang="en-GB" sz="1000" b="0" i="0" u="none" strike="noStrike">
                          <a:solidFill>
                            <a:srgbClr val="000000"/>
                          </a:solidFill>
                          <a:effectLst/>
                          <a:latin typeface="Calibri" panose="020F0502020204030204" pitchFamily="34" charset="0"/>
                        </a:rPr>
                        <a:t> £                  20,000 </a:t>
                      </a:r>
                    </a:p>
                  </a:txBody>
                  <a:tcPr marL="8499" marR="8499" marT="849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00841984"/>
                  </a:ext>
                </a:extLst>
              </a:tr>
              <a:tr h="482037">
                <a:tc>
                  <a:txBody>
                    <a:bodyPr/>
                    <a:lstStyle/>
                    <a:p>
                      <a:pPr algn="l" fontAlgn="b"/>
                      <a:endParaRPr lang="en-GB" sz="1000" b="0" i="0" u="none" strike="noStrike">
                        <a:solidFill>
                          <a:srgbClr val="000000"/>
                        </a:solidFill>
                        <a:effectLst/>
                        <a:latin typeface="Aptos Narrow" panose="020B0004020202020204" pitchFamily="34" charset="0"/>
                      </a:endParaRPr>
                    </a:p>
                  </a:txBody>
                  <a:tcPr marL="8499" marR="8499" marT="8499" marB="0" anchor="b">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l" fontAlgn="b"/>
                      <a:endParaRPr lang="en-GB" sz="1000" b="0" i="0" u="none" strike="noStrike">
                        <a:solidFill>
                          <a:srgbClr val="000000"/>
                        </a:solidFill>
                        <a:effectLst/>
                        <a:latin typeface="Aptos Narrow" panose="020B0004020202020204" pitchFamily="34" charset="0"/>
                      </a:endParaRPr>
                    </a:p>
                  </a:txBody>
                  <a:tcPr marL="8499" marR="8499" marT="8499"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a:txBody>
                    <a:bodyPr/>
                    <a:lstStyle/>
                    <a:p>
                      <a:pPr algn="l" fontAlgn="b"/>
                      <a:r>
                        <a:rPr lang="en-GB" sz="1000" b="0" i="0" u="none" strike="noStrike" dirty="0">
                          <a:solidFill>
                            <a:srgbClr val="000000"/>
                          </a:solidFill>
                          <a:effectLst/>
                          <a:latin typeface="Aptos Narrow" panose="020B0004020202020204" pitchFamily="34" charset="0"/>
                        </a:rPr>
                        <a:t> £               582,100 </a:t>
                      </a:r>
                    </a:p>
                  </a:txBody>
                  <a:tcPr marL="8499" marR="8499" marT="8499"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641489"/>
                  </a:ext>
                </a:extLst>
              </a:tr>
            </a:tbl>
          </a:graphicData>
        </a:graphic>
      </p:graphicFrame>
    </p:spTree>
    <p:extLst>
      <p:ext uri="{BB962C8B-B14F-4D97-AF65-F5344CB8AC3E}">
        <p14:creationId xmlns:p14="http://schemas.microsoft.com/office/powerpoint/2010/main" val="13554135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obile Pools in school">
            <a:extLst>
              <a:ext uri="{FF2B5EF4-FFF2-40B4-BE49-F238E27FC236}">
                <a16:creationId xmlns:a16="http://schemas.microsoft.com/office/drawing/2014/main" id="{A4214AA3-B4C6-4A96-7675-83F3087DA6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60"/>
            <a:ext cx="9042400" cy="6849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350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TextBox 3">
            <a:extLst>
              <a:ext uri="{FF2B5EF4-FFF2-40B4-BE49-F238E27FC236}">
                <a16:creationId xmlns:a16="http://schemas.microsoft.com/office/drawing/2014/main" id="{A5015010-D953-A423-58FB-435A53D07AC4}"/>
              </a:ext>
            </a:extLst>
          </p:cNvPr>
          <p:cNvSpPr txBox="1"/>
          <p:nvPr/>
        </p:nvSpPr>
        <p:spPr>
          <a:xfrm>
            <a:off x="1330036" y="997531"/>
            <a:ext cx="9411855" cy="4770537"/>
          </a:xfrm>
          <a:prstGeom prst="rect">
            <a:avLst/>
          </a:prstGeom>
          <a:noFill/>
        </p:spPr>
        <p:txBody>
          <a:bodyPr wrap="square" rtlCol="0">
            <a:spAutoFit/>
          </a:bodyPr>
          <a:lstStyle/>
          <a:p>
            <a:r>
              <a:rPr lang="en-GB" sz="3600" dirty="0"/>
              <a:t>Capital spend 2018 – 2024</a:t>
            </a:r>
          </a:p>
          <a:p>
            <a:endParaRPr lang="en-GB" sz="3600" dirty="0"/>
          </a:p>
          <a:p>
            <a:endParaRPr lang="en-GB" dirty="0"/>
          </a:p>
          <a:p>
            <a:endParaRPr lang="en-GB" dirty="0"/>
          </a:p>
          <a:p>
            <a:r>
              <a:rPr lang="en-GB" sz="2800" dirty="0"/>
              <a:t>Bournes Green Schools			£706,395</a:t>
            </a:r>
          </a:p>
          <a:p>
            <a:r>
              <a:rPr lang="en-GB" sz="2800" dirty="0"/>
              <a:t>Hinguar					£187,221</a:t>
            </a:r>
          </a:p>
          <a:p>
            <a:r>
              <a:rPr lang="en-GB" sz="2800" dirty="0"/>
              <a:t>Richmond Avenue				£377,140</a:t>
            </a:r>
          </a:p>
          <a:p>
            <a:r>
              <a:rPr lang="en-GB" sz="2800" dirty="0"/>
              <a:t>Shoeburyness High School		£1,414,976</a:t>
            </a:r>
          </a:p>
          <a:p>
            <a:r>
              <a:rPr lang="en-GB" sz="2800" dirty="0"/>
              <a:t>Thorpedene					£771,931</a:t>
            </a:r>
          </a:p>
          <a:p>
            <a:endParaRPr lang="en-GB" sz="2800" dirty="0"/>
          </a:p>
          <a:p>
            <a:r>
              <a:rPr lang="en-GB" sz="2800" dirty="0"/>
              <a:t>Bournes Green Schools </a:t>
            </a:r>
            <a:r>
              <a:rPr lang="en-GB" sz="2800" dirty="0" err="1"/>
              <a:t>exc</a:t>
            </a:r>
            <a:r>
              <a:rPr lang="en-GB" sz="2800" dirty="0"/>
              <a:t> link		£405,627</a:t>
            </a:r>
          </a:p>
        </p:txBody>
      </p:sp>
    </p:spTree>
    <p:extLst>
      <p:ext uri="{BB962C8B-B14F-4D97-AF65-F5344CB8AC3E}">
        <p14:creationId xmlns:p14="http://schemas.microsoft.com/office/powerpoint/2010/main" val="10534596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A6E63-519A-8227-C6CA-45DFA91A1925}"/>
              </a:ext>
            </a:extLst>
          </p:cNvPr>
          <p:cNvSpPr>
            <a:spLocks noGrp="1"/>
          </p:cNvSpPr>
          <p:nvPr>
            <p:ph type="title"/>
          </p:nvPr>
        </p:nvSpPr>
        <p:spPr/>
        <p:txBody>
          <a:bodyPr>
            <a:normAutofit/>
          </a:bodyPr>
          <a:lstStyle/>
          <a:p>
            <a:r>
              <a:rPr lang="en-GB" sz="3200" dirty="0"/>
              <a:t>Works undertaken at Bournes Green Schools</a:t>
            </a:r>
          </a:p>
        </p:txBody>
      </p:sp>
      <p:sp>
        <p:nvSpPr>
          <p:cNvPr id="3" name="Content Placeholder 2">
            <a:extLst>
              <a:ext uri="{FF2B5EF4-FFF2-40B4-BE49-F238E27FC236}">
                <a16:creationId xmlns:a16="http://schemas.microsoft.com/office/drawing/2014/main" id="{888F87EF-AE7D-4631-B832-08FD442E2884}"/>
              </a:ext>
            </a:extLst>
          </p:cNvPr>
          <p:cNvSpPr>
            <a:spLocks noGrp="1"/>
          </p:cNvSpPr>
          <p:nvPr>
            <p:ph sz="half" idx="1"/>
          </p:nvPr>
        </p:nvSpPr>
        <p:spPr/>
        <p:txBody>
          <a:bodyPr>
            <a:noAutofit/>
          </a:bodyPr>
          <a:lstStyle/>
          <a:p>
            <a:r>
              <a:rPr lang="en-GB" sz="2000" dirty="0"/>
              <a:t>Building Management System </a:t>
            </a:r>
          </a:p>
          <a:p>
            <a:r>
              <a:rPr lang="en-GB" sz="2000" dirty="0"/>
              <a:t>Tarmac Repairs </a:t>
            </a:r>
          </a:p>
          <a:p>
            <a:r>
              <a:rPr lang="en-GB" sz="2000" dirty="0"/>
              <a:t>Boiler Room Window and Door </a:t>
            </a:r>
          </a:p>
          <a:p>
            <a:r>
              <a:rPr lang="en-GB" sz="2000" dirty="0"/>
              <a:t>Temporary DDA Access Ramp </a:t>
            </a:r>
          </a:p>
          <a:p>
            <a:r>
              <a:rPr lang="en-GB" sz="2000" dirty="0"/>
              <a:t>External Handrails</a:t>
            </a:r>
          </a:p>
          <a:p>
            <a:r>
              <a:rPr lang="en-GB" sz="2000" dirty="0"/>
              <a:t>Dead Legs </a:t>
            </a:r>
          </a:p>
          <a:p>
            <a:r>
              <a:rPr lang="en-GB" sz="2000" dirty="0"/>
              <a:t>Roof Repairs </a:t>
            </a:r>
          </a:p>
          <a:p>
            <a:r>
              <a:rPr lang="en-GB" sz="2000" dirty="0"/>
              <a:t>Asbestos Management Surveys</a:t>
            </a:r>
          </a:p>
          <a:p>
            <a:r>
              <a:rPr lang="en-GB" sz="2000" dirty="0"/>
              <a:t>Roof Repairs </a:t>
            </a:r>
          </a:p>
          <a:p>
            <a:r>
              <a:rPr lang="en-GB" sz="2000" dirty="0"/>
              <a:t>Flooring</a:t>
            </a:r>
          </a:p>
        </p:txBody>
      </p:sp>
      <p:sp>
        <p:nvSpPr>
          <p:cNvPr id="4" name="Content Placeholder 3">
            <a:extLst>
              <a:ext uri="{FF2B5EF4-FFF2-40B4-BE49-F238E27FC236}">
                <a16:creationId xmlns:a16="http://schemas.microsoft.com/office/drawing/2014/main" id="{E2DD523E-0AFD-DC4F-46C2-663717E68BDA}"/>
              </a:ext>
            </a:extLst>
          </p:cNvPr>
          <p:cNvSpPr>
            <a:spLocks noGrp="1"/>
          </p:cNvSpPr>
          <p:nvPr>
            <p:ph sz="half" idx="2"/>
          </p:nvPr>
        </p:nvSpPr>
        <p:spPr/>
        <p:txBody>
          <a:bodyPr>
            <a:noAutofit/>
          </a:bodyPr>
          <a:lstStyle/>
          <a:p>
            <a:r>
              <a:rPr lang="en-GB" sz="2000" dirty="0"/>
              <a:t>Fire Safety Upgrades - Project</a:t>
            </a:r>
          </a:p>
          <a:p>
            <a:r>
              <a:rPr lang="en-GB" sz="2000" dirty="0"/>
              <a:t>Door entry system</a:t>
            </a:r>
          </a:p>
          <a:p>
            <a:r>
              <a:rPr lang="en-GB" sz="2000" dirty="0"/>
              <a:t>IT Equipment</a:t>
            </a:r>
          </a:p>
          <a:p>
            <a:r>
              <a:rPr lang="en-GB" sz="2000" dirty="0"/>
              <a:t>Aircon Install </a:t>
            </a:r>
          </a:p>
          <a:p>
            <a:r>
              <a:rPr lang="en-GB" sz="2000" dirty="0"/>
              <a:t>Power Upgrade</a:t>
            </a:r>
          </a:p>
          <a:p>
            <a:r>
              <a:rPr lang="en-GB" sz="2000" dirty="0"/>
              <a:t>Asbestos removal </a:t>
            </a:r>
          </a:p>
          <a:p>
            <a:r>
              <a:rPr lang="en-GB" sz="2000" dirty="0"/>
              <a:t>Artificial Grass </a:t>
            </a:r>
          </a:p>
          <a:p>
            <a:r>
              <a:rPr lang="en-GB" sz="2000" dirty="0"/>
              <a:t>Machines</a:t>
            </a:r>
          </a:p>
          <a:p>
            <a:r>
              <a:rPr lang="en-GB" sz="2000" dirty="0"/>
              <a:t>Surfacing works</a:t>
            </a:r>
          </a:p>
          <a:p>
            <a:r>
              <a:rPr lang="en-GB" sz="2000" dirty="0"/>
              <a:t>Gates</a:t>
            </a:r>
          </a:p>
        </p:txBody>
      </p:sp>
    </p:spTree>
    <p:extLst>
      <p:ext uri="{BB962C8B-B14F-4D97-AF65-F5344CB8AC3E}">
        <p14:creationId xmlns:p14="http://schemas.microsoft.com/office/powerpoint/2010/main" val="2303701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2EA4E-20B0-5EFC-7F1B-D929BDDE8562}"/>
              </a:ext>
            </a:extLst>
          </p:cNvPr>
          <p:cNvSpPr>
            <a:spLocks noGrp="1"/>
          </p:cNvSpPr>
          <p:nvPr>
            <p:ph type="title"/>
          </p:nvPr>
        </p:nvSpPr>
        <p:spPr/>
        <p:txBody>
          <a:bodyPr/>
          <a:lstStyle/>
          <a:p>
            <a:r>
              <a:rPr lang="en-GB" dirty="0"/>
              <a:t>Academy Vs Maintained capital</a:t>
            </a:r>
          </a:p>
        </p:txBody>
      </p:sp>
      <p:sp>
        <p:nvSpPr>
          <p:cNvPr id="3" name="Content Placeholder 2">
            <a:extLst>
              <a:ext uri="{FF2B5EF4-FFF2-40B4-BE49-F238E27FC236}">
                <a16:creationId xmlns:a16="http://schemas.microsoft.com/office/drawing/2014/main" id="{30F08619-B5B4-8ECB-ECC7-F810F031E9C0}"/>
              </a:ext>
            </a:extLst>
          </p:cNvPr>
          <p:cNvSpPr>
            <a:spLocks noGrp="1"/>
          </p:cNvSpPr>
          <p:nvPr>
            <p:ph idx="1"/>
          </p:nvPr>
        </p:nvSpPr>
        <p:spPr>
          <a:xfrm>
            <a:off x="838200" y="1825625"/>
            <a:ext cx="10515600" cy="1325563"/>
          </a:xfrm>
        </p:spPr>
        <p:txBody>
          <a:bodyPr/>
          <a:lstStyle/>
          <a:p>
            <a:r>
              <a:rPr lang="en-GB" dirty="0"/>
              <a:t>If the Bournes Green Schools were still maintained schools (under Local Authority control) the following capital income would have come in in the same period:</a:t>
            </a:r>
          </a:p>
          <a:p>
            <a:endParaRPr lang="en-GB" dirty="0"/>
          </a:p>
        </p:txBody>
      </p:sp>
      <p:pic>
        <p:nvPicPr>
          <p:cNvPr id="4" name="Picture 3">
            <a:extLst>
              <a:ext uri="{FF2B5EF4-FFF2-40B4-BE49-F238E27FC236}">
                <a16:creationId xmlns:a16="http://schemas.microsoft.com/office/drawing/2014/main" id="{1758B7EA-E84A-4A0E-A699-8EF094F7158C}"/>
              </a:ext>
            </a:extLst>
          </p:cNvPr>
          <p:cNvPicPr>
            <a:picLocks noChangeAspect="1"/>
          </p:cNvPicPr>
          <p:nvPr/>
        </p:nvPicPr>
        <p:blipFill>
          <a:blip r:embed="rId2"/>
          <a:stretch>
            <a:fillRect/>
          </a:stretch>
        </p:blipFill>
        <p:spPr>
          <a:xfrm>
            <a:off x="838200" y="3429000"/>
            <a:ext cx="9218082" cy="1861691"/>
          </a:xfrm>
          <a:prstGeom prst="rect">
            <a:avLst/>
          </a:prstGeom>
        </p:spPr>
      </p:pic>
    </p:spTree>
    <p:extLst>
      <p:ext uri="{BB962C8B-B14F-4D97-AF65-F5344CB8AC3E}">
        <p14:creationId xmlns:p14="http://schemas.microsoft.com/office/powerpoint/2010/main" val="2111046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2707C-ADD0-8E0E-2070-29DCCD195612}"/>
              </a:ext>
            </a:extLst>
          </p:cNvPr>
          <p:cNvSpPr>
            <a:spLocks noGrp="1"/>
          </p:cNvSpPr>
          <p:nvPr>
            <p:ph type="title"/>
          </p:nvPr>
        </p:nvSpPr>
        <p:spPr/>
        <p:txBody>
          <a:bodyPr/>
          <a:lstStyle/>
          <a:p>
            <a:r>
              <a:rPr lang="en-GB" dirty="0"/>
              <a:t>Reserves bids 2022-23 for BG Schools</a:t>
            </a:r>
          </a:p>
        </p:txBody>
      </p:sp>
      <p:sp>
        <p:nvSpPr>
          <p:cNvPr id="3" name="Content Placeholder 2">
            <a:extLst>
              <a:ext uri="{FF2B5EF4-FFF2-40B4-BE49-F238E27FC236}">
                <a16:creationId xmlns:a16="http://schemas.microsoft.com/office/drawing/2014/main" id="{810EE71A-72BF-ED62-AB27-5993109AA0C6}"/>
              </a:ext>
            </a:extLst>
          </p:cNvPr>
          <p:cNvSpPr>
            <a:spLocks noGrp="1"/>
          </p:cNvSpPr>
          <p:nvPr>
            <p:ph sz="half" idx="1"/>
          </p:nvPr>
        </p:nvSpPr>
        <p:spPr/>
        <p:txBody>
          <a:bodyPr/>
          <a:lstStyle/>
          <a:p>
            <a:r>
              <a:rPr lang="en-GB" dirty="0"/>
              <a:t>Infants teaching walls £42,700</a:t>
            </a:r>
          </a:p>
          <a:p>
            <a:r>
              <a:rPr lang="en-GB" dirty="0"/>
              <a:t>Soft surfacing for play equipment £8,500</a:t>
            </a:r>
          </a:p>
        </p:txBody>
      </p:sp>
      <p:sp>
        <p:nvSpPr>
          <p:cNvPr id="4" name="Content Placeholder 3">
            <a:extLst>
              <a:ext uri="{FF2B5EF4-FFF2-40B4-BE49-F238E27FC236}">
                <a16:creationId xmlns:a16="http://schemas.microsoft.com/office/drawing/2014/main" id="{C1C621A5-9505-9A65-6B2D-F629617A0624}"/>
              </a:ext>
            </a:extLst>
          </p:cNvPr>
          <p:cNvSpPr>
            <a:spLocks noGrp="1"/>
          </p:cNvSpPr>
          <p:nvPr>
            <p:ph sz="half" idx="2"/>
          </p:nvPr>
        </p:nvSpPr>
        <p:spPr/>
        <p:txBody>
          <a:bodyPr/>
          <a:lstStyle/>
          <a:p>
            <a:endParaRPr lang="en-GB" dirty="0"/>
          </a:p>
        </p:txBody>
      </p:sp>
    </p:spTree>
    <p:extLst>
      <p:ext uri="{BB962C8B-B14F-4D97-AF65-F5344CB8AC3E}">
        <p14:creationId xmlns:p14="http://schemas.microsoft.com/office/powerpoint/2010/main" val="3559361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1CC348-34D7-13FD-4ADD-8A4D450A3E81}"/>
              </a:ext>
            </a:extLst>
          </p:cNvPr>
          <p:cNvSpPr txBox="1"/>
          <p:nvPr/>
        </p:nvSpPr>
        <p:spPr>
          <a:xfrm>
            <a:off x="1207363" y="1145219"/>
            <a:ext cx="8762260" cy="4893647"/>
          </a:xfrm>
          <a:prstGeom prst="rect">
            <a:avLst/>
          </a:prstGeom>
          <a:noFill/>
        </p:spPr>
        <p:txBody>
          <a:bodyPr wrap="square" rtlCol="0">
            <a:spAutoFit/>
          </a:bodyPr>
          <a:lstStyle/>
          <a:p>
            <a:r>
              <a:rPr lang="en-GB" sz="2400" dirty="0"/>
              <a:t>Link extension - £300,768</a:t>
            </a:r>
          </a:p>
          <a:p>
            <a:endParaRPr lang="en-GB" sz="2400" dirty="0"/>
          </a:p>
          <a:p>
            <a:r>
              <a:rPr lang="en-GB" sz="2400" dirty="0"/>
              <a:t>Concrete £209,500</a:t>
            </a:r>
          </a:p>
          <a:p>
            <a:r>
              <a:rPr lang="en-GB" sz="2400" dirty="0"/>
              <a:t>Sewer works £5,000</a:t>
            </a:r>
          </a:p>
          <a:p>
            <a:r>
              <a:rPr lang="en-GB" sz="2400" dirty="0"/>
              <a:t>Planning fees and inspections £43,500</a:t>
            </a:r>
          </a:p>
          <a:p>
            <a:r>
              <a:rPr lang="en-GB" sz="2400" dirty="0"/>
              <a:t>Steels deposit £30,700</a:t>
            </a:r>
          </a:p>
          <a:p>
            <a:r>
              <a:rPr lang="en-GB" sz="2400" dirty="0"/>
              <a:t>Statutory inspections £4,250</a:t>
            </a:r>
          </a:p>
          <a:p>
            <a:r>
              <a:rPr lang="en-GB" sz="2400" dirty="0"/>
              <a:t>Enabling works £11,500</a:t>
            </a:r>
          </a:p>
          <a:p>
            <a:endParaRPr lang="en-GB" sz="2400" dirty="0"/>
          </a:p>
          <a:p>
            <a:r>
              <a:rPr lang="en-GB" sz="2400" dirty="0"/>
              <a:t>Under the current plans approx. 80% of the concrete base will be used - Over time the intention is still to deliver the complete elements of the project as funding allows. This will be over a longer timeframe</a:t>
            </a:r>
          </a:p>
        </p:txBody>
      </p:sp>
    </p:spTree>
    <p:extLst>
      <p:ext uri="{BB962C8B-B14F-4D97-AF65-F5344CB8AC3E}">
        <p14:creationId xmlns:p14="http://schemas.microsoft.com/office/powerpoint/2010/main" val="23676004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9223B-6DE8-17CD-7A14-2ADF57D2BB76}"/>
              </a:ext>
            </a:extLst>
          </p:cNvPr>
          <p:cNvSpPr>
            <a:spLocks noGrp="1"/>
          </p:cNvSpPr>
          <p:nvPr>
            <p:ph type="title"/>
          </p:nvPr>
        </p:nvSpPr>
        <p:spPr/>
        <p:txBody>
          <a:bodyPr/>
          <a:lstStyle/>
          <a:p>
            <a:r>
              <a:rPr lang="en-GB" dirty="0"/>
              <a:t>Original project budget</a:t>
            </a:r>
          </a:p>
        </p:txBody>
      </p:sp>
      <p:sp>
        <p:nvSpPr>
          <p:cNvPr id="3" name="Content Placeholder 2">
            <a:extLst>
              <a:ext uri="{FF2B5EF4-FFF2-40B4-BE49-F238E27FC236}">
                <a16:creationId xmlns:a16="http://schemas.microsoft.com/office/drawing/2014/main" id="{08854D9B-1D93-F7F2-0B83-7810097808FA}"/>
              </a:ext>
            </a:extLst>
          </p:cNvPr>
          <p:cNvSpPr>
            <a:spLocks noGrp="1"/>
          </p:cNvSpPr>
          <p:nvPr>
            <p:ph idx="1"/>
          </p:nvPr>
        </p:nvSpPr>
        <p:spPr/>
        <p:txBody>
          <a:bodyPr/>
          <a:lstStyle/>
          <a:p>
            <a:r>
              <a:rPr lang="en-GB" dirty="0"/>
              <a:t>Capital spend (capital use only)			£0</a:t>
            </a:r>
          </a:p>
          <a:p>
            <a:r>
              <a:rPr lang="en-GB" dirty="0"/>
              <a:t>Reserves spend (any use)				£1,000,000</a:t>
            </a:r>
          </a:p>
          <a:p>
            <a:endParaRPr lang="en-GB" dirty="0"/>
          </a:p>
          <a:p>
            <a:r>
              <a:rPr lang="en-GB" dirty="0"/>
              <a:t>Reserves at the end of 2022				£2,900,000</a:t>
            </a:r>
          </a:p>
          <a:p>
            <a:r>
              <a:rPr lang="en-GB" dirty="0"/>
              <a:t>Reserves at the end of 2024 (projected)		£1,600,000</a:t>
            </a:r>
          </a:p>
        </p:txBody>
      </p:sp>
    </p:spTree>
    <p:extLst>
      <p:ext uri="{BB962C8B-B14F-4D97-AF65-F5344CB8AC3E}">
        <p14:creationId xmlns:p14="http://schemas.microsoft.com/office/powerpoint/2010/main" val="8958306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6B422-C47E-8B50-0444-F22834FAB666}"/>
              </a:ext>
            </a:extLst>
          </p:cNvPr>
          <p:cNvSpPr>
            <a:spLocks noGrp="1"/>
          </p:cNvSpPr>
          <p:nvPr>
            <p:ph type="title"/>
          </p:nvPr>
        </p:nvSpPr>
        <p:spPr/>
        <p:txBody>
          <a:bodyPr/>
          <a:lstStyle/>
          <a:p>
            <a:r>
              <a:rPr lang="en-GB" dirty="0"/>
              <a:t>What changed</a:t>
            </a:r>
          </a:p>
        </p:txBody>
      </p:sp>
      <p:sp>
        <p:nvSpPr>
          <p:cNvPr id="3" name="Content Placeholder 2">
            <a:extLst>
              <a:ext uri="{FF2B5EF4-FFF2-40B4-BE49-F238E27FC236}">
                <a16:creationId xmlns:a16="http://schemas.microsoft.com/office/drawing/2014/main" id="{5107AD1D-6607-2F0E-6216-12C17D7C5AAF}"/>
              </a:ext>
            </a:extLst>
          </p:cNvPr>
          <p:cNvSpPr>
            <a:spLocks noGrp="1"/>
          </p:cNvSpPr>
          <p:nvPr>
            <p:ph idx="1"/>
          </p:nvPr>
        </p:nvSpPr>
        <p:spPr/>
        <p:txBody>
          <a:bodyPr>
            <a:normAutofit/>
          </a:bodyPr>
          <a:lstStyle/>
          <a:p>
            <a:r>
              <a:rPr lang="en-GB" dirty="0"/>
              <a:t>Contribution to schools to offset unfunded pay rises for 2022/23 £225,000</a:t>
            </a:r>
          </a:p>
          <a:p>
            <a:r>
              <a:rPr lang="en-GB" dirty="0"/>
              <a:t>Unfunded pay/pensions uplift for 2023/24</a:t>
            </a:r>
          </a:p>
          <a:p>
            <a:r>
              <a:rPr lang="en-GB" dirty="0"/>
              <a:t>Advised unfunded pay rises for support for 2024/25 and Teachers pay above 2%</a:t>
            </a:r>
          </a:p>
          <a:p>
            <a:r>
              <a:rPr lang="en-GB" dirty="0"/>
              <a:t>Energy costs spiked by over double – we hold fixed price contracts and a number expired in 22/23. These will reduce but by how much is unknown.</a:t>
            </a:r>
          </a:p>
          <a:p>
            <a:r>
              <a:rPr lang="en-GB" dirty="0"/>
              <a:t>Depletion of reserves to support outcomes and invest in our estate</a:t>
            </a:r>
          </a:p>
        </p:txBody>
      </p:sp>
    </p:spTree>
    <p:extLst>
      <p:ext uri="{BB962C8B-B14F-4D97-AF65-F5344CB8AC3E}">
        <p14:creationId xmlns:p14="http://schemas.microsoft.com/office/powerpoint/2010/main" val="2773782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FF13C-2E2F-4203-303B-E6C5BAD88BEC}"/>
              </a:ext>
            </a:extLst>
          </p:cNvPr>
          <p:cNvSpPr>
            <a:spLocks noGrp="1"/>
          </p:cNvSpPr>
          <p:nvPr>
            <p:ph type="ctrTitle"/>
          </p:nvPr>
        </p:nvSpPr>
        <p:spPr/>
        <p:txBody>
          <a:bodyPr/>
          <a:lstStyle/>
          <a:p>
            <a:r>
              <a:rPr lang="en-GB" dirty="0"/>
              <a:t>Ofsted</a:t>
            </a:r>
          </a:p>
        </p:txBody>
      </p:sp>
      <p:sp>
        <p:nvSpPr>
          <p:cNvPr id="3" name="Subtitle 2">
            <a:extLst>
              <a:ext uri="{FF2B5EF4-FFF2-40B4-BE49-F238E27FC236}">
                <a16:creationId xmlns:a16="http://schemas.microsoft.com/office/drawing/2014/main" id="{47892D44-9FCB-C5F3-1D60-1683033C651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81737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30DF5-5343-B4A9-FC97-A4489E05855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C26139-2868-F2CD-2BE0-A56110161CAE}"/>
              </a:ext>
            </a:extLst>
          </p:cNvPr>
          <p:cNvSpPr>
            <a:spLocks noGrp="1"/>
          </p:cNvSpPr>
          <p:nvPr>
            <p:ph idx="1"/>
          </p:nvPr>
        </p:nvSpPr>
        <p:spPr/>
        <p:txBody>
          <a:bodyPr/>
          <a:lstStyle/>
          <a:p>
            <a:r>
              <a:rPr lang="en-GB" dirty="0"/>
              <a:t>Both Bournes Green Schools were visited in 2023 and both were graded Good in all areas.</a:t>
            </a:r>
          </a:p>
          <a:p>
            <a:r>
              <a:rPr lang="en-GB" dirty="0"/>
              <a:t>From the front page of the BGI report:</a:t>
            </a:r>
          </a:p>
          <a:p>
            <a:endParaRPr lang="en-GB" dirty="0"/>
          </a:p>
        </p:txBody>
      </p:sp>
    </p:spTree>
    <p:extLst>
      <p:ext uri="{BB962C8B-B14F-4D97-AF65-F5344CB8AC3E}">
        <p14:creationId xmlns:p14="http://schemas.microsoft.com/office/powerpoint/2010/main" val="1727863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52F9E-B6F1-C67C-1AD6-88FF0AD947B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86BEDDA-DE19-2775-2C8E-8E2CE782061A}"/>
              </a:ext>
            </a:extLst>
          </p:cNvPr>
          <p:cNvSpPr>
            <a:spLocks noGrp="1"/>
          </p:cNvSpPr>
          <p:nvPr>
            <p:ph idx="1"/>
          </p:nvPr>
        </p:nvSpPr>
        <p:spPr/>
        <p:txBody>
          <a:bodyPr/>
          <a:lstStyle/>
          <a:p>
            <a:r>
              <a:rPr lang="en-GB" dirty="0"/>
              <a:t>This school was last inspected under section 5 of the Education Act 2005 16 years ago and judged ‘Outstanding’ under a previous inspection framework. This reflected the school’s overall effectiveness under the inspection framework in use at the time. </a:t>
            </a:r>
          </a:p>
          <a:p>
            <a:r>
              <a:rPr lang="en-GB" dirty="0"/>
              <a:t>From then until November 2020, the school was exempted by law from routine inspection, so there has been a longer gap than usual between graded inspections under section 5 of the Act. Judgements in this report are based on the current inspection framework and also reflect changes that may have happened at any point since the last graded inspection</a:t>
            </a:r>
          </a:p>
        </p:txBody>
      </p:sp>
    </p:spTree>
    <p:extLst>
      <p:ext uri="{BB962C8B-B14F-4D97-AF65-F5344CB8AC3E}">
        <p14:creationId xmlns:p14="http://schemas.microsoft.com/office/powerpoint/2010/main" val="2412740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85919-DCFD-7873-4533-9C9FBB137336}"/>
              </a:ext>
            </a:extLst>
          </p:cNvPr>
          <p:cNvSpPr>
            <a:spLocks noGrp="1"/>
          </p:cNvSpPr>
          <p:nvPr>
            <p:ph type="title"/>
          </p:nvPr>
        </p:nvSpPr>
        <p:spPr/>
        <p:txBody>
          <a:bodyPr/>
          <a:lstStyle/>
          <a:p>
            <a:r>
              <a:rPr lang="en-GB" dirty="0"/>
              <a:t>Benefits of a Trust</a:t>
            </a:r>
          </a:p>
        </p:txBody>
      </p:sp>
      <p:sp>
        <p:nvSpPr>
          <p:cNvPr id="3" name="Content Placeholder 2">
            <a:extLst>
              <a:ext uri="{FF2B5EF4-FFF2-40B4-BE49-F238E27FC236}">
                <a16:creationId xmlns:a16="http://schemas.microsoft.com/office/drawing/2014/main" id="{E42621EC-3FD0-8891-A65E-2FBE2CDABB6A}"/>
              </a:ext>
            </a:extLst>
          </p:cNvPr>
          <p:cNvSpPr>
            <a:spLocks noGrp="1"/>
          </p:cNvSpPr>
          <p:nvPr>
            <p:ph idx="1"/>
          </p:nvPr>
        </p:nvSpPr>
        <p:spPr/>
        <p:txBody>
          <a:bodyPr/>
          <a:lstStyle/>
          <a:p>
            <a:r>
              <a:rPr lang="en-GB" dirty="0"/>
              <a:t>Staff say they are well supported by school and trust leaders. Their workload and well-being are well considered. Communication is a strength. Staff welcome the opportunities to work with other schools. They benefit professionally from the different training courses that are offered. </a:t>
            </a:r>
          </a:p>
        </p:txBody>
      </p:sp>
    </p:spTree>
    <p:extLst>
      <p:ext uri="{BB962C8B-B14F-4D97-AF65-F5344CB8AC3E}">
        <p14:creationId xmlns:p14="http://schemas.microsoft.com/office/powerpoint/2010/main" val="222902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FA153-40EA-BF23-3E02-E5F8607144E9}"/>
              </a:ext>
            </a:extLst>
          </p:cNvPr>
          <p:cNvSpPr>
            <a:spLocks noGrp="1"/>
          </p:cNvSpPr>
          <p:nvPr>
            <p:ph type="title"/>
          </p:nvPr>
        </p:nvSpPr>
        <p:spPr/>
        <p:txBody>
          <a:bodyPr/>
          <a:lstStyle/>
          <a:p>
            <a:r>
              <a:rPr lang="en-GB" dirty="0"/>
              <a:t>Area for improvement</a:t>
            </a:r>
          </a:p>
        </p:txBody>
      </p:sp>
      <p:sp>
        <p:nvSpPr>
          <p:cNvPr id="3" name="Content Placeholder 2">
            <a:extLst>
              <a:ext uri="{FF2B5EF4-FFF2-40B4-BE49-F238E27FC236}">
                <a16:creationId xmlns:a16="http://schemas.microsoft.com/office/drawing/2014/main" id="{7CF3BEE8-7ED6-BEDA-903F-DAFCD7FD7017}"/>
              </a:ext>
            </a:extLst>
          </p:cNvPr>
          <p:cNvSpPr>
            <a:spLocks noGrp="1"/>
          </p:cNvSpPr>
          <p:nvPr>
            <p:ph idx="1"/>
          </p:nvPr>
        </p:nvSpPr>
        <p:spPr/>
        <p:txBody>
          <a:bodyPr/>
          <a:lstStyle/>
          <a:p>
            <a:r>
              <a:rPr lang="en-GB" dirty="0"/>
              <a:t>The academy committee does not yet fully understand its new roles and responsibilities. Consequently, some of its duties are not being fulfilled effectively. Opportunities to support school leaders are being missed. The trust should ensure that the academy committee understands its roles and responsibilities and carries out its duties effectively. This will enable the committee to provide appropriate support and challenge to school leaders. </a:t>
            </a:r>
          </a:p>
        </p:txBody>
      </p:sp>
    </p:spTree>
    <p:extLst>
      <p:ext uri="{BB962C8B-B14F-4D97-AF65-F5344CB8AC3E}">
        <p14:creationId xmlns:p14="http://schemas.microsoft.com/office/powerpoint/2010/main" val="3260507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34958-8B50-CA17-100C-52C391E45021}"/>
              </a:ext>
            </a:extLst>
          </p:cNvPr>
          <p:cNvSpPr>
            <a:spLocks noGrp="1"/>
          </p:cNvSpPr>
          <p:nvPr>
            <p:ph type="title"/>
          </p:nvPr>
        </p:nvSpPr>
        <p:spPr/>
        <p:txBody>
          <a:bodyPr/>
          <a:lstStyle/>
          <a:p>
            <a:r>
              <a:rPr lang="en-GB" dirty="0"/>
              <a:t>Shoeburyness report June 2024</a:t>
            </a:r>
          </a:p>
        </p:txBody>
      </p:sp>
      <p:sp>
        <p:nvSpPr>
          <p:cNvPr id="3" name="Content Placeholder 2">
            <a:extLst>
              <a:ext uri="{FF2B5EF4-FFF2-40B4-BE49-F238E27FC236}">
                <a16:creationId xmlns:a16="http://schemas.microsoft.com/office/drawing/2014/main" id="{D26EE172-D905-ECB4-31FF-CA81AF817770}"/>
              </a:ext>
            </a:extLst>
          </p:cNvPr>
          <p:cNvSpPr>
            <a:spLocks noGrp="1"/>
          </p:cNvSpPr>
          <p:nvPr>
            <p:ph idx="1"/>
          </p:nvPr>
        </p:nvSpPr>
        <p:spPr/>
        <p:txBody>
          <a:bodyPr/>
          <a:lstStyle/>
          <a:p>
            <a:r>
              <a:rPr lang="en-GB" sz="2800" b="0" i="0" u="none" strike="noStrike" baseline="0" dirty="0">
                <a:solidFill>
                  <a:srgbClr val="000000"/>
                </a:solidFill>
                <a:latin typeface="Tahoma" panose="020B0604030504040204" pitchFamily="34" charset="0"/>
              </a:rPr>
              <a:t>The trust and school work together to raise standards effectively. Trustees know the school well. They challenge and support leaders effectively to improve the quality of provision. Staff value the professional development opportunities that leaders provide and the way that leaders are considerate of their workload and well-being with regard to assessment and meeting expectations. 	</a:t>
            </a:r>
          </a:p>
          <a:p>
            <a:endParaRPr lang="en-GB" dirty="0"/>
          </a:p>
        </p:txBody>
      </p:sp>
    </p:spTree>
    <p:extLst>
      <p:ext uri="{BB962C8B-B14F-4D97-AF65-F5344CB8AC3E}">
        <p14:creationId xmlns:p14="http://schemas.microsoft.com/office/powerpoint/2010/main" val="1097456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524E3-7BF8-D2CC-5F51-2C420DE663C1}"/>
              </a:ext>
            </a:extLst>
          </p:cNvPr>
          <p:cNvSpPr>
            <a:spLocks noGrp="1"/>
          </p:cNvSpPr>
          <p:nvPr>
            <p:ph type="title"/>
          </p:nvPr>
        </p:nvSpPr>
        <p:spPr/>
        <p:txBody>
          <a:bodyPr/>
          <a:lstStyle/>
          <a:p>
            <a:r>
              <a:rPr lang="en-GB" dirty="0"/>
              <a:t>Reinspection of historic outstanding </a:t>
            </a:r>
            <a:br>
              <a:rPr lang="en-GB" dirty="0"/>
            </a:br>
            <a:r>
              <a:rPr lang="en-GB" dirty="0"/>
              <a:t>schools</a:t>
            </a:r>
          </a:p>
        </p:txBody>
      </p:sp>
      <p:sp>
        <p:nvSpPr>
          <p:cNvPr id="3" name="Content Placeholder 2">
            <a:extLst>
              <a:ext uri="{FF2B5EF4-FFF2-40B4-BE49-F238E27FC236}">
                <a16:creationId xmlns:a16="http://schemas.microsoft.com/office/drawing/2014/main" id="{0E26D861-636D-EF6A-F08A-7458C8E20BD2}"/>
              </a:ext>
            </a:extLst>
          </p:cNvPr>
          <p:cNvSpPr>
            <a:spLocks noGrp="1"/>
          </p:cNvSpPr>
          <p:nvPr>
            <p:ph idx="1"/>
          </p:nvPr>
        </p:nvSpPr>
        <p:spPr/>
        <p:txBody>
          <a:bodyPr/>
          <a:lstStyle/>
          <a:p>
            <a:r>
              <a:rPr lang="en-GB" dirty="0"/>
              <a:t>As Ofsted reviewed in November 2022, of the amount of historic graded Outstanding schools retaining that grade on reinspection was less than 20%. With 17% going on to be graded as Requires Improvement and 4% Inadequate. </a:t>
            </a:r>
          </a:p>
          <a:p>
            <a:r>
              <a:rPr lang="en-GB" dirty="0"/>
              <a:t>That means the remaining approx. 60% were graded as good of the thousands of schools reinspected, as were the Bournes Green schools.</a:t>
            </a:r>
          </a:p>
        </p:txBody>
      </p:sp>
    </p:spTree>
    <p:extLst>
      <p:ext uri="{BB962C8B-B14F-4D97-AF65-F5344CB8AC3E}">
        <p14:creationId xmlns:p14="http://schemas.microsoft.com/office/powerpoint/2010/main" val="3668001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E118-560C-385E-7D0B-7C7592A965A7}"/>
              </a:ext>
            </a:extLst>
          </p:cNvPr>
          <p:cNvSpPr>
            <a:spLocks noGrp="1"/>
          </p:cNvSpPr>
          <p:nvPr>
            <p:ph type="title"/>
          </p:nvPr>
        </p:nvSpPr>
        <p:spPr/>
        <p:txBody>
          <a:bodyPr/>
          <a:lstStyle/>
          <a:p>
            <a:r>
              <a:rPr lang="en-GB" dirty="0"/>
              <a:t>Amanda Spielman (2022)</a:t>
            </a:r>
          </a:p>
        </p:txBody>
      </p:sp>
      <p:sp>
        <p:nvSpPr>
          <p:cNvPr id="3" name="Content Placeholder 2">
            <a:extLst>
              <a:ext uri="{FF2B5EF4-FFF2-40B4-BE49-F238E27FC236}">
                <a16:creationId xmlns:a16="http://schemas.microsoft.com/office/drawing/2014/main" id="{24BCE095-C181-1444-65C2-E194A5416DC6}"/>
              </a:ext>
            </a:extLst>
          </p:cNvPr>
          <p:cNvSpPr>
            <a:spLocks noGrp="1"/>
          </p:cNvSpPr>
          <p:nvPr>
            <p:ph idx="1"/>
          </p:nvPr>
        </p:nvSpPr>
        <p:spPr/>
        <p:txBody>
          <a:bodyPr>
            <a:normAutofit lnSpcReduction="10000"/>
          </a:bodyPr>
          <a:lstStyle/>
          <a:p>
            <a:r>
              <a:rPr lang="en-GB" sz="2800" dirty="0">
                <a:effectLst/>
                <a:latin typeface="Aptos" panose="020B0004020202020204" pitchFamily="34" charset="0"/>
                <a:ea typeface="Aptos" panose="020B0004020202020204" pitchFamily="34" charset="0"/>
                <a:cs typeface="Aptos" panose="020B0004020202020204" pitchFamily="34" charset="0"/>
              </a:rPr>
              <a:t>“Regular inspection gives parents confidence in the quality of their child’s school. Exempting outstanding schools deprived parents of up-to-date information. It also left a lot of schools without the constructive challenge that regular inspection provides.</a:t>
            </a:r>
            <a:endParaRPr lang="en-GB" sz="3200" dirty="0">
              <a:effectLst/>
              <a:latin typeface="Aptos" panose="020B0004020202020204" pitchFamily="34" charset="0"/>
              <a:ea typeface="Aptos" panose="020B0004020202020204" pitchFamily="34" charset="0"/>
              <a:cs typeface="Aptos" panose="020B0004020202020204" pitchFamily="34" charset="0"/>
            </a:endParaRPr>
          </a:p>
          <a:p>
            <a:endParaRPr lang="en-GB" sz="3200" dirty="0">
              <a:effectLst/>
              <a:latin typeface="Aptos" panose="020B0004020202020204" pitchFamily="34" charset="0"/>
              <a:ea typeface="Aptos" panose="020B0004020202020204" pitchFamily="34" charset="0"/>
              <a:cs typeface="Aptos" panose="020B0004020202020204" pitchFamily="34" charset="0"/>
            </a:endParaRPr>
          </a:p>
          <a:p>
            <a:r>
              <a:rPr lang="en-GB" sz="2800" dirty="0">
                <a:effectLst/>
                <a:latin typeface="Aptos" panose="020B0004020202020204" pitchFamily="34" charset="0"/>
                <a:ea typeface="Aptos" panose="020B0004020202020204" pitchFamily="34" charset="0"/>
                <a:cs typeface="Aptos" panose="020B0004020202020204" pitchFamily="34" charset="0"/>
              </a:rPr>
              <a:t>The exemption was a policy founded on the hope that high standards, once achieved, would never drop, and that freedom from inspection might drive them even higher. These outcomes show that removing a school from scrutiny does not make it better.”  </a:t>
            </a:r>
            <a:r>
              <a:rPr lang="en-GB" sz="2800" u="sng" dirty="0">
                <a:solidFill>
                  <a:srgbClr val="0000FF"/>
                </a:solidFill>
                <a:effectLst/>
                <a:latin typeface="Aptos" panose="020B0004020202020204" pitchFamily="34" charset="0"/>
                <a:ea typeface="Aptos" panose="020B0004020202020204" pitchFamily="34" charset="0"/>
                <a:cs typeface="Aptos" panose="020B0004020202020204" pitchFamily="34" charset="0"/>
                <a:hlinkClick r:id="rId2"/>
              </a:rPr>
              <a:t>Hundreds of formerly outstanding schools reinspected - GOV.UK (www.gov.uk)</a:t>
            </a:r>
            <a:endParaRPr lang="en-GB" sz="3200" dirty="0">
              <a:effectLst/>
              <a:latin typeface="Aptos" panose="020B0004020202020204" pitchFamily="34" charset="0"/>
              <a:ea typeface="Aptos" panose="020B0004020202020204" pitchFamily="34" charset="0"/>
              <a:cs typeface="Aptos" panose="020B0004020202020204" pitchFamily="34" charset="0"/>
            </a:endParaRPr>
          </a:p>
          <a:p>
            <a:endParaRPr lang="en-GB" dirty="0"/>
          </a:p>
        </p:txBody>
      </p:sp>
    </p:spTree>
    <p:extLst>
      <p:ext uri="{BB962C8B-B14F-4D97-AF65-F5344CB8AC3E}">
        <p14:creationId xmlns:p14="http://schemas.microsoft.com/office/powerpoint/2010/main" val="29312375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80F6B-F408-F6C6-F07E-7137F312AAC6}"/>
              </a:ext>
            </a:extLst>
          </p:cNvPr>
          <p:cNvSpPr>
            <a:spLocks noGrp="1"/>
          </p:cNvSpPr>
          <p:nvPr>
            <p:ph type="ctrTitle"/>
          </p:nvPr>
        </p:nvSpPr>
        <p:spPr/>
        <p:txBody>
          <a:bodyPr/>
          <a:lstStyle/>
          <a:p>
            <a:r>
              <a:rPr lang="en-GB" dirty="0"/>
              <a:t>Q &amp; A Section</a:t>
            </a:r>
          </a:p>
        </p:txBody>
      </p:sp>
      <p:sp>
        <p:nvSpPr>
          <p:cNvPr id="3" name="Subtitle 2">
            <a:extLst>
              <a:ext uri="{FF2B5EF4-FFF2-40B4-BE49-F238E27FC236}">
                <a16:creationId xmlns:a16="http://schemas.microsoft.com/office/drawing/2014/main" id="{26834E2A-5DCC-7F9F-93A9-2FB3A60EE668}"/>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42380513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1472</TotalTime>
  <Words>1347</Words>
  <Application>Microsoft Office PowerPoint</Application>
  <PresentationFormat>Widescreen</PresentationFormat>
  <Paragraphs>159</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Aptos Narrow</vt:lpstr>
      <vt:lpstr>Arial</vt:lpstr>
      <vt:lpstr>Calibri</vt:lpstr>
      <vt:lpstr>Calibri Light</vt:lpstr>
      <vt:lpstr>Tahoma</vt:lpstr>
      <vt:lpstr>Office Theme</vt:lpstr>
      <vt:lpstr>Parent partnership meeting</vt:lpstr>
      <vt:lpstr>PowerPoint Presentation</vt:lpstr>
      <vt:lpstr>PowerPoint Presentation</vt:lpstr>
      <vt:lpstr>PowerPoint Presentation</vt:lpstr>
      <vt:lpstr>PowerPoint Presentation</vt:lpstr>
      <vt:lpstr>PowerPoint Presentation</vt:lpstr>
      <vt:lpstr>Works undertaken at Bournes Green Schools</vt:lpstr>
      <vt:lpstr>Academy Vs Maintained capital</vt:lpstr>
      <vt:lpstr>Reserves bids 2022-23 for BG Schools</vt:lpstr>
      <vt:lpstr>PowerPoint Presentation</vt:lpstr>
      <vt:lpstr>Original project budget</vt:lpstr>
      <vt:lpstr>What changed</vt:lpstr>
      <vt:lpstr>Ofsted</vt:lpstr>
      <vt:lpstr>PowerPoint Presentation</vt:lpstr>
      <vt:lpstr>PowerPoint Presentation</vt:lpstr>
      <vt:lpstr>Benefits of a Trust</vt:lpstr>
      <vt:lpstr>Area for improvement</vt:lpstr>
      <vt:lpstr>Shoeburyness report June 2024</vt:lpstr>
      <vt:lpstr>Reinspection of historic outstanding  schools</vt:lpstr>
      <vt:lpstr>Amanda Spielman (2022)</vt:lpstr>
      <vt:lpstr>Q &amp; A Section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 Wade</dc:creator>
  <cp:lastModifiedBy>Ben Stickley</cp:lastModifiedBy>
  <cp:revision>3</cp:revision>
  <dcterms:created xsi:type="dcterms:W3CDTF">2022-08-11T08:35:40Z</dcterms:created>
  <dcterms:modified xsi:type="dcterms:W3CDTF">2024-07-09T16:14:31Z</dcterms:modified>
</cp:coreProperties>
</file>