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4"/>
  </p:sldMasterIdLst>
  <p:notesMasterIdLst>
    <p:notesMasterId r:id="rId27"/>
  </p:notesMasterIdLst>
  <p:sldIdLst>
    <p:sldId id="256" r:id="rId5"/>
    <p:sldId id="289" r:id="rId6"/>
    <p:sldId id="259" r:id="rId7"/>
    <p:sldId id="290" r:id="rId8"/>
    <p:sldId id="291" r:id="rId9"/>
    <p:sldId id="292" r:id="rId10"/>
    <p:sldId id="299" r:id="rId11"/>
    <p:sldId id="293" r:id="rId12"/>
    <p:sldId id="300" r:id="rId13"/>
    <p:sldId id="296" r:id="rId14"/>
    <p:sldId id="271" r:id="rId15"/>
    <p:sldId id="272" r:id="rId16"/>
    <p:sldId id="301" r:id="rId17"/>
    <p:sldId id="276" r:id="rId18"/>
    <p:sldId id="281" r:id="rId19"/>
    <p:sldId id="282" r:id="rId20"/>
    <p:sldId id="283" r:id="rId21"/>
    <p:sldId id="284" r:id="rId22"/>
    <p:sldId id="285" r:id="rId23"/>
    <p:sldId id="286" r:id="rId24"/>
    <p:sldId id="298" r:id="rId25"/>
    <p:sldId id="302" r:id="rId26"/>
  </p:sldIdLst>
  <p:sldSz cx="9144000" cy="5143500" type="screen16x9"/>
  <p:notesSz cx="6797675" cy="9926638"/>
  <p:embeddedFontLst>
    <p:embeddedFont>
      <p:font typeface="Congenial Light" panose="02000503040000020004" pitchFamily="2" charset="0"/>
      <p:regular r:id="rId28"/>
      <p:italic r:id="rId29"/>
    </p:embeddedFont>
    <p:embeddedFont>
      <p:font typeface="Nunito" pitchFamily="2" charset="0"/>
      <p:regular r:id="rId30"/>
      <p:bold r:id="rId31"/>
      <p:italic r:id="rId32"/>
      <p:boldItalic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0000"/>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3CCD34-61FE-BE3F-2542-572A83864F08}" v="52" dt="2026-01-14T12:26:52.806"/>
    <p1510:client id="{B1195DEE-6844-8746-D90E-1CF1C94F5450}" v="6" dt="2026-01-15T10:26:08.9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84354" autoAdjust="0"/>
  </p:normalViewPr>
  <p:slideViewPr>
    <p:cSldViewPr snapToGrid="0">
      <p:cViewPr varScale="1">
        <p:scale>
          <a:sx n="76" d="100"/>
          <a:sy n="76" d="100"/>
        </p:scale>
        <p:origin x="123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6.fntdata"/><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5.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1.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605151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678251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591864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3603837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2231594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431138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268364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27983755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580729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60000"/>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699" y="3629104"/>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b="1" dirty="0">
                <a:solidFill>
                  <a:schemeClr val="bg1"/>
                </a:solidFill>
                <a:latin typeface="Congenial Light"/>
                <a:ea typeface="Arial"/>
                <a:cs typeface="Arial"/>
                <a:sym typeface="Arial"/>
              </a:rPr>
              <a:t>Year 6 SATs 2026</a:t>
            </a:r>
            <a:br>
              <a:rPr lang="en-US" sz="4000" dirty="0">
                <a:latin typeface="Congenial Light" panose="020B0604020202020204" pitchFamily="2" charset="0"/>
                <a:ea typeface="Arial"/>
                <a:cs typeface="Arial"/>
              </a:rPr>
            </a:br>
            <a:br>
              <a:rPr lang="en-US" sz="4000" dirty="0">
                <a:latin typeface="Congenial Light" panose="020B0604020202020204" pitchFamily="2" charset="0"/>
                <a:ea typeface="Arial"/>
                <a:cs typeface="Arial"/>
              </a:rPr>
            </a:br>
            <a:r>
              <a:rPr lang="en-US" sz="4000" dirty="0">
                <a:solidFill>
                  <a:schemeClr val="bg1"/>
                </a:solidFill>
                <a:latin typeface="Congenial Light"/>
                <a:ea typeface="Arial"/>
                <a:cs typeface="Arial"/>
                <a:sym typeface="Arial"/>
              </a:rPr>
              <a:t> Information for Parents, Carers &amp; Guardians</a:t>
            </a:r>
            <a:br>
              <a:rPr lang="en-US" sz="4000" dirty="0">
                <a:latin typeface="Congenial Light" panose="020B0604020202020204" pitchFamily="2" charset="0"/>
                <a:ea typeface="Arial"/>
                <a:cs typeface="Arial"/>
              </a:rPr>
            </a:br>
            <a:br>
              <a:rPr lang="en-US" sz="4000" dirty="0">
                <a:latin typeface="Congenial Light" panose="020B0604020202020204" pitchFamily="2" charset="0"/>
                <a:ea typeface="Arial"/>
                <a:cs typeface="Arial"/>
              </a:rPr>
            </a:br>
            <a:r>
              <a:rPr lang="en-US" sz="3200" dirty="0">
                <a:solidFill>
                  <a:schemeClr val="bg1"/>
                </a:solidFill>
                <a:latin typeface="Congenial Light"/>
                <a:ea typeface="Arial"/>
                <a:cs typeface="Arial"/>
                <a:sym typeface="Arial"/>
              </a:rPr>
              <a:t>Bournes Green Junior School</a:t>
            </a:r>
            <a:endParaRPr sz="3800" dirty="0">
              <a:solidFill>
                <a:schemeClr val="bg1"/>
              </a:solidFill>
              <a:latin typeface="Congenial Light"/>
              <a:ea typeface="Nunito Sans Light"/>
              <a:cs typeface="Nunito Sans Light"/>
              <a:sym typeface="Nunito Sans Light"/>
            </a:endParaRPr>
          </a:p>
        </p:txBody>
      </p:sp>
      <p:pic>
        <p:nvPicPr>
          <p:cNvPr id="2" name="Picture 2">
            <a:extLst>
              <a:ext uri="{FF2B5EF4-FFF2-40B4-BE49-F238E27FC236}">
                <a16:creationId xmlns:a16="http://schemas.microsoft.com/office/drawing/2014/main" id="{DC2CAB44-F054-1EA2-E899-BD9A8901DC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1436" y="97676"/>
            <a:ext cx="1223963" cy="1197769"/>
          </a:xfrm>
          <a:prstGeom prst="rect">
            <a:avLst/>
          </a:prstGeom>
          <a:solidFill>
            <a:schemeClr val="bg1">
              <a:lumMod val="95000"/>
            </a:schemeClr>
          </a:solid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a:xfrm>
            <a:off x="217850" y="0"/>
            <a:ext cx="8520600" cy="434776"/>
          </a:xfrm>
        </p:spPr>
        <p:txBody>
          <a:bodyPr/>
          <a:lstStyle/>
          <a:p>
            <a:pPr algn="ctr"/>
            <a:r>
              <a:rPr lang="en-GB" sz="3200" b="1" dirty="0">
                <a:latin typeface="Congenial Light" panose="02000503040000020004" pitchFamily="2" charset="0"/>
              </a:rPr>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70821"/>
            <a:ext cx="8520600" cy="4033589"/>
          </a:xfrm>
        </p:spPr>
        <p:txBody>
          <a:bodyPr/>
          <a:lstStyle/>
          <a:p>
            <a:r>
              <a:rPr lang="en-GB" sz="2400" dirty="0">
                <a:latin typeface="Congenial Light"/>
              </a:rPr>
              <a:t>SATs are the end of key stage assessments that are given to children at the end of Key Stage 2. </a:t>
            </a:r>
          </a:p>
          <a:p>
            <a:endParaRPr lang="en-GB" sz="2400" dirty="0">
              <a:latin typeface="Congenial Light" panose="02000503040000020004" pitchFamily="2" charset="0"/>
            </a:endParaRPr>
          </a:p>
          <a:p>
            <a:endParaRPr lang="en-GB" sz="2400" dirty="0">
              <a:latin typeface="Congenial Light" panose="02000503040000020004" pitchFamily="2" charset="0"/>
            </a:endParaRPr>
          </a:p>
          <a:p>
            <a:r>
              <a:rPr lang="en-GB" sz="2400" dirty="0">
                <a:latin typeface="Congenial Light"/>
              </a:rPr>
              <a:t>The SATs take place over four days, starting on </a:t>
            </a:r>
            <a:r>
              <a:rPr lang="en-GB" sz="2400" dirty="0">
                <a:solidFill>
                  <a:srgbClr val="283593"/>
                </a:solidFill>
                <a:latin typeface="Congenial Light"/>
              </a:rPr>
              <a:t>Monday 11</a:t>
            </a:r>
            <a:r>
              <a:rPr lang="en-GB" sz="2400" baseline="30000" dirty="0">
                <a:solidFill>
                  <a:srgbClr val="283593"/>
                </a:solidFill>
                <a:latin typeface="Congenial Light"/>
              </a:rPr>
              <a:t>th</a:t>
            </a:r>
            <a:r>
              <a:rPr lang="en-GB" sz="2400" dirty="0">
                <a:solidFill>
                  <a:srgbClr val="283593"/>
                </a:solidFill>
                <a:latin typeface="Congenial Light"/>
              </a:rPr>
              <a:t> May </a:t>
            </a:r>
            <a:r>
              <a:rPr lang="en-GB" sz="2400" dirty="0">
                <a:latin typeface="Congenial Light"/>
              </a:rPr>
              <a:t>ending on </a:t>
            </a:r>
            <a:r>
              <a:rPr lang="en-GB" sz="2400" dirty="0">
                <a:solidFill>
                  <a:srgbClr val="283593"/>
                </a:solidFill>
                <a:latin typeface="Congenial Light"/>
              </a:rPr>
              <a:t>Thursday 14</a:t>
            </a:r>
            <a:r>
              <a:rPr lang="en-GB" sz="2400" baseline="30000" dirty="0">
                <a:solidFill>
                  <a:srgbClr val="283593"/>
                </a:solidFill>
                <a:latin typeface="Congenial Light"/>
              </a:rPr>
              <a:t>th</a:t>
            </a:r>
            <a:r>
              <a:rPr lang="en-GB" sz="2400" dirty="0">
                <a:solidFill>
                  <a:srgbClr val="283593"/>
                </a:solidFill>
                <a:latin typeface="Congenial Light"/>
              </a:rPr>
              <a:t> May 2026. </a:t>
            </a:r>
          </a:p>
        </p:txBody>
      </p:sp>
      <p:pic>
        <p:nvPicPr>
          <p:cNvPr id="4" name="Picture 2">
            <a:extLst>
              <a:ext uri="{FF2B5EF4-FFF2-40B4-BE49-F238E27FC236}">
                <a16:creationId xmlns:a16="http://schemas.microsoft.com/office/drawing/2014/main" id="{F6C9BC18-6625-56E4-298F-C39EC8763A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30600"/>
            <a:ext cx="1632371" cy="1609855"/>
          </a:xfrm>
          <a:prstGeom prst="rect">
            <a:avLst/>
          </a:prstGeom>
          <a:solidFill>
            <a:schemeClr val="bg1">
              <a:lumMod val="95000"/>
            </a:schemeClr>
          </a:solidFill>
        </p:spPr>
      </p:pic>
    </p:spTree>
    <p:extLst>
      <p:ext uri="{BB962C8B-B14F-4D97-AF65-F5344CB8AC3E}">
        <p14:creationId xmlns:p14="http://schemas.microsoft.com/office/powerpoint/2010/main" val="276329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1117600" y="10483"/>
            <a:ext cx="7908636" cy="4033589"/>
          </a:xfrm>
        </p:spPr>
        <p:txBody>
          <a:bodyPr/>
          <a:lstStyle/>
          <a:p>
            <a:r>
              <a:rPr lang="en-GB" sz="1900" dirty="0">
                <a:latin typeface="Congenial Light" panose="02000503040000020004" pitchFamily="2" charset="0"/>
              </a:rPr>
              <a:t>The SATs papers consist of:</a:t>
            </a:r>
          </a:p>
          <a:p>
            <a:pPr lvl="1">
              <a:lnSpc>
                <a:spcPct val="100000"/>
              </a:lnSpc>
              <a:spcBef>
                <a:spcPts val="0"/>
              </a:spcBef>
            </a:pPr>
            <a:r>
              <a:rPr lang="en-GB" sz="1900" dirty="0">
                <a:solidFill>
                  <a:srgbClr val="283593"/>
                </a:solidFill>
                <a:latin typeface="Congenial Light"/>
              </a:rPr>
              <a:t>Grammar, punctuation and spelling (paper 1: GPS) – Monday 11</a:t>
            </a:r>
            <a:r>
              <a:rPr lang="en-GB" sz="1900" baseline="30000" dirty="0">
                <a:solidFill>
                  <a:srgbClr val="283593"/>
                </a:solidFill>
                <a:latin typeface="Congenial Light"/>
              </a:rPr>
              <a:t>th</a:t>
            </a:r>
            <a:r>
              <a:rPr lang="en-GB" sz="1900" dirty="0">
                <a:solidFill>
                  <a:srgbClr val="283593"/>
                </a:solidFill>
                <a:latin typeface="Congenial Light"/>
              </a:rPr>
              <a:t> May</a:t>
            </a:r>
          </a:p>
          <a:p>
            <a:pPr lvl="1">
              <a:lnSpc>
                <a:spcPct val="100000"/>
              </a:lnSpc>
              <a:spcBef>
                <a:spcPts val="0"/>
              </a:spcBef>
            </a:pPr>
            <a:r>
              <a:rPr lang="en-GB" sz="1900" dirty="0">
                <a:solidFill>
                  <a:srgbClr val="283593"/>
                </a:solidFill>
                <a:latin typeface="Congenial Light"/>
              </a:rPr>
              <a:t>Grammar, punctuation and spelling (paper 2: Spelling) – Monday 11</a:t>
            </a:r>
            <a:r>
              <a:rPr lang="en-GB" sz="1900" baseline="30000" dirty="0">
                <a:solidFill>
                  <a:srgbClr val="283593"/>
                </a:solidFill>
                <a:latin typeface="Congenial Light"/>
              </a:rPr>
              <a:t>th</a:t>
            </a:r>
            <a:r>
              <a:rPr lang="en-GB" sz="1900" dirty="0">
                <a:solidFill>
                  <a:srgbClr val="283593"/>
                </a:solidFill>
                <a:latin typeface="Congenial Light"/>
              </a:rPr>
              <a:t> May</a:t>
            </a:r>
          </a:p>
          <a:p>
            <a:pPr lvl="1">
              <a:lnSpc>
                <a:spcPct val="100000"/>
              </a:lnSpc>
              <a:spcBef>
                <a:spcPts val="0"/>
              </a:spcBef>
            </a:pPr>
            <a:r>
              <a:rPr lang="en-GB" sz="1900" dirty="0">
                <a:solidFill>
                  <a:srgbClr val="283593"/>
                </a:solidFill>
                <a:latin typeface="Congenial Light"/>
              </a:rPr>
              <a:t>Reading – Tuesday 12</a:t>
            </a:r>
            <a:r>
              <a:rPr lang="en-GB" sz="1900" baseline="30000" dirty="0">
                <a:solidFill>
                  <a:srgbClr val="283593"/>
                </a:solidFill>
                <a:latin typeface="Congenial Light"/>
              </a:rPr>
              <a:t>th</a:t>
            </a:r>
            <a:r>
              <a:rPr lang="en-GB" sz="1900" dirty="0">
                <a:solidFill>
                  <a:srgbClr val="283593"/>
                </a:solidFill>
                <a:latin typeface="Congenial Light"/>
              </a:rPr>
              <a:t> May</a:t>
            </a:r>
          </a:p>
          <a:p>
            <a:pPr lvl="1">
              <a:lnSpc>
                <a:spcPct val="100000"/>
              </a:lnSpc>
              <a:spcBef>
                <a:spcPts val="0"/>
              </a:spcBef>
            </a:pPr>
            <a:r>
              <a:rPr lang="en-GB" sz="1900" dirty="0">
                <a:solidFill>
                  <a:srgbClr val="283593"/>
                </a:solidFill>
                <a:latin typeface="Congenial Light"/>
              </a:rPr>
              <a:t>Maths (paper 1: Arithmetic) – Wednesday 13</a:t>
            </a:r>
            <a:r>
              <a:rPr lang="en-GB" sz="1900" baseline="30000" dirty="0">
                <a:solidFill>
                  <a:srgbClr val="283593"/>
                </a:solidFill>
                <a:latin typeface="Congenial Light"/>
              </a:rPr>
              <a:t>th</a:t>
            </a:r>
            <a:r>
              <a:rPr lang="en-GB" sz="1900" dirty="0">
                <a:solidFill>
                  <a:srgbClr val="283593"/>
                </a:solidFill>
                <a:latin typeface="Congenial Light"/>
              </a:rPr>
              <a:t> May </a:t>
            </a:r>
          </a:p>
          <a:p>
            <a:pPr lvl="1">
              <a:lnSpc>
                <a:spcPct val="100000"/>
              </a:lnSpc>
              <a:spcBef>
                <a:spcPts val="0"/>
              </a:spcBef>
            </a:pPr>
            <a:r>
              <a:rPr lang="en-GB" sz="1900" dirty="0">
                <a:solidFill>
                  <a:srgbClr val="283593"/>
                </a:solidFill>
                <a:latin typeface="Congenial Light"/>
              </a:rPr>
              <a:t>Maths (paper 2: Reasoning) – Wednesday 13</a:t>
            </a:r>
            <a:r>
              <a:rPr lang="en-GB" sz="1900" baseline="30000" dirty="0">
                <a:solidFill>
                  <a:srgbClr val="283593"/>
                </a:solidFill>
                <a:latin typeface="Congenial Light"/>
              </a:rPr>
              <a:t>th</a:t>
            </a:r>
            <a:r>
              <a:rPr lang="en-GB" sz="1900" dirty="0">
                <a:solidFill>
                  <a:srgbClr val="283593"/>
                </a:solidFill>
                <a:latin typeface="Congenial Light"/>
              </a:rPr>
              <a:t> May </a:t>
            </a:r>
          </a:p>
          <a:p>
            <a:pPr lvl="1">
              <a:lnSpc>
                <a:spcPct val="100000"/>
              </a:lnSpc>
              <a:spcBef>
                <a:spcPts val="0"/>
              </a:spcBef>
            </a:pPr>
            <a:r>
              <a:rPr lang="en-GB" sz="1900" dirty="0">
                <a:solidFill>
                  <a:srgbClr val="283593"/>
                </a:solidFill>
                <a:latin typeface="Congenial Light"/>
              </a:rPr>
              <a:t>Maths (paper 3: Reasoning) – Thursday 14</a:t>
            </a:r>
            <a:r>
              <a:rPr lang="en-GB" sz="1900" baseline="30000" dirty="0">
                <a:solidFill>
                  <a:srgbClr val="283593"/>
                </a:solidFill>
                <a:latin typeface="Congenial Light"/>
              </a:rPr>
              <a:t>th</a:t>
            </a:r>
            <a:r>
              <a:rPr lang="en-GB" sz="1900" dirty="0">
                <a:solidFill>
                  <a:srgbClr val="283593"/>
                </a:solidFill>
                <a:latin typeface="Congenial Light"/>
              </a:rPr>
              <a:t> May</a:t>
            </a:r>
          </a:p>
          <a:p>
            <a:pPr lvl="1">
              <a:lnSpc>
                <a:spcPct val="100000"/>
              </a:lnSpc>
              <a:spcBef>
                <a:spcPts val="0"/>
              </a:spcBef>
            </a:pPr>
            <a:endParaRPr lang="en-GB" sz="1900" dirty="0">
              <a:solidFill>
                <a:srgbClr val="283593"/>
              </a:solidFill>
              <a:latin typeface="Congenial Light" panose="02000503040000020004" pitchFamily="2" charset="0"/>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900" b="0" i="0" u="none" strike="noStrike" kern="0" cap="none" spc="0" normalizeH="0" baseline="0" noProof="0" dirty="0">
                <a:ln>
                  <a:noFill/>
                </a:ln>
                <a:solidFill>
                  <a:srgbClr val="000000"/>
                </a:solidFill>
                <a:effectLst/>
                <a:uLnTx/>
                <a:uFillTx/>
                <a:latin typeface="Congenial Light" panose="02000503040000020004" pitchFamily="2" charset="0"/>
                <a:sym typeface="Nunito"/>
              </a:rPr>
              <a:t>Writing and Science are assessed using evidence collected throughout Year 6.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sz="1900" b="0" i="0" u="none" strike="noStrike" kern="0" cap="none" spc="0" normalizeH="0" baseline="0" noProof="0" dirty="0">
              <a:ln>
                <a:noFill/>
              </a:ln>
              <a:solidFill>
                <a:srgbClr val="000000"/>
              </a:solidFill>
              <a:effectLst/>
              <a:uLnTx/>
              <a:uFillTx/>
              <a:latin typeface="Congenial Light" panose="02000503040000020004" pitchFamily="2" charset="0"/>
              <a:sym typeface="Nunito"/>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900" b="0" i="1" u="none" strike="noStrike" kern="0" cap="none" spc="0" normalizeH="0" baseline="0" dirty="0">
                <a:ln>
                  <a:noFill/>
                </a:ln>
                <a:solidFill>
                  <a:srgbClr val="000000"/>
                </a:solidFill>
                <a:effectLst/>
                <a:uLnTx/>
                <a:uFillTx/>
                <a:latin typeface="Congenial Light" panose="02000503040000020004" pitchFamily="2" charset="0"/>
                <a:ea typeface="Arial"/>
                <a:cs typeface="Arial"/>
                <a:sym typeface="Arial"/>
              </a:rPr>
              <a:t>The key stage 2 tests will be taken on set dates unless your child is absent, in which case they may be able to take them up to 5 school days afterwards.</a:t>
            </a:r>
            <a:endParaRPr kumimoji="0" lang="en-GB" sz="1900" b="0" i="0" u="none" strike="noStrike" kern="0" cap="none" spc="0" normalizeH="0" baseline="0" dirty="0">
              <a:ln>
                <a:noFill/>
              </a:ln>
              <a:solidFill>
                <a:srgbClr val="000000"/>
              </a:solidFill>
              <a:effectLst/>
              <a:uLnTx/>
              <a:uFillTx/>
              <a:latin typeface="Congenial Light" panose="02000503040000020004" pitchFamily="2" charset="0"/>
              <a:sym typeface="Nunito"/>
            </a:endParaRPr>
          </a:p>
        </p:txBody>
      </p:sp>
      <p:pic>
        <p:nvPicPr>
          <p:cNvPr id="2" name="Picture 2">
            <a:extLst>
              <a:ext uri="{FF2B5EF4-FFF2-40B4-BE49-F238E27FC236}">
                <a16:creationId xmlns:a16="http://schemas.microsoft.com/office/drawing/2014/main" id="{4AEFC423-2445-F328-C0FE-DB3550BC2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911600"/>
            <a:ext cx="1246042" cy="1228855"/>
          </a:xfrm>
          <a:prstGeom prst="rect">
            <a:avLst/>
          </a:prstGeom>
          <a:solidFill>
            <a:schemeClr val="bg1">
              <a:lumMod val="95000"/>
            </a:schemeClr>
          </a:solidFill>
        </p:spPr>
      </p:pic>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fade">
                                      <p:cBhvr>
                                        <p:cTn id="3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59D7843-7553-97A6-2591-082941449065}"/>
              </a:ext>
            </a:extLst>
          </p:cNvPr>
          <p:cNvSpPr>
            <a:spLocks noGrp="1"/>
          </p:cNvSpPr>
          <p:nvPr>
            <p:ph type="title"/>
          </p:nvPr>
        </p:nvSpPr>
        <p:spPr>
          <a:xfrm>
            <a:off x="311700" y="17539"/>
            <a:ext cx="8520600" cy="434776"/>
          </a:xfrm>
        </p:spPr>
        <p:txBody>
          <a:bodyPr/>
          <a:lstStyle/>
          <a:p>
            <a:pPr algn="ctr"/>
            <a:r>
              <a:rPr lang="en-GB" sz="2400" b="1" dirty="0">
                <a:latin typeface="Congenial Light" panose="02000503040000020004" pitchFamily="2" charset="0"/>
              </a:rPr>
              <a:t>When and how the SATs are completed</a:t>
            </a:r>
          </a:p>
        </p:txBody>
      </p:sp>
      <p:sp>
        <p:nvSpPr>
          <p:cNvPr id="9" name="Text Placeholder 2">
            <a:extLst>
              <a:ext uri="{FF2B5EF4-FFF2-40B4-BE49-F238E27FC236}">
                <a16:creationId xmlns:a16="http://schemas.microsoft.com/office/drawing/2014/main" id="{B9B34666-7F51-76A6-5CD1-7B20EDF66577}"/>
              </a:ext>
            </a:extLst>
          </p:cNvPr>
          <p:cNvSpPr>
            <a:spLocks noGrp="1"/>
          </p:cNvSpPr>
          <p:nvPr>
            <p:ph type="body" idx="1"/>
          </p:nvPr>
        </p:nvSpPr>
        <p:spPr>
          <a:xfrm>
            <a:off x="311700" y="428535"/>
            <a:ext cx="9055672" cy="3829573"/>
          </a:xfrm>
        </p:spPr>
        <p:txBody>
          <a:bodyPr/>
          <a:lstStyle/>
          <a:p>
            <a:r>
              <a:rPr lang="en-GB" sz="2000" dirty="0">
                <a:latin typeface="Congenial Light" panose="02000503040000020004" pitchFamily="2" charset="0"/>
              </a:rPr>
              <a:t>The tests take place during normal school hours, under exam conditions.</a:t>
            </a:r>
          </a:p>
          <a:p>
            <a:pPr marL="114300" indent="0">
              <a:buNone/>
            </a:pPr>
            <a:r>
              <a:rPr lang="en-GB" sz="2000" dirty="0">
                <a:latin typeface="Congenial Light" panose="02000503040000020004" pitchFamily="2" charset="0"/>
              </a:rPr>
              <a:t> </a:t>
            </a:r>
          </a:p>
          <a:p>
            <a:r>
              <a:rPr lang="en-GB" sz="2000" dirty="0">
                <a:latin typeface="Congenial Light" panose="02000503040000020004" pitchFamily="2" charset="0"/>
              </a:rPr>
              <a:t>Children are not allowed to talk to each other from the moment the assessments are handed out until they are collected at the end of the test. </a:t>
            </a:r>
          </a:p>
          <a:p>
            <a:pPr marL="114300" indent="0">
              <a:buNone/>
            </a:pPr>
            <a:endParaRPr lang="en-GB" sz="2000" dirty="0">
              <a:latin typeface="Congenial Light" panose="02000503040000020004" pitchFamily="2" charset="0"/>
            </a:endParaRPr>
          </a:p>
          <a:p>
            <a:r>
              <a:rPr lang="en-GB" sz="2000" dirty="0">
                <a:latin typeface="Congenial Light" panose="02000503040000020004" pitchFamily="2" charset="0"/>
              </a:rPr>
              <a:t>After the tests are completed, the papers are sent away to be marked </a:t>
            </a:r>
            <a:r>
              <a:rPr lang="en-GB" sz="2000" dirty="0">
                <a:solidFill>
                  <a:srgbClr val="283593"/>
                </a:solidFill>
                <a:latin typeface="Congenial Light" panose="02000503040000020004" pitchFamily="2" charset="0"/>
              </a:rPr>
              <a:t>externally</a:t>
            </a:r>
            <a:r>
              <a:rPr lang="en-GB" sz="2000" dirty="0">
                <a:latin typeface="Congenial Light" panose="02000503040000020004" pitchFamily="2" charset="0"/>
              </a:rPr>
              <a:t>. </a:t>
            </a:r>
          </a:p>
          <a:p>
            <a:pPr marL="114300" indent="0">
              <a:buNone/>
            </a:pPr>
            <a:endParaRPr lang="en-GB" sz="2000" dirty="0">
              <a:latin typeface="Congenial Light" panose="02000503040000020004" pitchFamily="2" charset="0"/>
            </a:endParaRPr>
          </a:p>
          <a:p>
            <a:r>
              <a:rPr lang="en-GB" sz="2000" dirty="0">
                <a:latin typeface="Congenial Light" panose="02000503040000020004" pitchFamily="2" charset="0"/>
              </a:rPr>
              <a:t>The results are then sent to the school in July. </a:t>
            </a:r>
          </a:p>
        </p:txBody>
      </p:sp>
      <p:pic>
        <p:nvPicPr>
          <p:cNvPr id="2" name="Picture 2">
            <a:extLst>
              <a:ext uri="{FF2B5EF4-FFF2-40B4-BE49-F238E27FC236}">
                <a16:creationId xmlns:a16="http://schemas.microsoft.com/office/drawing/2014/main" id="{8C6514F4-70CE-8A3D-20F9-ADDACF85C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09845"/>
            <a:ext cx="1625600" cy="1603178"/>
          </a:xfrm>
          <a:prstGeom prst="rect">
            <a:avLst/>
          </a:prstGeom>
          <a:solidFill>
            <a:schemeClr val="bg1">
              <a:lumMod val="95000"/>
            </a:schemeClr>
          </a:solidFill>
        </p:spPr>
      </p:pic>
    </p:spTree>
    <p:extLst>
      <p:ext uri="{BB962C8B-B14F-4D97-AF65-F5344CB8AC3E}">
        <p14:creationId xmlns:p14="http://schemas.microsoft.com/office/powerpoint/2010/main" val="2631883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4307B953-AAAD-0287-552A-68A0C94F89EB}"/>
              </a:ext>
            </a:extLst>
          </p:cNvPr>
          <p:cNvSpPr>
            <a:spLocks noGrp="1"/>
          </p:cNvSpPr>
          <p:nvPr>
            <p:ph type="body" idx="1"/>
          </p:nvPr>
        </p:nvSpPr>
        <p:spPr>
          <a:xfrm>
            <a:off x="311699" y="419262"/>
            <a:ext cx="8707609" cy="3829573"/>
          </a:xfrm>
        </p:spPr>
        <p:txBody>
          <a:bodyPr/>
          <a:lstStyle/>
          <a:p>
            <a:r>
              <a:rPr lang="en-GB" sz="2400" dirty="0">
                <a:latin typeface="Congenial Light"/>
              </a:rPr>
              <a:t>Timings: </a:t>
            </a:r>
          </a:p>
          <a:p>
            <a:pPr lvl="1">
              <a:lnSpc>
                <a:spcPct val="100000"/>
              </a:lnSpc>
              <a:spcBef>
                <a:spcPts val="0"/>
              </a:spcBef>
            </a:pPr>
            <a:r>
              <a:rPr lang="en-GB" sz="2000" dirty="0">
                <a:solidFill>
                  <a:srgbClr val="283593"/>
                </a:solidFill>
                <a:latin typeface="Congenial Light" panose="02000503040000020004" pitchFamily="2" charset="0"/>
              </a:rPr>
              <a:t>Spelling, punctuation and grammar (paper 1: Grammar/ Punctuation) – </a:t>
            </a:r>
            <a:r>
              <a:rPr lang="en-GB" sz="2000" dirty="0">
                <a:solidFill>
                  <a:srgbClr val="FF0000"/>
                </a:solidFill>
                <a:latin typeface="Congenial Light" panose="02000503040000020004" pitchFamily="2" charset="0"/>
              </a:rPr>
              <a:t>45 minutes</a:t>
            </a:r>
          </a:p>
          <a:p>
            <a:pPr lvl="1">
              <a:lnSpc>
                <a:spcPct val="100000"/>
              </a:lnSpc>
              <a:spcBef>
                <a:spcPts val="0"/>
              </a:spcBef>
            </a:pPr>
            <a:endParaRPr lang="en-GB" sz="2000" dirty="0">
              <a:solidFill>
                <a:srgbClr val="283593"/>
              </a:solidFill>
              <a:latin typeface="Congenial Light" panose="02000503040000020004" pitchFamily="2" charset="0"/>
            </a:endParaRPr>
          </a:p>
          <a:p>
            <a:pPr lvl="1">
              <a:lnSpc>
                <a:spcPct val="100000"/>
              </a:lnSpc>
              <a:spcBef>
                <a:spcPts val="0"/>
              </a:spcBef>
            </a:pPr>
            <a:r>
              <a:rPr lang="en-GB" sz="2000" dirty="0">
                <a:solidFill>
                  <a:srgbClr val="283593"/>
                </a:solidFill>
                <a:latin typeface="Congenial Light" panose="02000503040000020004" pitchFamily="2" charset="0"/>
              </a:rPr>
              <a:t>Spelling, punctuation and grammar (paper 2: Spelling) – </a:t>
            </a:r>
            <a:r>
              <a:rPr lang="en-GB" sz="2000" dirty="0">
                <a:solidFill>
                  <a:srgbClr val="FF0000"/>
                </a:solidFill>
                <a:latin typeface="Congenial Light" panose="02000503040000020004" pitchFamily="2" charset="0"/>
              </a:rPr>
              <a:t>15 minutes</a:t>
            </a:r>
          </a:p>
          <a:p>
            <a:pPr lvl="1">
              <a:lnSpc>
                <a:spcPct val="100000"/>
              </a:lnSpc>
              <a:spcBef>
                <a:spcPts val="0"/>
              </a:spcBef>
            </a:pPr>
            <a:endParaRPr lang="en-GB" sz="2000" dirty="0">
              <a:solidFill>
                <a:srgbClr val="283593"/>
              </a:solidFill>
              <a:latin typeface="Congenial Light" panose="02000503040000020004" pitchFamily="2" charset="0"/>
            </a:endParaRPr>
          </a:p>
          <a:p>
            <a:pPr lvl="1">
              <a:lnSpc>
                <a:spcPct val="100000"/>
              </a:lnSpc>
              <a:spcBef>
                <a:spcPts val="0"/>
              </a:spcBef>
            </a:pPr>
            <a:r>
              <a:rPr lang="en-GB" sz="2000" dirty="0">
                <a:solidFill>
                  <a:srgbClr val="283593"/>
                </a:solidFill>
                <a:latin typeface="Congenial Light" panose="02000503040000020004" pitchFamily="2" charset="0"/>
              </a:rPr>
              <a:t>Reading – </a:t>
            </a:r>
            <a:r>
              <a:rPr lang="en-GB" sz="2000" dirty="0">
                <a:solidFill>
                  <a:srgbClr val="FF0000"/>
                </a:solidFill>
                <a:latin typeface="Congenial Light" panose="02000503040000020004" pitchFamily="2" charset="0"/>
              </a:rPr>
              <a:t>60 minutes </a:t>
            </a:r>
          </a:p>
          <a:p>
            <a:pPr lvl="1">
              <a:lnSpc>
                <a:spcPct val="100000"/>
              </a:lnSpc>
              <a:spcBef>
                <a:spcPts val="0"/>
              </a:spcBef>
            </a:pPr>
            <a:endParaRPr lang="en-GB" sz="2000" dirty="0">
              <a:solidFill>
                <a:srgbClr val="283593"/>
              </a:solidFill>
              <a:latin typeface="Congenial Light" panose="02000503040000020004" pitchFamily="2" charset="0"/>
            </a:endParaRPr>
          </a:p>
          <a:p>
            <a:pPr lvl="1">
              <a:lnSpc>
                <a:spcPct val="100000"/>
              </a:lnSpc>
              <a:spcBef>
                <a:spcPts val="0"/>
              </a:spcBef>
            </a:pPr>
            <a:r>
              <a:rPr lang="en-GB" sz="2000" dirty="0">
                <a:solidFill>
                  <a:srgbClr val="283593"/>
                </a:solidFill>
                <a:latin typeface="Congenial Light" panose="02000503040000020004" pitchFamily="2" charset="0"/>
              </a:rPr>
              <a:t>Maths (paper 1: Arithmetic) – </a:t>
            </a:r>
            <a:r>
              <a:rPr lang="en-GB" sz="2000" dirty="0">
                <a:solidFill>
                  <a:srgbClr val="FF0000"/>
                </a:solidFill>
                <a:latin typeface="Congenial Light" panose="02000503040000020004" pitchFamily="2" charset="0"/>
              </a:rPr>
              <a:t>30 minutes</a:t>
            </a:r>
          </a:p>
          <a:p>
            <a:pPr lvl="1">
              <a:lnSpc>
                <a:spcPct val="100000"/>
              </a:lnSpc>
              <a:spcBef>
                <a:spcPts val="0"/>
              </a:spcBef>
            </a:pPr>
            <a:r>
              <a:rPr lang="en-GB" sz="2000" dirty="0">
                <a:solidFill>
                  <a:srgbClr val="283593"/>
                </a:solidFill>
                <a:latin typeface="Congenial Light" panose="02000503040000020004" pitchFamily="2" charset="0"/>
              </a:rPr>
              <a:t>Maths (paper 2: Reasoning) – </a:t>
            </a:r>
            <a:r>
              <a:rPr lang="en-GB" sz="2000" dirty="0">
                <a:solidFill>
                  <a:srgbClr val="FF0000"/>
                </a:solidFill>
                <a:latin typeface="Congenial Light" panose="02000503040000020004" pitchFamily="2" charset="0"/>
              </a:rPr>
              <a:t>40 minutes</a:t>
            </a:r>
          </a:p>
          <a:p>
            <a:pPr lvl="1">
              <a:lnSpc>
                <a:spcPct val="100000"/>
              </a:lnSpc>
              <a:spcBef>
                <a:spcPts val="0"/>
              </a:spcBef>
            </a:pPr>
            <a:r>
              <a:rPr lang="en-GB" sz="2000" dirty="0">
                <a:solidFill>
                  <a:srgbClr val="283593"/>
                </a:solidFill>
                <a:latin typeface="Congenial Light" panose="02000503040000020004" pitchFamily="2" charset="0"/>
              </a:rPr>
              <a:t>Maths (paper 3: Reasoning) – </a:t>
            </a:r>
            <a:r>
              <a:rPr lang="en-GB" sz="2000" dirty="0">
                <a:solidFill>
                  <a:srgbClr val="FF0000"/>
                </a:solidFill>
                <a:latin typeface="Congenial Light" panose="02000503040000020004" pitchFamily="2" charset="0"/>
              </a:rPr>
              <a:t>40 minutes</a:t>
            </a:r>
          </a:p>
          <a:p>
            <a:pPr marL="114300" indent="0">
              <a:buNone/>
            </a:pPr>
            <a:endParaRPr lang="en-GB" sz="1400" dirty="0"/>
          </a:p>
        </p:txBody>
      </p:sp>
      <p:pic>
        <p:nvPicPr>
          <p:cNvPr id="2" name="Picture 2">
            <a:extLst>
              <a:ext uri="{FF2B5EF4-FFF2-40B4-BE49-F238E27FC236}">
                <a16:creationId xmlns:a16="http://schemas.microsoft.com/office/drawing/2014/main" id="{3A259384-8524-B79B-AFBE-5B3BD6ECC1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911600"/>
            <a:ext cx="1246042" cy="1228855"/>
          </a:xfrm>
          <a:prstGeom prst="rect">
            <a:avLst/>
          </a:prstGeom>
          <a:solidFill>
            <a:schemeClr val="bg1">
              <a:lumMod val="95000"/>
            </a:schemeClr>
          </a:solidFill>
        </p:spPr>
      </p:pic>
    </p:spTree>
    <p:extLst>
      <p:ext uri="{BB962C8B-B14F-4D97-AF65-F5344CB8AC3E}">
        <p14:creationId xmlns:p14="http://schemas.microsoft.com/office/powerpoint/2010/main" val="552027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23DAC04-DC90-D87B-63AF-0A5D4615103D}"/>
              </a:ext>
            </a:extLst>
          </p:cNvPr>
          <p:cNvSpPr>
            <a:spLocks noGrp="1"/>
          </p:cNvSpPr>
          <p:nvPr>
            <p:ph type="title"/>
          </p:nvPr>
        </p:nvSpPr>
        <p:spPr>
          <a:xfrm>
            <a:off x="311700" y="-38100"/>
            <a:ext cx="8520600" cy="434776"/>
          </a:xfrm>
        </p:spPr>
        <p:txBody>
          <a:bodyPr/>
          <a:lstStyle/>
          <a:p>
            <a:pPr algn="ctr"/>
            <a:r>
              <a:rPr lang="en-GB" sz="3200" b="1" dirty="0">
                <a:latin typeface="Congenial Light" panose="02000503040000020004" pitchFamily="2" charset="0"/>
              </a:rPr>
              <a:t>SATs Results</a:t>
            </a:r>
          </a:p>
        </p:txBody>
      </p:sp>
      <p:sp>
        <p:nvSpPr>
          <p:cNvPr id="8" name="Text Placeholder 2">
            <a:extLst>
              <a:ext uri="{FF2B5EF4-FFF2-40B4-BE49-F238E27FC236}">
                <a16:creationId xmlns:a16="http://schemas.microsoft.com/office/drawing/2014/main" id="{CF6E5028-3115-B7F9-E0F3-CF7C40B53484}"/>
              </a:ext>
            </a:extLst>
          </p:cNvPr>
          <p:cNvSpPr txBox="1">
            <a:spLocks/>
          </p:cNvSpPr>
          <p:nvPr/>
        </p:nvSpPr>
        <p:spPr>
          <a:xfrm>
            <a:off x="218832" y="509189"/>
            <a:ext cx="8810868" cy="263656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Font typeface="Nunito"/>
              <a:buNone/>
            </a:pPr>
            <a:r>
              <a:rPr lang="en-GB" dirty="0">
                <a:latin typeface="Congenial Light"/>
              </a:rPr>
              <a:t>Tests are marked externally. Once marked, the tests will be given the following scores:</a:t>
            </a:r>
          </a:p>
          <a:p>
            <a:r>
              <a:rPr lang="en-GB" dirty="0">
                <a:latin typeface="Congenial Light"/>
              </a:rPr>
              <a:t>A raw score (total number of marks achieved for each paper);</a:t>
            </a:r>
          </a:p>
          <a:p>
            <a:r>
              <a:rPr lang="en-GB" dirty="0">
                <a:latin typeface="Congenial Light"/>
              </a:rPr>
              <a:t>A scaled score (see below);</a:t>
            </a:r>
          </a:p>
          <a:p>
            <a:r>
              <a:rPr lang="en-GB" dirty="0">
                <a:latin typeface="Congenial Light"/>
              </a:rPr>
              <a:t>A judgement on if the National Standard has been met. </a:t>
            </a:r>
          </a:p>
          <a:p>
            <a:endParaRPr lang="en-GB" dirty="0">
              <a:latin typeface="Congenial Light" panose="02000503040000020004" pitchFamily="2" charset="0"/>
            </a:endParaRPr>
          </a:p>
          <a:p>
            <a:pPr marL="114300" indent="0">
              <a:buFont typeface="Nunito"/>
              <a:buNone/>
            </a:pPr>
            <a:r>
              <a:rPr lang="en-GB" dirty="0">
                <a:latin typeface="Congenial Light"/>
              </a:rPr>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Font typeface="Nunito"/>
              <a:buNone/>
            </a:pPr>
            <a:endParaRPr lang="en-GB" dirty="0">
              <a:latin typeface="Congenial Light" panose="02000503040000020004" pitchFamily="2" charset="0"/>
            </a:endParaRPr>
          </a:p>
          <a:p>
            <a:pPr marL="114300" indent="0">
              <a:buFont typeface="Nunito"/>
              <a:buNone/>
            </a:pPr>
            <a:r>
              <a:rPr lang="en-GB" dirty="0">
                <a:latin typeface="Congenial Light"/>
              </a:rPr>
              <a:t>Scaled scores range from 80 to 120. </a:t>
            </a:r>
          </a:p>
          <a:p>
            <a:pPr marL="114300" indent="0">
              <a:buFont typeface="Nunito"/>
              <a:buNone/>
            </a:pPr>
            <a:r>
              <a:rPr lang="en-GB" dirty="0">
                <a:solidFill>
                  <a:srgbClr val="283593"/>
                </a:solidFill>
                <a:latin typeface="Congenial Light"/>
              </a:rPr>
              <a:t>A scaled score of 100 or more shows the pupil is meeting the National Standard. </a:t>
            </a:r>
          </a:p>
        </p:txBody>
      </p:sp>
      <p:pic>
        <p:nvPicPr>
          <p:cNvPr id="2" name="Picture 2">
            <a:extLst>
              <a:ext uri="{FF2B5EF4-FFF2-40B4-BE49-F238E27FC236}">
                <a16:creationId xmlns:a16="http://schemas.microsoft.com/office/drawing/2014/main" id="{F465BD56-05C0-7533-59B6-911A039890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911600"/>
            <a:ext cx="1246042" cy="1228855"/>
          </a:xfrm>
          <a:prstGeom prst="rect">
            <a:avLst/>
          </a:prstGeom>
          <a:solidFill>
            <a:schemeClr val="bg1">
              <a:lumMod val="95000"/>
            </a:schemeClr>
          </a:solidFill>
        </p:spPr>
      </p:pic>
    </p:spTree>
    <p:extLst>
      <p:ext uri="{BB962C8B-B14F-4D97-AF65-F5344CB8AC3E}">
        <p14:creationId xmlns:p14="http://schemas.microsoft.com/office/powerpoint/2010/main" val="122256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5" end="5"/>
                                            </p:txEl>
                                          </p:spTgt>
                                        </p:tgtEl>
                                        <p:attrNameLst>
                                          <p:attrName>style.visibility</p:attrName>
                                        </p:attrNameLst>
                                      </p:cBhvr>
                                      <p:to>
                                        <p:strVal val="visible"/>
                                      </p:to>
                                    </p:set>
                                    <p:animEffect transition="in" filter="fade">
                                      <p:cBhvr>
                                        <p:cTn id="7" dur="500"/>
                                        <p:tgtEl>
                                          <p:spTgt spid="8">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7" end="7"/>
                                            </p:txEl>
                                          </p:spTgt>
                                        </p:tgtEl>
                                        <p:attrNameLst>
                                          <p:attrName>style.visibility</p:attrName>
                                        </p:attrNameLst>
                                      </p:cBhvr>
                                      <p:to>
                                        <p:strVal val="visible"/>
                                      </p:to>
                                    </p:set>
                                    <p:animEffect transition="in" filter="fade">
                                      <p:cBhvr>
                                        <p:cTn id="10" dur="500"/>
                                        <p:tgtEl>
                                          <p:spTgt spid="8">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8" end="8"/>
                                            </p:txEl>
                                          </p:spTgt>
                                        </p:tgtEl>
                                        <p:attrNameLst>
                                          <p:attrName>style.visibility</p:attrName>
                                        </p:attrNameLst>
                                      </p:cBhvr>
                                      <p:to>
                                        <p:strVal val="visible"/>
                                      </p:to>
                                    </p:set>
                                    <p:animEffect transition="in" filter="fade">
                                      <p:cBhvr>
                                        <p:cTn id="13"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23DAC04-DC90-D87B-63AF-0A5D4615103D}"/>
              </a:ext>
            </a:extLst>
          </p:cNvPr>
          <p:cNvSpPr>
            <a:spLocks noGrp="1"/>
          </p:cNvSpPr>
          <p:nvPr>
            <p:ph type="title"/>
          </p:nvPr>
        </p:nvSpPr>
        <p:spPr>
          <a:xfrm>
            <a:off x="311700" y="52240"/>
            <a:ext cx="8520600" cy="434776"/>
          </a:xfrm>
        </p:spPr>
        <p:txBody>
          <a:bodyPr/>
          <a:lstStyle/>
          <a:p>
            <a:pPr algn="ctr"/>
            <a:r>
              <a:rPr lang="en-GB" sz="3200" b="1" dirty="0">
                <a:latin typeface="Congenial Light" panose="02000503040000020004" pitchFamily="2" charset="0"/>
              </a:rPr>
              <a:t>SATs Results</a:t>
            </a:r>
          </a:p>
        </p:txBody>
      </p:sp>
      <p:sp>
        <p:nvSpPr>
          <p:cNvPr id="8" name="Text Placeholder 2">
            <a:extLst>
              <a:ext uri="{FF2B5EF4-FFF2-40B4-BE49-F238E27FC236}">
                <a16:creationId xmlns:a16="http://schemas.microsoft.com/office/drawing/2014/main" id="{CF6E5028-3115-B7F9-E0F3-CF7C40B53484}"/>
              </a:ext>
            </a:extLst>
          </p:cNvPr>
          <p:cNvSpPr txBox="1">
            <a:spLocks/>
          </p:cNvSpPr>
          <p:nvPr/>
        </p:nvSpPr>
        <p:spPr>
          <a:xfrm>
            <a:off x="311700" y="1111856"/>
            <a:ext cx="8718000"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None/>
            </a:pPr>
            <a:r>
              <a:rPr lang="en-GB" sz="2400" dirty="0">
                <a:solidFill>
                  <a:srgbClr val="283593"/>
                </a:solidFill>
                <a:latin typeface="Congenial Light" panose="02000503040000020004" pitchFamily="2" charset="0"/>
              </a:rPr>
              <a:t>Results will be shared with parents alongside the Summer report.</a:t>
            </a:r>
          </a:p>
          <a:p>
            <a:pPr marL="114300" indent="0" algn="ctr">
              <a:buNone/>
            </a:pPr>
            <a:endParaRPr lang="en-GB" sz="2400" dirty="0">
              <a:solidFill>
                <a:srgbClr val="283593"/>
              </a:solidFill>
              <a:latin typeface="Congenial Light" panose="02000503040000020004" pitchFamily="2" charset="0"/>
            </a:endParaRPr>
          </a:p>
          <a:p>
            <a:pPr marL="114300" indent="0" algn="ctr">
              <a:buFont typeface="Nunito"/>
              <a:buNone/>
            </a:pPr>
            <a:r>
              <a:rPr lang="en-GB" sz="2400" dirty="0">
                <a:solidFill>
                  <a:srgbClr val="283593"/>
                </a:solidFill>
                <a:latin typeface="Congenial Light" panose="02000503040000020004" pitchFamily="2" charset="0"/>
              </a:rPr>
              <a:t>These results will be shared with secondary schools.</a:t>
            </a:r>
          </a:p>
          <a:p>
            <a:pPr marL="114300" indent="0" algn="ctr">
              <a:buFont typeface="Nunito"/>
              <a:buNone/>
            </a:pPr>
            <a:endParaRPr lang="en-GB" sz="2400" dirty="0">
              <a:solidFill>
                <a:srgbClr val="283593"/>
              </a:solidFill>
              <a:latin typeface="Congenial Light" panose="02000503040000020004" pitchFamily="2" charset="0"/>
            </a:endParaRPr>
          </a:p>
        </p:txBody>
      </p:sp>
      <p:pic>
        <p:nvPicPr>
          <p:cNvPr id="2" name="Picture 2">
            <a:extLst>
              <a:ext uri="{FF2B5EF4-FFF2-40B4-BE49-F238E27FC236}">
                <a16:creationId xmlns:a16="http://schemas.microsoft.com/office/drawing/2014/main" id="{B91D952E-0F5A-AB09-C630-A4C5A375AE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24752"/>
            <a:ext cx="1638300" cy="1615703"/>
          </a:xfrm>
          <a:prstGeom prst="rect">
            <a:avLst/>
          </a:prstGeom>
          <a:solidFill>
            <a:schemeClr val="bg1">
              <a:lumMod val="95000"/>
            </a:schemeClr>
          </a:solidFill>
        </p:spPr>
      </p:pic>
    </p:spTree>
    <p:extLst>
      <p:ext uri="{BB962C8B-B14F-4D97-AF65-F5344CB8AC3E}">
        <p14:creationId xmlns:p14="http://schemas.microsoft.com/office/powerpoint/2010/main" val="2099667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8</a:t>
            </a:fld>
            <a:endParaRPr lang="en">
              <a:latin typeface="Congenial Light" panose="02000503040000020004" pitchFamily="2" charset="0"/>
            </a:endParaRPr>
          </a:p>
        </p:txBody>
      </p:sp>
      <p:sp>
        <p:nvSpPr>
          <p:cNvPr id="10" name="Slide Number Placeholder 3">
            <a:extLst>
              <a:ext uri="{FF2B5EF4-FFF2-40B4-BE49-F238E27FC236}">
                <a16:creationId xmlns:a16="http://schemas.microsoft.com/office/drawing/2014/main" id="{08BF2D46-F438-93CD-FAF2-9E6DCCFEE812}"/>
              </a:ext>
            </a:extLst>
          </p:cNvPr>
          <p:cNvSpPr txBox="1">
            <a:spLocks/>
          </p:cNvSpPr>
          <p:nvPr/>
        </p:nvSpPr>
        <p:spPr>
          <a:xfrm>
            <a:off x="8624858" y="4815617"/>
            <a:ext cx="548700" cy="39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000" b="0" i="0" u="none" strike="noStrike" cap="none">
                <a:solidFill>
                  <a:schemeClr val="dk2"/>
                </a:solidFill>
                <a:latin typeface="+mn-lt"/>
                <a:ea typeface="Arial"/>
                <a:cs typeface="Arial"/>
                <a:sym typeface="Arial"/>
              </a:defRPr>
            </a:lvl1pPr>
            <a:lvl2pPr marR="0" lvl="1"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2pPr>
            <a:lvl3pPr marR="0" lvl="2"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3pPr>
            <a:lvl4pPr marR="0" lvl="3"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4pPr>
            <a:lvl5pPr marR="0" lvl="4"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5pPr>
            <a:lvl6pPr marR="0" lvl="5"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6pPr>
            <a:lvl7pPr marR="0" lvl="6"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7pPr>
            <a:lvl8pPr marR="0" lvl="7"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8pPr>
            <a:lvl9pPr marR="0" lvl="8"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latin typeface="Congenial Light" panose="02000503040000020004" pitchFamily="2" charset="0"/>
              </a:rPr>
              <a:pPr/>
              <a:t>8</a:t>
            </a:fld>
            <a:endParaRPr lang="en">
              <a:latin typeface="Congenial Light" panose="02000503040000020004" pitchFamily="2" charset="0"/>
            </a:endParaRPr>
          </a:p>
        </p:txBody>
      </p:sp>
      <p:sp>
        <p:nvSpPr>
          <p:cNvPr id="9" name="Title 1">
            <a:extLst>
              <a:ext uri="{FF2B5EF4-FFF2-40B4-BE49-F238E27FC236}">
                <a16:creationId xmlns:a16="http://schemas.microsoft.com/office/drawing/2014/main" id="{D2C7B62E-8794-D622-F007-9DE95BB1B86B}"/>
              </a:ext>
            </a:extLst>
          </p:cNvPr>
          <p:cNvSpPr>
            <a:spLocks noGrp="1"/>
          </p:cNvSpPr>
          <p:nvPr>
            <p:ph type="title"/>
          </p:nvPr>
        </p:nvSpPr>
        <p:spPr>
          <a:xfrm>
            <a:off x="500558" y="52437"/>
            <a:ext cx="8520600" cy="434776"/>
          </a:xfrm>
        </p:spPr>
        <p:txBody>
          <a:bodyPr/>
          <a:lstStyle/>
          <a:p>
            <a:pPr algn="ctr"/>
            <a:r>
              <a:rPr lang="en-GB" sz="2400" b="1" dirty="0">
                <a:latin typeface="Congenial Light"/>
              </a:rPr>
              <a:t>Grammar, Punctuation and Spelling: Monday 11</a:t>
            </a:r>
            <a:r>
              <a:rPr lang="en-GB" sz="2400" b="1" baseline="30000" dirty="0">
                <a:latin typeface="Congenial Light"/>
              </a:rPr>
              <a:t>th</a:t>
            </a:r>
            <a:r>
              <a:rPr lang="en-GB" sz="2400" b="1" dirty="0">
                <a:latin typeface="Congenial Light"/>
              </a:rPr>
              <a:t> May</a:t>
            </a:r>
          </a:p>
        </p:txBody>
      </p:sp>
      <p:sp>
        <p:nvSpPr>
          <p:cNvPr id="11" name="Text Placeholder 2">
            <a:extLst>
              <a:ext uri="{FF2B5EF4-FFF2-40B4-BE49-F238E27FC236}">
                <a16:creationId xmlns:a16="http://schemas.microsoft.com/office/drawing/2014/main" id="{A5AA4586-DFF6-63A2-9B73-342CBBEEF15A}"/>
              </a:ext>
            </a:extLst>
          </p:cNvPr>
          <p:cNvSpPr>
            <a:spLocks noGrp="1"/>
          </p:cNvSpPr>
          <p:nvPr>
            <p:ph type="body" idx="1"/>
          </p:nvPr>
        </p:nvSpPr>
        <p:spPr>
          <a:xfrm>
            <a:off x="531008" y="630473"/>
            <a:ext cx="8520600" cy="3829573"/>
          </a:xfrm>
        </p:spPr>
        <p:txBody>
          <a:bodyPr/>
          <a:lstStyle/>
          <a:p>
            <a:pPr marL="114300" indent="0">
              <a:buNone/>
            </a:pPr>
            <a:r>
              <a:rPr lang="en-GB" sz="2000" dirty="0">
                <a:latin typeface="Congenial Light" panose="02000503040000020004" pitchFamily="2" charset="0"/>
              </a:rPr>
              <a:t>Grammar, punctuation and spelling consists of two papers.</a:t>
            </a:r>
          </a:p>
          <a:p>
            <a:pPr marL="114300" indent="0">
              <a:buNone/>
            </a:pPr>
            <a:endParaRPr lang="en-GB" sz="2000" dirty="0">
              <a:latin typeface="Congenial Light" panose="02000503040000020004" pitchFamily="2" charset="0"/>
            </a:endParaRPr>
          </a:p>
          <a:p>
            <a:r>
              <a:rPr lang="en-GB" sz="2000" dirty="0">
                <a:latin typeface="Congenial Light" panose="02000503040000020004" pitchFamily="2" charset="0"/>
              </a:rPr>
              <a:t>Paper 1 focuses on all three elements (grammar, punctuation and spelling or GPS). The paper lasts for </a:t>
            </a:r>
            <a:r>
              <a:rPr lang="en-GB" sz="2000" dirty="0">
                <a:solidFill>
                  <a:srgbClr val="283593"/>
                </a:solidFill>
                <a:latin typeface="Congenial Light" panose="02000503040000020004" pitchFamily="2" charset="0"/>
              </a:rPr>
              <a:t>45 minutes</a:t>
            </a:r>
            <a:r>
              <a:rPr lang="en-GB" sz="2000" dirty="0">
                <a:latin typeface="Congenial Light" panose="02000503040000020004" pitchFamily="2" charset="0"/>
              </a:rPr>
              <a:t>. </a:t>
            </a:r>
          </a:p>
          <a:p>
            <a:endParaRPr lang="en-GB" sz="2000" dirty="0">
              <a:latin typeface="Congenial Light" panose="02000503040000020004" pitchFamily="2" charset="0"/>
            </a:endParaRPr>
          </a:p>
          <a:p>
            <a:r>
              <a:rPr lang="en-GB" sz="2000" dirty="0">
                <a:latin typeface="Congenial Light" panose="02000503040000020004" pitchFamily="2" charset="0"/>
              </a:rPr>
              <a:t>Paper 2 consists of a spelling test only. It should take approximately </a:t>
            </a:r>
            <a:r>
              <a:rPr lang="en-GB" sz="2000" dirty="0">
                <a:solidFill>
                  <a:srgbClr val="283593"/>
                </a:solidFill>
                <a:latin typeface="Congenial Light" panose="02000503040000020004" pitchFamily="2" charset="0"/>
              </a:rPr>
              <a:t>15 minutes</a:t>
            </a:r>
            <a:r>
              <a:rPr lang="en-GB" sz="2000" dirty="0">
                <a:latin typeface="Congenial Light" panose="02000503040000020004" pitchFamily="2" charset="0"/>
              </a:rPr>
              <a:t>, although this is not a set amount of time (pupils should be given as much time as they need to complete the test).</a:t>
            </a:r>
          </a:p>
        </p:txBody>
      </p:sp>
      <p:sp>
        <p:nvSpPr>
          <p:cNvPr id="12" name="Slide Number Placeholder 3">
            <a:extLst>
              <a:ext uri="{FF2B5EF4-FFF2-40B4-BE49-F238E27FC236}">
                <a16:creationId xmlns:a16="http://schemas.microsoft.com/office/drawing/2014/main" id="{87094030-1B4A-0811-B9C9-6C48FC47A3F9}"/>
              </a:ext>
            </a:extLst>
          </p:cNvPr>
          <p:cNvSpPr txBox="1">
            <a:spLocks/>
          </p:cNvSpPr>
          <p:nvPr/>
        </p:nvSpPr>
        <p:spPr>
          <a:xfrm>
            <a:off x="8777258" y="4968017"/>
            <a:ext cx="548700" cy="39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000" b="0" i="0" u="none" strike="noStrike" cap="none">
                <a:solidFill>
                  <a:schemeClr val="dk2"/>
                </a:solidFill>
                <a:latin typeface="+mn-lt"/>
                <a:ea typeface="Arial"/>
                <a:cs typeface="Arial"/>
                <a:sym typeface="Arial"/>
              </a:defRPr>
            </a:lvl1pPr>
            <a:lvl2pPr marR="0" lvl="1"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2pPr>
            <a:lvl3pPr marR="0" lvl="2"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3pPr>
            <a:lvl4pPr marR="0" lvl="3"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4pPr>
            <a:lvl5pPr marR="0" lvl="4"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5pPr>
            <a:lvl6pPr marR="0" lvl="5"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6pPr>
            <a:lvl7pPr marR="0" lvl="6"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7pPr>
            <a:lvl8pPr marR="0" lvl="7"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8pPr>
            <a:lvl9pPr marR="0" lvl="8" algn="r" rtl="0">
              <a:lnSpc>
                <a:spcPct val="100000"/>
              </a:lnSpc>
              <a:spcBef>
                <a:spcPts val="0"/>
              </a:spcBef>
              <a:spcAft>
                <a:spcPts val="0"/>
              </a:spcAft>
              <a:buClr>
                <a:srgbClr val="000000"/>
              </a:buClr>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 smtClean="0">
                <a:latin typeface="Congenial Light" panose="02000503040000020004" pitchFamily="2" charset="0"/>
              </a:rPr>
              <a:pPr/>
              <a:t>8</a:t>
            </a:fld>
            <a:endParaRPr lang="en">
              <a:latin typeface="Congenial Light" panose="02000503040000020004" pitchFamily="2" charset="0"/>
            </a:endParaRPr>
          </a:p>
        </p:txBody>
      </p:sp>
      <p:pic>
        <p:nvPicPr>
          <p:cNvPr id="7" name="Picture 2">
            <a:extLst>
              <a:ext uri="{FF2B5EF4-FFF2-40B4-BE49-F238E27FC236}">
                <a16:creationId xmlns:a16="http://schemas.microsoft.com/office/drawing/2014/main" id="{BE646A2B-A4F2-B78F-3E66-AB39BB0776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27797"/>
            <a:ext cx="1638300" cy="1615703"/>
          </a:xfrm>
          <a:prstGeom prst="rect">
            <a:avLst/>
          </a:prstGeom>
          <a:solidFill>
            <a:schemeClr val="bg1">
              <a:lumMod val="95000"/>
            </a:schemeClr>
          </a:solidFill>
        </p:spPr>
      </p:pic>
    </p:spTree>
    <p:extLst>
      <p:ext uri="{BB962C8B-B14F-4D97-AF65-F5344CB8AC3E}">
        <p14:creationId xmlns:p14="http://schemas.microsoft.com/office/powerpoint/2010/main" val="376709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fade">
                                      <p:cBhvr>
                                        <p:cTn id="7" dur="500"/>
                                        <p:tgtEl>
                                          <p:spTgt spid="1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4" end="4"/>
                                            </p:txEl>
                                          </p:spTgt>
                                        </p:tgtEl>
                                        <p:attrNameLst>
                                          <p:attrName>style.visibility</p:attrName>
                                        </p:attrNameLst>
                                      </p:cBhvr>
                                      <p:to>
                                        <p:strVal val="visible"/>
                                      </p:to>
                                    </p:set>
                                    <p:animEffect transition="in" filter="fade">
                                      <p:cBhvr>
                                        <p:cTn id="1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2CA8A4D0-7455-1F87-6B10-A0EE37CCE21C}"/>
              </a:ext>
            </a:extLst>
          </p:cNvPr>
          <p:cNvSpPr>
            <a:spLocks noGrp="1"/>
          </p:cNvSpPr>
          <p:nvPr>
            <p:ph type="body" idx="1"/>
          </p:nvPr>
        </p:nvSpPr>
        <p:spPr>
          <a:xfrm>
            <a:off x="68580" y="739302"/>
            <a:ext cx="8945879" cy="3437491"/>
          </a:xfrm>
        </p:spPr>
        <p:txBody>
          <a:bodyPr/>
          <a:lstStyle/>
          <a:p>
            <a:pPr marL="114300" indent="0">
              <a:buNone/>
            </a:pPr>
            <a:r>
              <a:rPr lang="en-GB" sz="1400" dirty="0"/>
              <a:t>The children will have been working hard with their class teacher on developing and securing their knowledge of the technical vocabulary needed in this test.</a:t>
            </a:r>
          </a:p>
          <a:p>
            <a:pPr marL="114300" indent="0">
              <a:buNone/>
            </a:pPr>
            <a:endParaRPr lang="en-GB" sz="1400" dirty="0"/>
          </a:p>
          <a:p>
            <a:pPr marL="114300" indent="0">
              <a:buNone/>
            </a:pPr>
            <a:r>
              <a:rPr lang="en-GB" sz="1400" dirty="0"/>
              <a:t>This test focuses on:</a:t>
            </a:r>
          </a:p>
          <a:p>
            <a:r>
              <a:rPr lang="en-GB" sz="1400" dirty="0">
                <a:solidFill>
                  <a:srgbClr val="283593"/>
                </a:solidFill>
              </a:rPr>
              <a:t>Grammatical terms/ word classes;</a:t>
            </a:r>
          </a:p>
          <a:p>
            <a:r>
              <a:rPr lang="en-GB" sz="1400" dirty="0">
                <a:solidFill>
                  <a:srgbClr val="283593"/>
                </a:solidFill>
              </a:rPr>
              <a:t>Functions of sentences;</a:t>
            </a:r>
          </a:p>
          <a:p>
            <a:r>
              <a:rPr lang="en-GB" sz="1400" dirty="0">
                <a:solidFill>
                  <a:srgbClr val="283593"/>
                </a:solidFill>
              </a:rPr>
              <a:t>Combining words, phrases and clauses;</a:t>
            </a:r>
          </a:p>
          <a:p>
            <a:r>
              <a:rPr lang="en-GB" sz="1400" dirty="0">
                <a:solidFill>
                  <a:srgbClr val="283593"/>
                </a:solidFill>
              </a:rPr>
              <a:t>Verb forms, tenses and consistency;</a:t>
            </a:r>
          </a:p>
          <a:p>
            <a:r>
              <a:rPr lang="en-GB" sz="1400" dirty="0">
                <a:solidFill>
                  <a:srgbClr val="283593"/>
                </a:solidFill>
              </a:rPr>
              <a:t>Punctuation;</a:t>
            </a:r>
          </a:p>
          <a:p>
            <a:r>
              <a:rPr lang="en-GB" sz="1400" dirty="0">
                <a:solidFill>
                  <a:srgbClr val="283593"/>
                </a:solidFill>
              </a:rPr>
              <a:t>Vocabulary;</a:t>
            </a:r>
          </a:p>
          <a:p>
            <a:r>
              <a:rPr lang="en-GB" sz="1400" dirty="0">
                <a:solidFill>
                  <a:srgbClr val="283593"/>
                </a:solidFill>
              </a:rPr>
              <a:t>Standard English and formality.</a:t>
            </a:r>
          </a:p>
          <a:p>
            <a:pPr marL="114300" indent="0">
              <a:buNone/>
            </a:pPr>
            <a:endParaRPr lang="en-GB" sz="1400" dirty="0"/>
          </a:p>
          <a:p>
            <a:pPr marL="114300" indent="0">
              <a:buNone/>
            </a:pPr>
            <a:r>
              <a:rPr lang="en-GB" sz="1400" dirty="0"/>
              <a:t>This test requires a range of answer types but does not require longer formal answers. </a:t>
            </a:r>
          </a:p>
        </p:txBody>
      </p:sp>
      <p:sp>
        <p:nvSpPr>
          <p:cNvPr id="3" name="Title 2">
            <a:extLst>
              <a:ext uri="{FF2B5EF4-FFF2-40B4-BE49-F238E27FC236}">
                <a16:creationId xmlns:a16="http://schemas.microsoft.com/office/drawing/2014/main" id="{F1B92B6B-2CB7-04CD-2E37-AC0FDD242758}"/>
              </a:ext>
            </a:extLst>
          </p:cNvPr>
          <p:cNvSpPr>
            <a:spLocks noGrp="1"/>
          </p:cNvSpPr>
          <p:nvPr>
            <p:ph type="title"/>
          </p:nvPr>
        </p:nvSpPr>
        <p:spPr/>
        <p:txBody>
          <a:bodyPr/>
          <a:lstStyle/>
          <a:p>
            <a:r>
              <a:rPr lang="en-GB" dirty="0"/>
              <a:t>Grammar, Punctuation and Spelling: Paper 1 (GPS)</a:t>
            </a:r>
          </a:p>
        </p:txBody>
      </p:sp>
      <p:pic>
        <p:nvPicPr>
          <p:cNvPr id="2" name="Picture 2">
            <a:extLst>
              <a:ext uri="{FF2B5EF4-FFF2-40B4-BE49-F238E27FC236}">
                <a16:creationId xmlns:a16="http://schemas.microsoft.com/office/drawing/2014/main" id="{C715DABF-B9CF-AEA2-599A-C8E92E8ED2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025747"/>
            <a:ext cx="1130299" cy="1114708"/>
          </a:xfrm>
          <a:prstGeom prst="rect">
            <a:avLst/>
          </a:prstGeom>
          <a:solidFill>
            <a:schemeClr val="bg1">
              <a:lumMod val="95000"/>
            </a:schemeClr>
          </a:solidFill>
        </p:spPr>
      </p:pic>
    </p:spTree>
    <p:extLst>
      <p:ext uri="{BB962C8B-B14F-4D97-AF65-F5344CB8AC3E}">
        <p14:creationId xmlns:p14="http://schemas.microsoft.com/office/powerpoint/2010/main" val="2952980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48000"/>
          </a:schemeClr>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D5878FB-93A5-7C95-9B5E-9811F434153B}"/>
              </a:ext>
            </a:extLst>
          </p:cNvPr>
          <p:cNvSpPr>
            <a:spLocks noGrp="1"/>
          </p:cNvSpPr>
          <p:nvPr>
            <p:ph type="title"/>
          </p:nvPr>
        </p:nvSpPr>
        <p:spPr>
          <a:xfrm>
            <a:off x="194990" y="139849"/>
            <a:ext cx="8520600" cy="434776"/>
          </a:xfrm>
        </p:spPr>
        <p:txBody>
          <a:bodyPr/>
          <a:lstStyle/>
          <a:p>
            <a:pPr algn="ctr"/>
            <a:r>
              <a:rPr lang="en-GB" sz="2400" b="1" dirty="0">
                <a:latin typeface="Congenial Light"/>
              </a:rPr>
              <a:t>Reading: Tuesday 12</a:t>
            </a:r>
            <a:r>
              <a:rPr lang="en-GB" sz="2400" b="1" baseline="30000" dirty="0">
                <a:latin typeface="Congenial Light"/>
              </a:rPr>
              <a:t>th</a:t>
            </a:r>
            <a:r>
              <a:rPr lang="en-GB" sz="2400" b="1" dirty="0">
                <a:latin typeface="Congenial Light"/>
              </a:rPr>
              <a:t> May</a:t>
            </a:r>
          </a:p>
        </p:txBody>
      </p:sp>
      <p:sp>
        <p:nvSpPr>
          <p:cNvPr id="13" name="Text Placeholder 2">
            <a:extLst>
              <a:ext uri="{FF2B5EF4-FFF2-40B4-BE49-F238E27FC236}">
                <a16:creationId xmlns:a16="http://schemas.microsoft.com/office/drawing/2014/main" id="{2CA8A4D0-7455-1F87-6B10-A0EE37CCE21C}"/>
              </a:ext>
            </a:extLst>
          </p:cNvPr>
          <p:cNvSpPr>
            <a:spLocks noGrp="1"/>
          </p:cNvSpPr>
          <p:nvPr>
            <p:ph type="body" idx="1"/>
          </p:nvPr>
        </p:nvSpPr>
        <p:spPr>
          <a:xfrm>
            <a:off x="99060" y="574625"/>
            <a:ext cx="8945879" cy="3829573"/>
          </a:xfrm>
        </p:spPr>
        <p:txBody>
          <a:bodyPr/>
          <a:lstStyle/>
          <a:p>
            <a:pPr marL="114300" indent="0">
              <a:buNone/>
            </a:pPr>
            <a:r>
              <a:rPr lang="en-GB" dirty="0">
                <a:latin typeface="Congenial Light" panose="02000503040000020004" pitchFamily="2" charset="0"/>
              </a:rPr>
              <a:t>There is one reading test that lasts for </a:t>
            </a:r>
            <a:r>
              <a:rPr lang="en-GB" dirty="0">
                <a:solidFill>
                  <a:srgbClr val="283593"/>
                </a:solidFill>
                <a:latin typeface="Congenial Light" panose="02000503040000020004" pitchFamily="2" charset="0"/>
              </a:rPr>
              <a:t>60 minutes</a:t>
            </a:r>
            <a:r>
              <a:rPr lang="en-GB" dirty="0">
                <a:latin typeface="Congenial Light" panose="02000503040000020004" pitchFamily="2" charset="0"/>
              </a:rPr>
              <a:t>. </a:t>
            </a:r>
          </a:p>
          <a:p>
            <a:pPr marL="114300" indent="0">
              <a:buNone/>
            </a:pPr>
            <a:r>
              <a:rPr lang="en-GB" dirty="0">
                <a:latin typeface="Congenial Light" panose="02000503040000020004" pitchFamily="2" charset="0"/>
              </a:rPr>
              <a:t>The test is designed to measure if the children’s comprehension of age-appropriate reading material meets the national standard. </a:t>
            </a:r>
          </a:p>
          <a:p>
            <a:pPr marL="114300" indent="0">
              <a:buNone/>
            </a:pPr>
            <a:r>
              <a:rPr lang="en-GB" dirty="0">
                <a:latin typeface="Congenial Light" panose="02000503040000020004" pitchFamily="2" charset="0"/>
              </a:rPr>
              <a:t>There are three different set texts for children to read. These could be any combination of </a:t>
            </a:r>
            <a:r>
              <a:rPr lang="en-GB" dirty="0">
                <a:solidFill>
                  <a:srgbClr val="FF0000"/>
                </a:solidFill>
                <a:latin typeface="Congenial Light" panose="02000503040000020004" pitchFamily="2" charset="0"/>
              </a:rPr>
              <a:t>non-fiction, fiction and/ or poetry. </a:t>
            </a:r>
          </a:p>
          <a:p>
            <a:pPr marL="114300" indent="0">
              <a:buNone/>
            </a:pPr>
            <a:endParaRPr lang="en-GB" sz="1000" dirty="0">
              <a:latin typeface="Congenial Light" panose="02000503040000020004" pitchFamily="2" charset="0"/>
            </a:endParaRPr>
          </a:p>
          <a:p>
            <a:pPr marL="114300" indent="0">
              <a:buNone/>
            </a:pPr>
            <a:r>
              <a:rPr lang="en-GB" dirty="0">
                <a:latin typeface="Congenial Light" panose="02000503040000020004" pitchFamily="2" charset="0"/>
              </a:rPr>
              <a:t>The test covers the following areas (known as Content Domains) </a:t>
            </a:r>
          </a:p>
          <a:p>
            <a:r>
              <a:rPr lang="en-GB" sz="1400" dirty="0">
                <a:solidFill>
                  <a:srgbClr val="FF0000"/>
                </a:solidFill>
                <a:latin typeface="Congenial Light" panose="02000503040000020004" pitchFamily="2" charset="0"/>
              </a:rPr>
              <a:t>Give/ explain the meaning </a:t>
            </a:r>
            <a:r>
              <a:rPr lang="en-GB" sz="1400" dirty="0">
                <a:solidFill>
                  <a:srgbClr val="283593"/>
                </a:solidFill>
                <a:latin typeface="Congenial Light" panose="02000503040000020004" pitchFamily="2" charset="0"/>
              </a:rPr>
              <a:t>of words in context;</a:t>
            </a:r>
          </a:p>
          <a:p>
            <a:r>
              <a:rPr lang="en-GB" sz="1400" dirty="0">
                <a:solidFill>
                  <a:srgbClr val="FF0000"/>
                </a:solidFill>
                <a:latin typeface="Congenial Light" panose="02000503040000020004" pitchFamily="2" charset="0"/>
              </a:rPr>
              <a:t>Retrieve</a:t>
            </a:r>
            <a:r>
              <a:rPr lang="en-GB" sz="1400" dirty="0">
                <a:solidFill>
                  <a:srgbClr val="283593"/>
                </a:solidFill>
                <a:latin typeface="Congenial Light" panose="02000503040000020004" pitchFamily="2" charset="0"/>
              </a:rPr>
              <a:t> and record information/ identify key details from fiction and non-fiction;</a:t>
            </a:r>
          </a:p>
          <a:p>
            <a:r>
              <a:rPr lang="en-GB" sz="1400" dirty="0">
                <a:solidFill>
                  <a:srgbClr val="FF0000"/>
                </a:solidFill>
                <a:latin typeface="Congenial Light" panose="02000503040000020004" pitchFamily="2" charset="0"/>
              </a:rPr>
              <a:t>Summarise</a:t>
            </a:r>
            <a:r>
              <a:rPr lang="en-GB" sz="1400" dirty="0">
                <a:solidFill>
                  <a:srgbClr val="283593"/>
                </a:solidFill>
                <a:latin typeface="Congenial Light" panose="02000503040000020004" pitchFamily="2" charset="0"/>
              </a:rPr>
              <a:t> main ideas from more than one paragraph;</a:t>
            </a:r>
          </a:p>
          <a:p>
            <a:r>
              <a:rPr lang="en-GB" sz="1400" dirty="0">
                <a:solidFill>
                  <a:srgbClr val="FF0000"/>
                </a:solidFill>
                <a:latin typeface="Congenial Light" panose="02000503040000020004" pitchFamily="2" charset="0"/>
              </a:rPr>
              <a:t>Make inferences </a:t>
            </a:r>
            <a:r>
              <a:rPr lang="en-GB" sz="1400" dirty="0">
                <a:solidFill>
                  <a:srgbClr val="283593"/>
                </a:solidFill>
                <a:latin typeface="Congenial Light" panose="02000503040000020004" pitchFamily="2" charset="0"/>
              </a:rPr>
              <a:t>from the text/ explain and justify inferences with evidence from the text;</a:t>
            </a:r>
          </a:p>
          <a:p>
            <a:r>
              <a:rPr lang="en-GB" sz="1400" dirty="0">
                <a:solidFill>
                  <a:srgbClr val="FF0000"/>
                </a:solidFill>
                <a:latin typeface="Congenial Light" panose="02000503040000020004" pitchFamily="2" charset="0"/>
              </a:rPr>
              <a:t>Predict</a:t>
            </a:r>
            <a:r>
              <a:rPr lang="en-GB" sz="1400" dirty="0">
                <a:solidFill>
                  <a:srgbClr val="283593"/>
                </a:solidFill>
                <a:latin typeface="Congenial Light" panose="02000503040000020004" pitchFamily="2" charset="0"/>
              </a:rPr>
              <a:t> what might happen from details stated and implied;</a:t>
            </a:r>
          </a:p>
          <a:p>
            <a:r>
              <a:rPr lang="en-GB" sz="1400" dirty="0">
                <a:solidFill>
                  <a:srgbClr val="FF0000"/>
                </a:solidFill>
                <a:latin typeface="Congenial Light" panose="02000503040000020004" pitchFamily="2" charset="0"/>
              </a:rPr>
              <a:t>Identify/ explain how </a:t>
            </a:r>
            <a:r>
              <a:rPr lang="en-GB" sz="1400" dirty="0">
                <a:solidFill>
                  <a:srgbClr val="283593"/>
                </a:solidFill>
                <a:latin typeface="Congenial Light" panose="02000503040000020004" pitchFamily="2" charset="0"/>
              </a:rPr>
              <a:t>information/ narrative content is related and contributes to meaning as a whole; </a:t>
            </a:r>
          </a:p>
          <a:p>
            <a:r>
              <a:rPr lang="en-GB" sz="1400" dirty="0">
                <a:solidFill>
                  <a:srgbClr val="FF0000"/>
                </a:solidFill>
                <a:latin typeface="Congenial Light" panose="02000503040000020004" pitchFamily="2" charset="0"/>
              </a:rPr>
              <a:t>Identify/ explain how </a:t>
            </a:r>
            <a:r>
              <a:rPr lang="en-GB" sz="1400" dirty="0">
                <a:solidFill>
                  <a:srgbClr val="283593"/>
                </a:solidFill>
                <a:latin typeface="Congenial Light" panose="02000503040000020004" pitchFamily="2" charset="0"/>
              </a:rPr>
              <a:t>meaning is enhanced through choice of words and phrases;</a:t>
            </a:r>
          </a:p>
          <a:p>
            <a:r>
              <a:rPr lang="en-GB" sz="1400" dirty="0">
                <a:solidFill>
                  <a:srgbClr val="FF0000"/>
                </a:solidFill>
                <a:latin typeface="Congenial Light" panose="02000503040000020004" pitchFamily="2" charset="0"/>
              </a:rPr>
              <a:t>Make comparisons </a:t>
            </a:r>
            <a:r>
              <a:rPr lang="en-GB" sz="1400" dirty="0">
                <a:solidFill>
                  <a:srgbClr val="283593"/>
                </a:solidFill>
                <a:latin typeface="Congenial Light" panose="02000503040000020004" pitchFamily="2" charset="0"/>
              </a:rPr>
              <a:t>within the text. </a:t>
            </a:r>
          </a:p>
        </p:txBody>
      </p:sp>
      <p:pic>
        <p:nvPicPr>
          <p:cNvPr id="2" name="Picture 2">
            <a:extLst>
              <a:ext uri="{FF2B5EF4-FFF2-40B4-BE49-F238E27FC236}">
                <a16:creationId xmlns:a16="http://schemas.microsoft.com/office/drawing/2014/main" id="{4B86A37B-E3DB-FF8F-D561-8673CFB8C6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404198"/>
            <a:ext cx="746554" cy="736257"/>
          </a:xfrm>
          <a:prstGeom prst="rect">
            <a:avLst/>
          </a:prstGeom>
          <a:solidFill>
            <a:schemeClr val="bg1">
              <a:lumMod val="95000"/>
            </a:schemeClr>
          </a:solidFill>
        </p:spPr>
      </p:pic>
    </p:spTree>
    <p:extLst>
      <p:ext uri="{BB962C8B-B14F-4D97-AF65-F5344CB8AC3E}">
        <p14:creationId xmlns:p14="http://schemas.microsoft.com/office/powerpoint/2010/main" val="294543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4" end="4"/>
                                            </p:txEl>
                                          </p:spTgt>
                                        </p:tgtEl>
                                        <p:attrNameLst>
                                          <p:attrName>style.visibility</p:attrName>
                                        </p:attrNameLst>
                                      </p:cBhvr>
                                      <p:to>
                                        <p:strVal val="visible"/>
                                      </p:to>
                                    </p:set>
                                    <p:animEffect transition="in" filter="fade">
                                      <p:cBhvr>
                                        <p:cTn id="7" dur="500"/>
                                        <p:tgtEl>
                                          <p:spTgt spid="13">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5" end="5"/>
                                            </p:txEl>
                                          </p:spTgt>
                                        </p:tgtEl>
                                        <p:attrNameLst>
                                          <p:attrName>style.visibility</p:attrName>
                                        </p:attrNameLst>
                                      </p:cBhvr>
                                      <p:to>
                                        <p:strVal val="visible"/>
                                      </p:to>
                                    </p:set>
                                    <p:animEffect transition="in" filter="fade">
                                      <p:cBhvr>
                                        <p:cTn id="10" dur="500"/>
                                        <p:tgtEl>
                                          <p:spTgt spid="13">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xEl>
                                              <p:pRg st="6" end="6"/>
                                            </p:txEl>
                                          </p:spTgt>
                                        </p:tgtEl>
                                        <p:attrNameLst>
                                          <p:attrName>style.visibility</p:attrName>
                                        </p:attrNameLst>
                                      </p:cBhvr>
                                      <p:to>
                                        <p:strVal val="visible"/>
                                      </p:to>
                                    </p:set>
                                    <p:animEffect transition="in" filter="fade">
                                      <p:cBhvr>
                                        <p:cTn id="13" dur="500"/>
                                        <p:tgtEl>
                                          <p:spTgt spid="13">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3">
                                            <p:txEl>
                                              <p:pRg st="7" end="7"/>
                                            </p:txEl>
                                          </p:spTgt>
                                        </p:tgtEl>
                                        <p:attrNameLst>
                                          <p:attrName>style.visibility</p:attrName>
                                        </p:attrNameLst>
                                      </p:cBhvr>
                                      <p:to>
                                        <p:strVal val="visible"/>
                                      </p:to>
                                    </p:set>
                                    <p:animEffect transition="in" filter="fade">
                                      <p:cBhvr>
                                        <p:cTn id="16" dur="500"/>
                                        <p:tgtEl>
                                          <p:spTgt spid="13">
                                            <p:txEl>
                                              <p:pRg st="7" end="7"/>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3">
                                            <p:txEl>
                                              <p:pRg st="8" end="8"/>
                                            </p:txEl>
                                          </p:spTgt>
                                        </p:tgtEl>
                                        <p:attrNameLst>
                                          <p:attrName>style.visibility</p:attrName>
                                        </p:attrNameLst>
                                      </p:cBhvr>
                                      <p:to>
                                        <p:strVal val="visible"/>
                                      </p:to>
                                    </p:set>
                                    <p:animEffect transition="in" filter="fade">
                                      <p:cBhvr>
                                        <p:cTn id="19" dur="500"/>
                                        <p:tgtEl>
                                          <p:spTgt spid="13">
                                            <p:txEl>
                                              <p:pRg st="8" end="8"/>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3">
                                            <p:txEl>
                                              <p:pRg st="9" end="9"/>
                                            </p:txEl>
                                          </p:spTgt>
                                        </p:tgtEl>
                                        <p:attrNameLst>
                                          <p:attrName>style.visibility</p:attrName>
                                        </p:attrNameLst>
                                      </p:cBhvr>
                                      <p:to>
                                        <p:strVal val="visible"/>
                                      </p:to>
                                    </p:set>
                                    <p:animEffect transition="in" filter="fade">
                                      <p:cBhvr>
                                        <p:cTn id="22" dur="500"/>
                                        <p:tgtEl>
                                          <p:spTgt spid="13">
                                            <p:txEl>
                                              <p:pRg st="9" end="9"/>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xEl>
                                              <p:pRg st="10" end="10"/>
                                            </p:txEl>
                                          </p:spTgt>
                                        </p:tgtEl>
                                        <p:attrNameLst>
                                          <p:attrName>style.visibility</p:attrName>
                                        </p:attrNameLst>
                                      </p:cBhvr>
                                      <p:to>
                                        <p:strVal val="visible"/>
                                      </p:to>
                                    </p:set>
                                    <p:animEffect transition="in" filter="fade">
                                      <p:cBhvr>
                                        <p:cTn id="25" dur="500"/>
                                        <p:tgtEl>
                                          <p:spTgt spid="13">
                                            <p:txEl>
                                              <p:pRg st="10" end="10"/>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13">
                                            <p:txEl>
                                              <p:pRg st="11" end="11"/>
                                            </p:txEl>
                                          </p:spTgt>
                                        </p:tgtEl>
                                        <p:attrNameLst>
                                          <p:attrName>style.visibility</p:attrName>
                                        </p:attrNameLst>
                                      </p:cBhvr>
                                      <p:to>
                                        <p:strVal val="visible"/>
                                      </p:to>
                                    </p:set>
                                    <p:animEffect transition="in" filter="fade">
                                      <p:cBhvr>
                                        <p:cTn id="28" dur="500"/>
                                        <p:tgtEl>
                                          <p:spTgt spid="13">
                                            <p:txEl>
                                              <p:pRg st="11" end="11"/>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xEl>
                                              <p:pRg st="12" end="12"/>
                                            </p:txEl>
                                          </p:spTgt>
                                        </p:tgtEl>
                                        <p:attrNameLst>
                                          <p:attrName>style.visibility</p:attrName>
                                        </p:attrNameLst>
                                      </p:cBhvr>
                                      <p:to>
                                        <p:strVal val="visible"/>
                                      </p:to>
                                    </p:set>
                                    <p:animEffect transition="in" filter="fade">
                                      <p:cBhvr>
                                        <p:cTn id="31" dur="500"/>
                                        <p:tgtEl>
                                          <p:spTgt spid="1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a:xfrm>
            <a:off x="226208" y="39967"/>
            <a:ext cx="8520600" cy="434776"/>
          </a:xfrm>
        </p:spPr>
        <p:txBody>
          <a:bodyPr/>
          <a:lstStyle/>
          <a:p>
            <a:pPr algn="ctr"/>
            <a:r>
              <a:rPr lang="en-GB" sz="2800" b="1" dirty="0">
                <a:latin typeface="Congenial Light" panose="02000503040000020004" pitchFamily="2" charset="0"/>
              </a:rPr>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a:xfrm>
            <a:off x="27682" y="322343"/>
            <a:ext cx="8832300" cy="3829573"/>
          </a:xfrm>
        </p:spPr>
        <p:txBody>
          <a:bodyPr/>
          <a:lstStyle/>
          <a:p>
            <a:pPr marL="114300" indent="0">
              <a:buNone/>
            </a:pPr>
            <a:r>
              <a:rPr lang="en-GB" sz="1700" dirty="0">
                <a:latin typeface="Congenial Light" panose="02000503040000020004" pitchFamily="2" charset="0"/>
              </a:rPr>
              <a:t>Since the current testing formation for the SATs began in 2016, there has been a tendency for three types of questions to be the most popular. </a:t>
            </a:r>
            <a:endParaRPr lang="en-GB" sz="1800" dirty="0"/>
          </a:p>
          <a:p>
            <a:pPr marL="114300" indent="0">
              <a:buNone/>
            </a:pPr>
            <a:endParaRPr lang="en-GB" sz="1800" dirty="0"/>
          </a:p>
          <a:p>
            <a:r>
              <a:rPr lang="en-GB" sz="1800" dirty="0">
                <a:solidFill>
                  <a:srgbClr val="283593"/>
                </a:solidFill>
              </a:rPr>
              <a:t>18% of marks could be gained from answering questions involving giving and </a:t>
            </a:r>
            <a:r>
              <a:rPr lang="en-GB" sz="1800" dirty="0">
                <a:solidFill>
                  <a:srgbClr val="FF0000"/>
                </a:solidFill>
              </a:rPr>
              <a:t>explaining the meaning</a:t>
            </a:r>
            <a:r>
              <a:rPr lang="en-GB" sz="1800" dirty="0">
                <a:solidFill>
                  <a:srgbClr val="283593"/>
                </a:solidFill>
              </a:rPr>
              <a:t> of words in context;</a:t>
            </a:r>
          </a:p>
          <a:p>
            <a:endParaRPr lang="en-GB" sz="1800" dirty="0">
              <a:solidFill>
                <a:srgbClr val="283593"/>
              </a:solidFill>
            </a:endParaRPr>
          </a:p>
          <a:p>
            <a:r>
              <a:rPr lang="en-GB" sz="1800" dirty="0">
                <a:solidFill>
                  <a:srgbClr val="283593"/>
                </a:solidFill>
              </a:rPr>
              <a:t>32% of marks could be gained from answering questions involving </a:t>
            </a:r>
            <a:r>
              <a:rPr lang="en-US" sz="1800" dirty="0">
                <a:solidFill>
                  <a:srgbClr val="FF0000"/>
                </a:solidFill>
              </a:rPr>
              <a:t>retrieving</a:t>
            </a:r>
            <a:r>
              <a:rPr lang="en-US" sz="1800" dirty="0">
                <a:solidFill>
                  <a:srgbClr val="283593"/>
                </a:solidFill>
              </a:rPr>
              <a:t> and recording information or identifying key details from a text;</a:t>
            </a:r>
          </a:p>
          <a:p>
            <a:endParaRPr lang="en-US" sz="1800" dirty="0">
              <a:solidFill>
                <a:srgbClr val="283593"/>
              </a:solidFill>
            </a:endParaRPr>
          </a:p>
          <a:p>
            <a:r>
              <a:rPr lang="en-GB" sz="1800" dirty="0">
                <a:solidFill>
                  <a:srgbClr val="283593"/>
                </a:solidFill>
              </a:rPr>
              <a:t>46% of marks could be gained from answering questions involving making </a:t>
            </a:r>
            <a:r>
              <a:rPr lang="en-GB" sz="1800" dirty="0">
                <a:solidFill>
                  <a:srgbClr val="FF0000"/>
                </a:solidFill>
              </a:rPr>
              <a:t>inferences</a:t>
            </a:r>
            <a:r>
              <a:rPr lang="en-GB" sz="1800" dirty="0">
                <a:solidFill>
                  <a:srgbClr val="283593"/>
                </a:solidFill>
              </a:rPr>
              <a:t> from a text and justifying inferences with text evidence. </a:t>
            </a:r>
          </a:p>
          <a:p>
            <a:pPr marL="114300" indent="0">
              <a:buNone/>
            </a:pPr>
            <a:endParaRPr lang="en-GB" sz="1700" dirty="0">
              <a:latin typeface="Congenial Light" panose="02000503040000020004" pitchFamily="2" charset="0"/>
            </a:endParaRPr>
          </a:p>
          <a:p>
            <a:pPr marL="114300" indent="0">
              <a:buNone/>
            </a:pPr>
            <a:r>
              <a:rPr lang="en-GB" sz="1700" b="1" dirty="0">
                <a:solidFill>
                  <a:srgbClr val="7030A0"/>
                </a:solidFill>
                <a:latin typeface="Congenial Light" panose="02000503040000020004" pitchFamily="2" charset="0"/>
              </a:rPr>
              <a:t>When reading with your child at home, try focusing on these types of questions. </a:t>
            </a:r>
          </a:p>
          <a:p>
            <a:endParaRPr lang="en-GB" sz="1700" dirty="0">
              <a:latin typeface="Congenial Light" panose="02000503040000020004" pitchFamily="2" charset="0"/>
            </a:endParaRPr>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11</a:t>
            </a:fld>
            <a:endParaRPr lang="en">
              <a:latin typeface="Congenial Light" panose="02000503040000020004" pitchFamily="2" charset="0"/>
            </a:endParaRPr>
          </a:p>
        </p:txBody>
      </p:sp>
      <p:pic>
        <p:nvPicPr>
          <p:cNvPr id="7" name="Picture 2">
            <a:extLst>
              <a:ext uri="{FF2B5EF4-FFF2-40B4-BE49-F238E27FC236}">
                <a16:creationId xmlns:a16="http://schemas.microsoft.com/office/drawing/2014/main" id="{8399958F-0847-91DA-04EB-4885950E77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376441"/>
            <a:ext cx="774699" cy="764013"/>
          </a:xfrm>
          <a:prstGeom prst="rect">
            <a:avLst/>
          </a:prstGeom>
          <a:solidFill>
            <a:schemeClr val="bg1">
              <a:lumMod val="95000"/>
            </a:schemeClr>
          </a:solidFill>
        </p:spPr>
      </p:pic>
    </p:spTree>
    <p:extLst>
      <p:ext uri="{BB962C8B-B14F-4D97-AF65-F5344CB8AC3E}">
        <p14:creationId xmlns:p14="http://schemas.microsoft.com/office/powerpoint/2010/main" val="1243668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pPr algn="ctr"/>
            <a:r>
              <a:rPr lang="en-GB" sz="2800" b="1" dirty="0">
                <a:latin typeface="Congenial Light"/>
              </a:rPr>
              <a:t>Maths: Wednesday 13</a:t>
            </a:r>
            <a:r>
              <a:rPr lang="en-GB" sz="2800" b="1" baseline="30000" dirty="0">
                <a:latin typeface="Congenial Light"/>
              </a:rPr>
              <a:t>th</a:t>
            </a:r>
            <a:r>
              <a:rPr lang="en-GB" sz="2800" b="1" dirty="0">
                <a:latin typeface="Congenial Light"/>
              </a:rPr>
              <a:t> and Thursday 14</a:t>
            </a:r>
            <a:r>
              <a:rPr lang="en-GB" sz="2800" b="1" baseline="30000" dirty="0">
                <a:latin typeface="Congenial Light"/>
              </a:rPr>
              <a:t>th</a:t>
            </a:r>
            <a:r>
              <a:rPr lang="en-GB" sz="2800" b="1" dirty="0">
                <a:latin typeface="Congenial Light"/>
              </a:rPr>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1166022"/>
            <a:ext cx="8520600" cy="3324697"/>
          </a:xfrm>
        </p:spPr>
        <p:txBody>
          <a:bodyPr/>
          <a:lstStyle/>
          <a:p>
            <a:pPr marL="114300" indent="0">
              <a:buNone/>
            </a:pPr>
            <a:r>
              <a:rPr lang="en-GB" sz="2000" dirty="0">
                <a:latin typeface="Congenial Light" panose="02000503040000020004" pitchFamily="2" charset="0"/>
              </a:rPr>
              <a:t>The maths assessments consist of three tests.</a:t>
            </a:r>
          </a:p>
          <a:p>
            <a:pPr marL="114300" indent="0">
              <a:buNone/>
            </a:pPr>
            <a:endParaRPr lang="en-GB" sz="2000" dirty="0">
              <a:latin typeface="Congenial Light" panose="02000503040000020004" pitchFamily="2" charset="0"/>
            </a:endParaRPr>
          </a:p>
          <a:p>
            <a:r>
              <a:rPr lang="en-GB" sz="2000">
                <a:latin typeface="Congenial Light"/>
              </a:rPr>
              <a:t>Paper 1: Arithmetic (30 minutes) – Wednesday 13</a:t>
            </a:r>
            <a:r>
              <a:rPr lang="en-GB" sz="2000" baseline="30000">
                <a:latin typeface="Congenial Light"/>
              </a:rPr>
              <a:t>th</a:t>
            </a:r>
            <a:endParaRPr lang="en-GB" sz="2000" dirty="0">
              <a:latin typeface="Congenial Light" panose="02000503040000020004" pitchFamily="2" charset="0"/>
            </a:endParaRPr>
          </a:p>
          <a:p>
            <a:endParaRPr lang="en-GB" sz="2000" dirty="0">
              <a:latin typeface="Congenial Light" panose="02000503040000020004" pitchFamily="2" charset="0"/>
            </a:endParaRPr>
          </a:p>
          <a:p>
            <a:r>
              <a:rPr lang="en-GB" sz="2000">
                <a:latin typeface="Congenial Light"/>
              </a:rPr>
              <a:t>Paper 2: Reasoning (40 minutes) – Wednesday 13th</a:t>
            </a:r>
            <a:endParaRPr lang="en-GB" sz="2000">
              <a:latin typeface="Congenial Light" panose="02000503040000020004" pitchFamily="2" charset="0"/>
            </a:endParaRPr>
          </a:p>
          <a:p>
            <a:endParaRPr lang="en-GB" sz="2000" dirty="0">
              <a:latin typeface="Congenial Light" panose="02000503040000020004" pitchFamily="2" charset="0"/>
            </a:endParaRPr>
          </a:p>
          <a:p>
            <a:r>
              <a:rPr lang="en-GB" sz="2000" dirty="0">
                <a:latin typeface="Congenial Light"/>
              </a:rPr>
              <a:t>Paper 3: Reasoning (40 minutes) – Thursday 14th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12</a:t>
            </a:fld>
            <a:endParaRPr lang="en">
              <a:latin typeface="Congenial Light" panose="02000503040000020004" pitchFamily="2" charset="0"/>
            </a:endParaRPr>
          </a:p>
        </p:txBody>
      </p:sp>
      <p:pic>
        <p:nvPicPr>
          <p:cNvPr id="7" name="Picture 2">
            <a:extLst>
              <a:ext uri="{FF2B5EF4-FFF2-40B4-BE49-F238E27FC236}">
                <a16:creationId xmlns:a16="http://schemas.microsoft.com/office/drawing/2014/main" id="{E4AAB2F7-D9B9-4F91-538D-487504F54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50002"/>
            <a:ext cx="1511300" cy="1490454"/>
          </a:xfrm>
          <a:prstGeom prst="rect">
            <a:avLst/>
          </a:prstGeom>
          <a:solidFill>
            <a:schemeClr val="bg1">
              <a:lumMod val="95000"/>
            </a:schemeClr>
          </a:solidFill>
        </p:spPr>
      </p:pic>
    </p:spTree>
    <p:extLst>
      <p:ext uri="{BB962C8B-B14F-4D97-AF65-F5344CB8AC3E}">
        <p14:creationId xmlns:p14="http://schemas.microsoft.com/office/powerpoint/2010/main" val="2975852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pPr algn="ctr"/>
            <a:r>
              <a:rPr lang="en-GB" sz="2800" dirty="0"/>
              <a:t>Maths Paper 1 (Arithmetic) </a:t>
            </a:r>
            <a:r>
              <a:rPr lang="en-GB" sz="2400" dirty="0">
                <a:solidFill>
                  <a:srgbClr val="283593"/>
                </a:solidFill>
                <a:latin typeface="Congenial Light"/>
              </a:rPr>
              <a:t>Wednesday 13th May </a:t>
            </a:r>
            <a:endParaRPr lang="en-GB" sz="2800" b="1" dirty="0">
              <a:latin typeface="Congenial Light"/>
            </a:endParaRP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642026"/>
            <a:ext cx="8520600" cy="3324697"/>
          </a:xfrm>
        </p:spPr>
        <p:txBody>
          <a:bodyPr/>
          <a:lstStyle/>
          <a:p>
            <a:pPr marL="114300" indent="0">
              <a:buNone/>
            </a:pPr>
            <a:r>
              <a:rPr lang="en-GB" sz="2000" dirty="0"/>
              <a:t>The maths arithmetic paper has a total of </a:t>
            </a:r>
            <a:r>
              <a:rPr lang="en-GB" sz="2000" dirty="0">
                <a:solidFill>
                  <a:srgbClr val="283593"/>
                </a:solidFill>
              </a:rPr>
              <a:t>40 marks </a:t>
            </a:r>
            <a:r>
              <a:rPr lang="en-GB" sz="2000" dirty="0"/>
              <a:t>and lasts for </a:t>
            </a:r>
            <a:r>
              <a:rPr lang="en-GB" sz="2000" dirty="0">
                <a:solidFill>
                  <a:srgbClr val="283593"/>
                </a:solidFill>
              </a:rPr>
              <a:t>30 minutes. </a:t>
            </a:r>
            <a:endParaRPr lang="en-GB" sz="2000" dirty="0"/>
          </a:p>
          <a:p>
            <a:pPr marL="114300" indent="0">
              <a:buNone/>
            </a:pPr>
            <a:endParaRPr lang="en-GB" sz="2000" dirty="0"/>
          </a:p>
          <a:p>
            <a:pPr marL="114300" indent="0">
              <a:buNone/>
            </a:pPr>
            <a:r>
              <a:rPr lang="en-GB" sz="2000" dirty="0"/>
              <a:t>The test covers the four operations (addition, subtraction, multiplication, division, including order of operations requiring BIDMAS), percentages of amounts and calculating with decimals and fractions. </a:t>
            </a:r>
          </a:p>
          <a:p>
            <a:pPr marL="114300" indent="0">
              <a:buNone/>
            </a:pPr>
            <a:endParaRPr lang="en-GB" sz="2000" dirty="0">
              <a:latin typeface="Congenial Light" panose="02000503040000020004" pitchFamily="2" charset="0"/>
            </a:endParaRP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13</a:t>
            </a:fld>
            <a:endParaRPr lang="en">
              <a:latin typeface="Congenial Light" panose="02000503040000020004" pitchFamily="2" charset="0"/>
            </a:endParaRPr>
          </a:p>
        </p:txBody>
      </p:sp>
      <p:pic>
        <p:nvPicPr>
          <p:cNvPr id="1026" name="Picture 2" descr="6 Free SATs Papers - KS2 SATs Tests Online - Ready for Year 6 2020">
            <a:extLst>
              <a:ext uri="{FF2B5EF4-FFF2-40B4-BE49-F238E27FC236}">
                <a16:creationId xmlns:a16="http://schemas.microsoft.com/office/drawing/2014/main" id="{3B9D883A-BACC-2706-047B-8B5178FB28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7958" y="2820624"/>
            <a:ext cx="3003678" cy="229219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C8C2783F-7ACE-4DA4-BB1E-9634CF0701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12228"/>
            <a:ext cx="1651000" cy="1628227"/>
          </a:xfrm>
          <a:prstGeom prst="rect">
            <a:avLst/>
          </a:prstGeom>
          <a:solidFill>
            <a:schemeClr val="bg1">
              <a:lumMod val="95000"/>
            </a:schemeClr>
          </a:solidFill>
        </p:spPr>
      </p:pic>
    </p:spTree>
    <p:extLst>
      <p:ext uri="{BB962C8B-B14F-4D97-AF65-F5344CB8AC3E}">
        <p14:creationId xmlns:p14="http://schemas.microsoft.com/office/powerpoint/2010/main" val="154102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a:xfrm>
            <a:off x="226208" y="17538"/>
            <a:ext cx="8520600" cy="434776"/>
          </a:xfrm>
        </p:spPr>
        <p:txBody>
          <a:bodyPr/>
          <a:lstStyle/>
          <a:p>
            <a:pPr algn="ctr"/>
            <a:r>
              <a:rPr lang="en-GB" sz="2000" b="1" dirty="0">
                <a:latin typeface="Congenial Light" panose="02000503040000020004" pitchFamily="2" charset="0"/>
              </a:rPr>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452314"/>
            <a:ext cx="8520600" cy="4074975"/>
          </a:xfrm>
        </p:spPr>
        <p:txBody>
          <a:bodyPr/>
          <a:lstStyle/>
          <a:p>
            <a:pPr marL="114300" indent="0">
              <a:buNone/>
            </a:pPr>
            <a:r>
              <a:rPr lang="en-GB" dirty="0">
                <a:solidFill>
                  <a:srgbClr val="283593"/>
                </a:solidFill>
                <a:latin typeface="Congenial Light"/>
              </a:rPr>
              <a:t>Paper 2 </a:t>
            </a:r>
            <a:r>
              <a:rPr lang="en-GB" dirty="0">
                <a:latin typeface="Congenial Light"/>
              </a:rPr>
              <a:t>will take place </a:t>
            </a:r>
            <a:r>
              <a:rPr lang="en-GB" dirty="0">
                <a:solidFill>
                  <a:srgbClr val="283593"/>
                </a:solidFill>
                <a:latin typeface="Congenial Light"/>
              </a:rPr>
              <a:t>on Wednesday 13th May </a:t>
            </a:r>
            <a:r>
              <a:rPr lang="en-GB" dirty="0">
                <a:latin typeface="Congenial Light"/>
              </a:rPr>
              <a:t>and </a:t>
            </a:r>
            <a:r>
              <a:rPr lang="en-GB" dirty="0">
                <a:solidFill>
                  <a:srgbClr val="283593"/>
                </a:solidFill>
                <a:latin typeface="Congenial Light"/>
              </a:rPr>
              <a:t>paper 3 </a:t>
            </a:r>
            <a:r>
              <a:rPr lang="en-GB" dirty="0">
                <a:latin typeface="Congenial Light"/>
              </a:rPr>
              <a:t>will take place on </a:t>
            </a:r>
            <a:r>
              <a:rPr lang="en-GB" dirty="0">
                <a:solidFill>
                  <a:srgbClr val="283593"/>
                </a:solidFill>
                <a:latin typeface="Congenial Light"/>
              </a:rPr>
              <a:t>Thursday 14th </a:t>
            </a:r>
            <a:r>
              <a:rPr lang="en-GB" dirty="0">
                <a:latin typeface="Congenial Light"/>
              </a:rPr>
              <a:t>. These tests have a total of </a:t>
            </a:r>
            <a:r>
              <a:rPr lang="en-GB" dirty="0">
                <a:solidFill>
                  <a:srgbClr val="283593"/>
                </a:solidFill>
                <a:latin typeface="Congenial Light"/>
              </a:rPr>
              <a:t>35 marks</a:t>
            </a:r>
            <a:r>
              <a:rPr lang="en-GB" dirty="0">
                <a:latin typeface="Congenial Light"/>
              </a:rPr>
              <a:t> each and lasts for </a:t>
            </a:r>
            <a:r>
              <a:rPr lang="en-GB" dirty="0">
                <a:solidFill>
                  <a:srgbClr val="283593"/>
                </a:solidFill>
                <a:latin typeface="Congenial Light"/>
              </a:rPr>
              <a:t>40 minutes</a:t>
            </a:r>
            <a:r>
              <a:rPr lang="en-GB" dirty="0">
                <a:latin typeface="Congenial Light"/>
              </a:rPr>
              <a:t> each.  </a:t>
            </a:r>
          </a:p>
          <a:p>
            <a:pPr marL="114300" indent="0">
              <a:buNone/>
            </a:pPr>
            <a:endParaRPr lang="en-GB" dirty="0">
              <a:latin typeface="Congenial Light" panose="02000503040000020004" pitchFamily="2" charset="0"/>
            </a:endParaRPr>
          </a:p>
          <a:p>
            <a:pPr marL="114300" indent="0">
              <a:buNone/>
            </a:pPr>
            <a:r>
              <a:rPr lang="en-GB" dirty="0">
                <a:latin typeface="Congenial Light" panose="02000503040000020004" pitchFamily="2" charset="0"/>
              </a:rPr>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latin typeface="Congenial Light" panose="02000503040000020004" pitchFamily="2" charset="0"/>
              </a:rPr>
              <a:t>Number and place value (including Roman numerals);</a:t>
            </a:r>
          </a:p>
          <a:p>
            <a:r>
              <a:rPr lang="en-GB" dirty="0">
                <a:solidFill>
                  <a:srgbClr val="283593"/>
                </a:solidFill>
                <a:latin typeface="Congenial Light" panose="02000503040000020004" pitchFamily="2" charset="0"/>
              </a:rPr>
              <a:t>The four operations;</a:t>
            </a:r>
          </a:p>
          <a:p>
            <a:r>
              <a:rPr lang="en-GB" dirty="0">
                <a:solidFill>
                  <a:srgbClr val="283593"/>
                </a:solidFill>
                <a:latin typeface="Congenial Light" panose="02000503040000020004" pitchFamily="2" charset="0"/>
              </a:rPr>
              <a:t>Geometry (properties of shape, position and direction);</a:t>
            </a:r>
          </a:p>
          <a:p>
            <a:r>
              <a:rPr lang="en-GB" dirty="0">
                <a:solidFill>
                  <a:srgbClr val="283593"/>
                </a:solidFill>
                <a:latin typeface="Congenial Light" panose="02000503040000020004" pitchFamily="2" charset="0"/>
              </a:rPr>
              <a:t>Statistics;</a:t>
            </a:r>
          </a:p>
          <a:p>
            <a:r>
              <a:rPr lang="en-GB" dirty="0">
                <a:solidFill>
                  <a:srgbClr val="283593"/>
                </a:solidFill>
                <a:latin typeface="Congenial Light" panose="02000503040000020004" pitchFamily="2" charset="0"/>
              </a:rPr>
              <a:t>Measurement (length, perimeter, mass, volume, time, money);</a:t>
            </a:r>
          </a:p>
          <a:p>
            <a:r>
              <a:rPr lang="en-GB" dirty="0">
                <a:solidFill>
                  <a:srgbClr val="283593"/>
                </a:solidFill>
                <a:latin typeface="Congenial Light" panose="02000503040000020004" pitchFamily="2" charset="0"/>
              </a:rPr>
              <a:t>Algebra;</a:t>
            </a:r>
          </a:p>
          <a:p>
            <a:r>
              <a:rPr lang="en-GB" dirty="0">
                <a:solidFill>
                  <a:srgbClr val="283593"/>
                </a:solidFill>
                <a:latin typeface="Congenial Light" panose="02000503040000020004" pitchFamily="2" charset="0"/>
              </a:rPr>
              <a:t>Ratio and proportion;</a:t>
            </a:r>
          </a:p>
          <a:p>
            <a:r>
              <a:rPr lang="en-GB" dirty="0">
                <a:solidFill>
                  <a:srgbClr val="283593"/>
                </a:solidFill>
                <a:latin typeface="Congenial Light" panose="02000503040000020004" pitchFamily="2" charset="0"/>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14</a:t>
            </a:fld>
            <a:endParaRPr lang="en">
              <a:latin typeface="Congenial Light" panose="02000503040000020004" pitchFamily="2" charset="0"/>
            </a:endParaRPr>
          </a:p>
        </p:txBody>
      </p:sp>
      <p:pic>
        <p:nvPicPr>
          <p:cNvPr id="7" name="Picture 2">
            <a:extLst>
              <a:ext uri="{FF2B5EF4-FFF2-40B4-BE49-F238E27FC236}">
                <a16:creationId xmlns:a16="http://schemas.microsoft.com/office/drawing/2014/main" id="{4F7F1A91-490F-E75D-2512-DC70CC0B08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4356100"/>
            <a:ext cx="795324" cy="784355"/>
          </a:xfrm>
          <a:prstGeom prst="rect">
            <a:avLst/>
          </a:prstGeom>
          <a:solidFill>
            <a:schemeClr val="bg1">
              <a:lumMod val="95000"/>
            </a:schemeClr>
          </a:solidFill>
        </p:spPr>
      </p:pic>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a:xfrm>
            <a:off x="2077130" y="6280"/>
            <a:ext cx="8520600" cy="434776"/>
          </a:xfrm>
        </p:spPr>
        <p:txBody>
          <a:bodyPr/>
          <a:lstStyle/>
          <a:p>
            <a:r>
              <a:rPr lang="en-GB" sz="2000" b="1" dirty="0">
                <a:latin typeface="Congenial Light" panose="02000503040000020004" pitchFamily="2" charset="0"/>
              </a:rPr>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54243" y="338459"/>
            <a:ext cx="9198243" cy="4043713"/>
          </a:xfrm>
        </p:spPr>
        <p:txBody>
          <a:bodyPr/>
          <a:lstStyle/>
          <a:p>
            <a:pPr marL="114300" indent="0">
              <a:buNone/>
            </a:pPr>
            <a:r>
              <a:rPr lang="en-GB" dirty="0">
                <a:latin typeface="Congenial Light" panose="02000503040000020004" pitchFamily="2" charset="0"/>
              </a:rPr>
              <a:t>Firstly, a positive attitude goes a long way!</a:t>
            </a:r>
          </a:p>
          <a:p>
            <a:pPr marL="114300" indent="0">
              <a:buNone/>
            </a:pPr>
            <a:r>
              <a:rPr lang="en-GB" dirty="0">
                <a:latin typeface="Congenial Light"/>
              </a:rPr>
              <a:t>Give them as much encouragement and support as you can (but we don’t need to tell you that)!</a:t>
            </a:r>
          </a:p>
          <a:p>
            <a:pPr marL="114300" indent="0">
              <a:buNone/>
            </a:pPr>
            <a:endParaRPr lang="en-GB" dirty="0">
              <a:latin typeface="Congenial Light" panose="02000503040000020004" pitchFamily="2" charset="0"/>
            </a:endParaRPr>
          </a:p>
          <a:p>
            <a:pPr marL="114300" indent="0">
              <a:buNone/>
            </a:pPr>
            <a:r>
              <a:rPr lang="en-GB" u="sng" dirty="0">
                <a:latin typeface="Congenial Light" panose="02000503040000020004" pitchFamily="2" charset="0"/>
              </a:rPr>
              <a:t>Tips:</a:t>
            </a:r>
          </a:p>
          <a:p>
            <a:pPr marL="114300" indent="0">
              <a:lnSpc>
                <a:spcPct val="114999"/>
              </a:lnSpc>
              <a:buNone/>
            </a:pPr>
            <a:endParaRPr lang="en-GB" u="sng" dirty="0">
              <a:latin typeface="Congenial Light"/>
            </a:endParaRPr>
          </a:p>
          <a:p>
            <a:r>
              <a:rPr lang="en-GB" dirty="0">
                <a:latin typeface="Congenial Light"/>
              </a:rPr>
              <a:t>Please don’t use past papers as they are used in school to prepare the children. </a:t>
            </a:r>
          </a:p>
          <a:p>
            <a:r>
              <a:rPr lang="en-GB" dirty="0">
                <a:latin typeface="Congenial Light" panose="02000503040000020004" pitchFamily="2" charset="0"/>
              </a:rPr>
              <a:t>Talk to your child’s class teacher if you have any concerns, rather than worry your child.</a:t>
            </a:r>
          </a:p>
          <a:p>
            <a:r>
              <a:rPr lang="en-GB" dirty="0">
                <a:latin typeface="Congenial Light" panose="02000503040000020004" pitchFamily="2" charset="0"/>
              </a:rPr>
              <a:t>Encourage your child to talk to their teacher or a trusted adult (including yourself) about their anxieties. </a:t>
            </a:r>
          </a:p>
          <a:p>
            <a:r>
              <a:rPr lang="en-GB" dirty="0">
                <a:latin typeface="Congenial Light" panose="02000503040000020004" pitchFamily="2" charset="0"/>
              </a:rPr>
              <a:t>Give your child a quiet, distraction free space to complete homework or study.</a:t>
            </a:r>
          </a:p>
          <a:p>
            <a:r>
              <a:rPr lang="en-GB" dirty="0">
                <a:latin typeface="Congenial Light" panose="02000503040000020004" pitchFamily="2" charset="0"/>
              </a:rPr>
              <a:t>Give your child time to go outside and reduce screen time.</a:t>
            </a:r>
          </a:p>
          <a:p>
            <a:r>
              <a:rPr lang="en-GB" dirty="0">
                <a:latin typeface="Congenial Light" panose="02000503040000020004" pitchFamily="2" charset="0"/>
              </a:rPr>
              <a:t>Ensure your child is eating and drinking well and getting a good amount of sleep throughout the term and especially during SATs week.</a:t>
            </a:r>
          </a:p>
          <a:p>
            <a:pPr marL="114300" indent="0">
              <a:buNone/>
            </a:pPr>
            <a:r>
              <a:rPr lang="en-GB" dirty="0">
                <a:latin typeface="Congenial Light"/>
              </a:rPr>
              <a:t> </a:t>
            </a:r>
          </a:p>
        </p:txBody>
      </p:sp>
      <p:pic>
        <p:nvPicPr>
          <p:cNvPr id="4" name="Picture 2">
            <a:extLst>
              <a:ext uri="{FF2B5EF4-FFF2-40B4-BE49-F238E27FC236}">
                <a16:creationId xmlns:a16="http://schemas.microsoft.com/office/drawing/2014/main" id="{DD05F0DA-6B31-869B-E013-7BE9F1F7A5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288768"/>
            <a:ext cx="863599" cy="851687"/>
          </a:xfrm>
          <a:prstGeom prst="rect">
            <a:avLst/>
          </a:prstGeom>
          <a:solidFill>
            <a:schemeClr val="bg1">
              <a:lumMod val="95000"/>
            </a:schemeClr>
          </a:solidFill>
        </p:spPr>
      </p:pic>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500"/>
                                        <p:tgtEl>
                                          <p:spTgt spid="3">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500"/>
                                        <p:tgtEl>
                                          <p:spTgt spid="3">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500"/>
                                        <p:tgtEl>
                                          <p:spTgt spid="3">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Effect transition="in" filter="fade">
                                      <p:cBhvr>
                                        <p:cTn id="32" dur="500"/>
                                        <p:tgtEl>
                                          <p:spTgt spid="3">
                                            <p:txEl>
                                              <p:pRg st="10" end="1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fade">
                                      <p:cBhvr>
                                        <p:cTn id="3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pPr algn="ctr"/>
            <a:r>
              <a:rPr lang="en-GB" sz="2000" b="1" dirty="0">
                <a:latin typeface="Congenial Light" panose="02000503040000020004" pitchFamily="2" charset="0"/>
              </a:rPr>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sz="1800" u="sng" dirty="0">
                <a:latin typeface="Congenial Light" panose="02000503040000020004" pitchFamily="2" charset="0"/>
              </a:rPr>
              <a:t>Further tips:</a:t>
            </a:r>
          </a:p>
          <a:p>
            <a:endParaRPr lang="en-GB" sz="1800" dirty="0">
              <a:latin typeface="Congenial Light" panose="02000503040000020004" pitchFamily="2" charset="0"/>
            </a:endParaRPr>
          </a:p>
          <a:p>
            <a:r>
              <a:rPr lang="en-GB" sz="1800" dirty="0">
                <a:latin typeface="Congenial Light"/>
              </a:rPr>
              <a:t>Keep revision light. Going over key skills (times tables, real world mental maths as you are shopping or cooking) and lots of reading.</a:t>
            </a:r>
            <a:endParaRPr lang="en-GB" sz="1800" dirty="0">
              <a:latin typeface="Congenial Light" panose="02000503040000020004" pitchFamily="2" charset="0"/>
            </a:endParaRPr>
          </a:p>
          <a:p>
            <a:endParaRPr lang="en-GB" sz="1800" dirty="0">
              <a:latin typeface="Congenial Light" panose="02000503040000020004" pitchFamily="2" charset="0"/>
            </a:endParaRPr>
          </a:p>
          <a:p>
            <a:r>
              <a:rPr lang="en-GB" sz="1800" dirty="0">
                <a:latin typeface="Congenial Light" panose="02000503040000020004" pitchFamily="2" charset="0"/>
              </a:rPr>
              <a:t>As we said before, avoid using past papers. There are plenty of free or inexpensive SATs practice materials for parents available. </a:t>
            </a:r>
          </a:p>
        </p:txBody>
      </p:sp>
      <p:pic>
        <p:nvPicPr>
          <p:cNvPr id="4" name="Picture 2">
            <a:extLst>
              <a:ext uri="{FF2B5EF4-FFF2-40B4-BE49-F238E27FC236}">
                <a16:creationId xmlns:a16="http://schemas.microsoft.com/office/drawing/2014/main" id="{1CDD3533-3680-DD03-F4FD-B7020E3B3B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000500"/>
            <a:ext cx="1155899" cy="1139955"/>
          </a:xfrm>
          <a:prstGeom prst="rect">
            <a:avLst/>
          </a:prstGeom>
          <a:solidFill>
            <a:schemeClr val="bg1">
              <a:lumMod val="95000"/>
            </a:schemeClr>
          </a:solidFill>
        </p:spPr>
      </p:pic>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a:xfrm>
            <a:off x="217850" y="92950"/>
            <a:ext cx="8520600" cy="434776"/>
          </a:xfrm>
        </p:spPr>
        <p:txBody>
          <a:bodyPr/>
          <a:lstStyle/>
          <a:p>
            <a:pPr algn="ctr"/>
            <a:r>
              <a:rPr lang="en-GB" sz="2000" b="1" dirty="0">
                <a:latin typeface="Congenial Light" panose="02000503040000020004" pitchFamily="2" charset="0"/>
              </a:rPr>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a:xfrm>
            <a:off x="818906" y="527726"/>
            <a:ext cx="8184844" cy="3493817"/>
          </a:xfrm>
        </p:spPr>
        <p:txBody>
          <a:bodyPr/>
          <a:lstStyle/>
          <a:p>
            <a:pPr marL="114300" indent="0">
              <a:buNone/>
            </a:pPr>
            <a:r>
              <a:rPr lang="en-GB" dirty="0">
                <a:solidFill>
                  <a:srgbClr val="283593"/>
                </a:solidFill>
                <a:latin typeface="Congenial Light" panose="02000503040000020004" pitchFamily="2" charset="0"/>
              </a:rPr>
              <a:t>SATs focus on what children know about Maths and English. </a:t>
            </a:r>
          </a:p>
          <a:p>
            <a:pPr marL="114300" indent="0">
              <a:buNone/>
            </a:pPr>
            <a:r>
              <a:rPr lang="en-GB" i="1" dirty="0">
                <a:latin typeface="Congenial Light" panose="02000503040000020004" pitchFamily="2" charset="0"/>
              </a:rPr>
              <a:t>They will not reflect how talented they are at science, geography, art, PE…, and they certainly won’t highlight all of their amazing personal characteristics.</a:t>
            </a:r>
          </a:p>
          <a:p>
            <a:pPr marL="114300" indent="0">
              <a:buNone/>
            </a:pPr>
            <a:endParaRPr lang="en-GB" dirty="0">
              <a:latin typeface="Congenial Light" panose="02000503040000020004" pitchFamily="2" charset="0"/>
            </a:endParaRPr>
          </a:p>
          <a:p>
            <a:pPr marL="114300" indent="0">
              <a:buNone/>
            </a:pPr>
            <a:r>
              <a:rPr lang="en-GB" dirty="0">
                <a:solidFill>
                  <a:srgbClr val="283593"/>
                </a:solidFill>
                <a:latin typeface="Congenial Light" panose="02000503040000020004" pitchFamily="2" charset="0"/>
              </a:rPr>
              <a:t>SATs don’t tell the whole story.</a:t>
            </a:r>
          </a:p>
          <a:p>
            <a:pPr marL="114300" indent="0">
              <a:buNone/>
            </a:pPr>
            <a:r>
              <a:rPr lang="en-GB" i="1" dirty="0">
                <a:latin typeface="Congenial Light" panose="02000503040000020004" pitchFamily="2" charset="0"/>
              </a:rPr>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latin typeface="Congenial Light" panose="02000503040000020004" pitchFamily="2" charset="0"/>
            </a:endParaRPr>
          </a:p>
          <a:p>
            <a:pPr marL="114300" indent="0">
              <a:buNone/>
            </a:pPr>
            <a:r>
              <a:rPr lang="en-GB" dirty="0">
                <a:solidFill>
                  <a:srgbClr val="283593"/>
                </a:solidFill>
                <a:latin typeface="Congenial Light" panose="02000503040000020004" pitchFamily="2" charset="0"/>
              </a:rPr>
              <a:t>SATs are only four days out of a whole Primary School career. </a:t>
            </a:r>
          </a:p>
          <a:p>
            <a:pPr marL="114300" indent="0">
              <a:buNone/>
            </a:pPr>
            <a:r>
              <a:rPr lang="en-GB" i="1" dirty="0">
                <a:latin typeface="Congenial Light" panose="02000503040000020004" pitchFamily="2" charset="0"/>
              </a:rPr>
              <a:t>In reality, there’s one or two papers each day that last 30 to 60 minutes.</a:t>
            </a:r>
          </a:p>
        </p:txBody>
      </p:sp>
      <p:pic>
        <p:nvPicPr>
          <p:cNvPr id="4" name="Picture 2">
            <a:extLst>
              <a:ext uri="{FF2B5EF4-FFF2-40B4-BE49-F238E27FC236}">
                <a16:creationId xmlns:a16="http://schemas.microsoft.com/office/drawing/2014/main" id="{62C762CE-C6DD-2D7E-9002-DF7D30A3D4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025747"/>
            <a:ext cx="1130299" cy="1114708"/>
          </a:xfrm>
          <a:prstGeom prst="rect">
            <a:avLst/>
          </a:prstGeom>
          <a:solidFill>
            <a:schemeClr val="bg1">
              <a:lumMod val="95000"/>
            </a:schemeClr>
          </a:solidFill>
        </p:spPr>
      </p:pic>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a:xfrm>
            <a:off x="226208" y="86683"/>
            <a:ext cx="8520600" cy="434776"/>
          </a:xfrm>
        </p:spPr>
        <p:txBody>
          <a:bodyPr/>
          <a:lstStyle/>
          <a:p>
            <a:pPr algn="ctr"/>
            <a:r>
              <a:rPr lang="en-GB" sz="2000" b="1" dirty="0">
                <a:latin typeface="Congenial Light" panose="02000503040000020004" pitchFamily="2" charset="0"/>
              </a:rPr>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a:xfrm>
            <a:off x="226208" y="521459"/>
            <a:ext cx="8872810" cy="3829573"/>
          </a:xfrm>
        </p:spPr>
        <p:txBody>
          <a:bodyPr/>
          <a:lstStyle/>
          <a:p>
            <a:pPr marL="114300" indent="0">
              <a:buNone/>
            </a:pPr>
            <a:r>
              <a:rPr lang="en-GB" sz="1700" dirty="0">
                <a:latin typeface="Congenial Light" panose="02000503040000020004" pitchFamily="2" charset="0"/>
              </a:rPr>
              <a:t>SATs often induce a certain degree of worry or anxiety but there is, of course, a tipping point. </a:t>
            </a:r>
          </a:p>
          <a:p>
            <a:pPr marL="114300" indent="0">
              <a:buNone/>
            </a:pPr>
            <a:endParaRPr lang="en-GB" sz="1700" dirty="0">
              <a:latin typeface="Congenial Light" panose="02000503040000020004" pitchFamily="2" charset="0"/>
            </a:endParaRPr>
          </a:p>
          <a:p>
            <a:pPr marL="114300" indent="0">
              <a:buNone/>
            </a:pPr>
            <a:r>
              <a:rPr lang="en-GB" sz="1700" dirty="0">
                <a:latin typeface="Congenial Light" panose="02000503040000020004" pitchFamily="2" charset="0"/>
              </a:rPr>
              <a:t>SATs anxiety should not:</a:t>
            </a:r>
          </a:p>
          <a:p>
            <a:r>
              <a:rPr lang="en-GB" sz="1700" dirty="0">
                <a:solidFill>
                  <a:srgbClr val="283593"/>
                </a:solidFill>
                <a:latin typeface="Congenial Light" panose="02000503040000020004" pitchFamily="2" charset="0"/>
              </a:rPr>
              <a:t>Affect a child’s appetite</a:t>
            </a:r>
          </a:p>
          <a:p>
            <a:r>
              <a:rPr lang="en-GB" sz="1700" dirty="0">
                <a:solidFill>
                  <a:srgbClr val="283593"/>
                </a:solidFill>
                <a:latin typeface="Congenial Light" panose="02000503040000020004" pitchFamily="2" charset="0"/>
              </a:rPr>
              <a:t>Affect a child’s sleep</a:t>
            </a:r>
          </a:p>
          <a:p>
            <a:r>
              <a:rPr lang="en-GB" sz="1700" dirty="0">
                <a:solidFill>
                  <a:srgbClr val="283593"/>
                </a:solidFill>
                <a:latin typeface="Congenial Light" panose="02000503040000020004" pitchFamily="2" charset="0"/>
              </a:rPr>
              <a:t>Affect a child’s personality</a:t>
            </a:r>
          </a:p>
          <a:p>
            <a:r>
              <a:rPr lang="en-GB" sz="1700" dirty="0">
                <a:solidFill>
                  <a:srgbClr val="283593"/>
                </a:solidFill>
                <a:latin typeface="Congenial Light" panose="02000503040000020004" pitchFamily="2" charset="0"/>
              </a:rPr>
              <a:t>Induce panic, tears or disengagement from lessons or hobbies</a:t>
            </a:r>
          </a:p>
          <a:p>
            <a:r>
              <a:rPr lang="en-GB" sz="1700" dirty="0">
                <a:solidFill>
                  <a:srgbClr val="283593"/>
                </a:solidFill>
                <a:latin typeface="Congenial Light" panose="02000503040000020004" pitchFamily="2" charset="0"/>
              </a:rPr>
              <a:t>Be a reason not to attend school.</a:t>
            </a:r>
            <a:endParaRPr lang="en-GB" sz="1700" dirty="0">
              <a:latin typeface="Congenial Light" panose="02000503040000020004" pitchFamily="2" charset="0"/>
            </a:endParaRPr>
          </a:p>
          <a:p>
            <a:pPr marL="114300" indent="0">
              <a:buNone/>
            </a:pPr>
            <a:r>
              <a:rPr lang="en-GB" sz="1700" dirty="0">
                <a:latin typeface="Congenial Light" panose="02000503040000020004" pitchFamily="2" charset="0"/>
              </a:rPr>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pic>
        <p:nvPicPr>
          <p:cNvPr id="4" name="Picture 2">
            <a:extLst>
              <a:ext uri="{FF2B5EF4-FFF2-40B4-BE49-F238E27FC236}">
                <a16:creationId xmlns:a16="http://schemas.microsoft.com/office/drawing/2014/main" id="{31DF7725-ADF7-6351-0B33-C6C33DCDFE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401491"/>
            <a:ext cx="752387" cy="742009"/>
          </a:xfrm>
          <a:prstGeom prst="rect">
            <a:avLst/>
          </a:prstGeom>
          <a:solidFill>
            <a:schemeClr val="bg1">
              <a:lumMod val="95000"/>
            </a:schemeClr>
          </a:solidFill>
        </p:spPr>
      </p:pic>
    </p:spTree>
    <p:extLst>
      <p:ext uri="{BB962C8B-B14F-4D97-AF65-F5344CB8AC3E}">
        <p14:creationId xmlns:p14="http://schemas.microsoft.com/office/powerpoint/2010/main" val="1354907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pPr algn="ctr"/>
            <a:r>
              <a:rPr lang="en-GB" b="1" dirty="0">
                <a:latin typeface="Congenial Light" panose="02000503040000020004" pitchFamily="2" charset="0"/>
              </a:rPr>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a:xfrm>
            <a:off x="939136" y="642675"/>
            <a:ext cx="7793151" cy="3493817"/>
          </a:xfrm>
        </p:spPr>
        <p:txBody>
          <a:bodyPr/>
          <a:lstStyle/>
          <a:p>
            <a:pPr marL="114300" indent="0">
              <a:buNone/>
            </a:pPr>
            <a:r>
              <a:rPr lang="en-GB" dirty="0">
                <a:solidFill>
                  <a:srgbClr val="283593"/>
                </a:solidFill>
                <a:latin typeface="Congenial Light" panose="02000503040000020004" pitchFamily="2" charset="0"/>
              </a:rPr>
              <a:t>Talk to the school</a:t>
            </a:r>
          </a:p>
          <a:p>
            <a:pPr marL="114300" indent="0">
              <a:buNone/>
            </a:pPr>
            <a:r>
              <a:rPr lang="en-GB" i="1" dirty="0">
                <a:latin typeface="Congenial Light" panose="02000503040000020004" pitchFamily="2" charset="0"/>
              </a:rPr>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latin typeface="Congenial Light" panose="02000503040000020004" pitchFamily="2" charset="0"/>
              </a:rPr>
              <a:t>Talk to your child</a:t>
            </a:r>
          </a:p>
          <a:p>
            <a:pPr marL="114300" indent="0">
              <a:buNone/>
            </a:pPr>
            <a:r>
              <a:rPr lang="en-GB" i="1" dirty="0">
                <a:latin typeface="Congenial Light" panose="02000503040000020004" pitchFamily="2" charset="0"/>
              </a:rPr>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latin typeface="Congenial Light" panose="02000503040000020004" pitchFamily="2" charset="0"/>
              </a:rPr>
              <a:t>Encourage your child to talk to their teacher</a:t>
            </a:r>
          </a:p>
          <a:p>
            <a:pPr marL="114300" indent="0">
              <a:buNone/>
            </a:pPr>
            <a:r>
              <a:rPr lang="en-GB" i="1" dirty="0">
                <a:latin typeface="Congenial Light" panose="02000503040000020004" pitchFamily="2" charset="0"/>
              </a:rPr>
              <a:t>SATs are obviously linked to school. Don’t be surprised if your child would prefer seek reassurance from teachers over family members. </a:t>
            </a:r>
          </a:p>
          <a:p>
            <a:pPr marL="114300" indent="0">
              <a:buNone/>
            </a:pPr>
            <a:r>
              <a:rPr lang="en-GB" dirty="0">
                <a:solidFill>
                  <a:srgbClr val="283593"/>
                </a:solidFill>
                <a:latin typeface="Congenial Light" panose="02000503040000020004" pitchFamily="2" charset="0"/>
              </a:rPr>
              <a:t>Try not to project your own anxieties or views about the SATs</a:t>
            </a:r>
          </a:p>
          <a:p>
            <a:pPr marL="114300" indent="0">
              <a:buNone/>
            </a:pPr>
            <a:r>
              <a:rPr lang="en-GB" i="1" dirty="0">
                <a:latin typeface="Congenial Light" panose="02000503040000020004" pitchFamily="2" charset="0"/>
              </a:rPr>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19</a:t>
            </a:fld>
            <a:endParaRPr lang="en">
              <a:latin typeface="Congenial Light" panose="02000503040000020004" pitchFamily="2" charset="0"/>
            </a:endParaRPr>
          </a:p>
        </p:txBody>
      </p:sp>
      <p:pic>
        <p:nvPicPr>
          <p:cNvPr id="7" name="Picture 2">
            <a:extLst>
              <a:ext uri="{FF2B5EF4-FFF2-40B4-BE49-F238E27FC236}">
                <a16:creationId xmlns:a16="http://schemas.microsoft.com/office/drawing/2014/main" id="{9969DEB2-280A-AD95-FCF5-F2050751B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075846"/>
            <a:ext cx="1079499" cy="1064609"/>
          </a:xfrm>
          <a:prstGeom prst="rect">
            <a:avLst/>
          </a:prstGeom>
          <a:solidFill>
            <a:schemeClr val="bg1">
              <a:lumMod val="95000"/>
            </a:schemeClr>
          </a:solidFill>
        </p:spPr>
      </p:pic>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pPr algn="ctr"/>
            <a:r>
              <a:rPr lang="en-GB" sz="2000" b="1" dirty="0">
                <a:latin typeface="Congenial Light" panose="02000503040000020004" pitchFamily="2" charset="0"/>
              </a:rPr>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655961"/>
            <a:ext cx="8520600" cy="3829573"/>
          </a:xfrm>
          <a:solidFill>
            <a:schemeClr val="accent1">
              <a:lumMod val="40000"/>
              <a:lumOff val="60000"/>
            </a:schemeClr>
          </a:solidFill>
        </p:spPr>
        <p:txBody>
          <a:bodyPr/>
          <a:lstStyle/>
          <a:p>
            <a:r>
              <a:rPr lang="en-GB" sz="1800" dirty="0">
                <a:latin typeface="Congenial Light" panose="02000503040000020004" pitchFamily="2" charset="0"/>
              </a:rPr>
              <a:t>The adults you work with all want you to do your best.</a:t>
            </a:r>
          </a:p>
          <a:p>
            <a:endParaRPr lang="en-GB" sz="1800" dirty="0">
              <a:latin typeface="Congenial Light" panose="02000503040000020004" pitchFamily="2" charset="0"/>
            </a:endParaRPr>
          </a:p>
          <a:p>
            <a:r>
              <a:rPr lang="en-GB" sz="1800" dirty="0">
                <a:latin typeface="Congenial Light" panose="02000503040000020004" pitchFamily="2" charset="0"/>
              </a:rPr>
              <a:t>Get plenty of sleep and eat well. This will help your brain.</a:t>
            </a:r>
          </a:p>
          <a:p>
            <a:endParaRPr lang="en-GB" sz="1800" dirty="0">
              <a:latin typeface="Congenial Light" panose="02000503040000020004" pitchFamily="2" charset="0"/>
            </a:endParaRPr>
          </a:p>
          <a:p>
            <a:r>
              <a:rPr lang="en-GB" sz="1800" dirty="0">
                <a:latin typeface="Congenial Light" panose="02000503040000020004" pitchFamily="2" charset="0"/>
              </a:rPr>
              <a:t>Read all the questions carefully. This can help you to avoid silly mistakes.</a:t>
            </a:r>
          </a:p>
          <a:p>
            <a:pPr marL="114300" indent="0">
              <a:buNone/>
            </a:pPr>
            <a:endParaRPr lang="en-GB" sz="1800" dirty="0">
              <a:latin typeface="Congenial Light" panose="02000503040000020004" pitchFamily="2" charset="0"/>
            </a:endParaRPr>
          </a:p>
          <a:p>
            <a:r>
              <a:rPr lang="en-GB" sz="1800" dirty="0">
                <a:latin typeface="Congenial Light" panose="02000503040000020004" pitchFamily="2" charset="0"/>
              </a:rPr>
              <a:t>Don’t panic. There may be questions you think you can’t answer. Take a deep breath. Read it again. You can always move on and go back to it later. It’s often better to write something rather than nothing. </a:t>
            </a:r>
          </a:p>
          <a:p>
            <a:endParaRPr lang="en-GB" sz="1800" dirty="0">
              <a:latin typeface="Congenial Light" panose="02000503040000020004" pitchFamily="2" charset="0"/>
            </a:endParaRPr>
          </a:p>
          <a:p>
            <a:r>
              <a:rPr lang="en-GB" sz="1800" dirty="0">
                <a:latin typeface="Congenial Light" panose="02000503040000020004" pitchFamily="2" charset="0"/>
              </a:rPr>
              <a:t>Remember that the Year 6 SATs last for 4 days out of your whole life!</a:t>
            </a:r>
          </a:p>
          <a:p>
            <a:pPr marL="114300" indent="0">
              <a:buNone/>
            </a:pPr>
            <a:endParaRPr lang="en-GB" sz="1800" dirty="0">
              <a:latin typeface="Congenial Light" panose="02000503040000020004" pitchFamily="2" charset="0"/>
            </a:endParaRP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20</a:t>
            </a:fld>
            <a:endParaRPr lang="en">
              <a:latin typeface="Congenial Light" panose="02000503040000020004" pitchFamily="2" charset="0"/>
            </a:endParaRPr>
          </a:p>
        </p:txBody>
      </p:sp>
      <p:pic>
        <p:nvPicPr>
          <p:cNvPr id="7" name="Picture 2">
            <a:extLst>
              <a:ext uri="{FF2B5EF4-FFF2-40B4-BE49-F238E27FC236}">
                <a16:creationId xmlns:a16="http://schemas.microsoft.com/office/drawing/2014/main" id="{FDD3A2E0-26AB-B1A1-DF32-004FFDD391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226144"/>
            <a:ext cx="927099" cy="914311"/>
          </a:xfrm>
          <a:prstGeom prst="rect">
            <a:avLst/>
          </a:prstGeom>
          <a:solidFill>
            <a:schemeClr val="bg1">
              <a:lumMod val="95000"/>
            </a:schemeClr>
          </a:solidFill>
        </p:spPr>
      </p:pic>
    </p:spTree>
    <p:extLst>
      <p:ext uri="{BB962C8B-B14F-4D97-AF65-F5344CB8AC3E}">
        <p14:creationId xmlns:p14="http://schemas.microsoft.com/office/powerpoint/2010/main" val="1643563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21</a:t>
            </a:fld>
            <a:endParaRPr lang="en">
              <a:latin typeface="Congenial Light" panose="02000503040000020004" pitchFamily="2" charset="0"/>
            </a:endParaRPr>
          </a:p>
        </p:txBody>
      </p:sp>
      <p:pic>
        <p:nvPicPr>
          <p:cNvPr id="3" name="Picture 2">
            <a:extLst>
              <a:ext uri="{FF2B5EF4-FFF2-40B4-BE49-F238E27FC236}">
                <a16:creationId xmlns:a16="http://schemas.microsoft.com/office/drawing/2014/main" id="{73BDD5CE-5663-88C1-1CF5-2B5BB6E9A1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74655"/>
            <a:ext cx="1689100" cy="1665801"/>
          </a:xfrm>
          <a:prstGeom prst="rect">
            <a:avLst/>
          </a:prstGeom>
          <a:solidFill>
            <a:schemeClr val="bg1">
              <a:lumMod val="95000"/>
            </a:schemeClr>
          </a:solidFill>
        </p:spPr>
      </p:pic>
      <p:pic>
        <p:nvPicPr>
          <p:cNvPr id="10" name="Picture 9">
            <a:extLst>
              <a:ext uri="{FF2B5EF4-FFF2-40B4-BE49-F238E27FC236}">
                <a16:creationId xmlns:a16="http://schemas.microsoft.com/office/drawing/2014/main" id="{3D9CE3AD-F1E5-C4AB-E01B-76698D91146E}"/>
              </a:ext>
            </a:extLst>
          </p:cNvPr>
          <p:cNvPicPr>
            <a:picLocks noChangeAspect="1"/>
          </p:cNvPicPr>
          <p:nvPr/>
        </p:nvPicPr>
        <p:blipFill>
          <a:blip r:embed="rId3"/>
          <a:stretch>
            <a:fillRect/>
          </a:stretch>
        </p:blipFill>
        <p:spPr>
          <a:xfrm>
            <a:off x="2352412" y="81053"/>
            <a:ext cx="4073787" cy="4973328"/>
          </a:xfrm>
          <a:prstGeom prst="rect">
            <a:avLst/>
          </a:prstGeom>
        </p:spPr>
      </p:pic>
    </p:spTree>
    <p:extLst>
      <p:ext uri="{BB962C8B-B14F-4D97-AF65-F5344CB8AC3E}">
        <p14:creationId xmlns:p14="http://schemas.microsoft.com/office/powerpoint/2010/main" val="25864385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96147EDF-C139-74AD-7159-629CF86828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E681B0-B33B-B7C2-DDCA-EE26F53A06A8}"/>
              </a:ext>
            </a:extLst>
          </p:cNvPr>
          <p:cNvSpPr>
            <a:spLocks noGrp="1"/>
          </p:cNvSpPr>
          <p:nvPr>
            <p:ph type="title"/>
          </p:nvPr>
        </p:nvSpPr>
        <p:spPr>
          <a:xfrm>
            <a:off x="226208" y="1495030"/>
            <a:ext cx="8520600" cy="434776"/>
          </a:xfrm>
        </p:spPr>
        <p:txBody>
          <a:bodyPr/>
          <a:lstStyle/>
          <a:p>
            <a:pPr algn="ctr"/>
            <a:r>
              <a:rPr lang="en-GB" sz="3600" b="1" dirty="0">
                <a:latin typeface="Congenial Light" panose="02000503040000020004" pitchFamily="2" charset="0"/>
              </a:rPr>
              <a:t>Thank you for joining us!</a:t>
            </a:r>
            <a:br>
              <a:rPr lang="en-GB" sz="3600" b="1" dirty="0">
                <a:latin typeface="Congenial Light" panose="02000503040000020004" pitchFamily="2" charset="0"/>
              </a:rPr>
            </a:br>
            <a:br>
              <a:rPr lang="en-GB" sz="3600" b="1" dirty="0">
                <a:latin typeface="Congenial Light" panose="02000503040000020004" pitchFamily="2" charset="0"/>
              </a:rPr>
            </a:br>
            <a:endParaRPr lang="en-GB" sz="3600" b="1" dirty="0">
              <a:latin typeface="Congenial Light" panose="02000503040000020004" pitchFamily="2" charset="0"/>
            </a:endParaRPr>
          </a:p>
        </p:txBody>
      </p:sp>
      <p:sp>
        <p:nvSpPr>
          <p:cNvPr id="4" name="Slide Number Placeholder 3">
            <a:extLst>
              <a:ext uri="{FF2B5EF4-FFF2-40B4-BE49-F238E27FC236}">
                <a16:creationId xmlns:a16="http://schemas.microsoft.com/office/drawing/2014/main" id="{D401F834-A93C-6AF1-39FE-FF07012DE006}"/>
              </a:ext>
            </a:extLst>
          </p:cNvPr>
          <p:cNvSpPr>
            <a:spLocks noGrp="1"/>
          </p:cNvSpPr>
          <p:nvPr>
            <p:ph type="sldNum" idx="12"/>
          </p:nvPr>
        </p:nvSpPr>
        <p:spPr/>
        <p:txBody>
          <a:bodyPr/>
          <a:lstStyle/>
          <a:p>
            <a:fld id="{00000000-1234-1234-1234-123412341234}" type="slidenum">
              <a:rPr lang="en" smtClean="0">
                <a:latin typeface="Congenial Light" panose="02000503040000020004" pitchFamily="2" charset="0"/>
              </a:rPr>
              <a:pPr/>
              <a:t>22</a:t>
            </a:fld>
            <a:endParaRPr lang="en">
              <a:latin typeface="Congenial Light" panose="02000503040000020004" pitchFamily="2" charset="0"/>
            </a:endParaRPr>
          </a:p>
        </p:txBody>
      </p:sp>
      <p:pic>
        <p:nvPicPr>
          <p:cNvPr id="3" name="Picture 2">
            <a:extLst>
              <a:ext uri="{FF2B5EF4-FFF2-40B4-BE49-F238E27FC236}">
                <a16:creationId xmlns:a16="http://schemas.microsoft.com/office/drawing/2014/main" id="{B3720882-E436-0099-A1CD-73BD1A8726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74655"/>
            <a:ext cx="1689100" cy="1665801"/>
          </a:xfrm>
          <a:prstGeom prst="rect">
            <a:avLst/>
          </a:prstGeom>
          <a:solidFill>
            <a:schemeClr val="bg1">
              <a:lumMod val="95000"/>
            </a:schemeClr>
          </a:solidFill>
        </p:spPr>
      </p:pic>
    </p:spTree>
    <p:extLst>
      <p:ext uri="{BB962C8B-B14F-4D97-AF65-F5344CB8AC3E}">
        <p14:creationId xmlns:p14="http://schemas.microsoft.com/office/powerpoint/2010/main" val="2008461090"/>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3498ec8-48c0-4999-a427-41246005d726">
      <Terms xmlns="http://schemas.microsoft.com/office/infopath/2007/PartnerControls"/>
    </lcf76f155ced4ddcb4097134ff3c332f>
    <SharedWithUsers xmlns="02e50883-a1b4-4f73-82e4-199ac7eb9859">
      <UserInfo>
        <DisplayName>Mr Kent</DisplayName>
        <AccountId>11</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6B83DA8ACD3E14ABD2E68CCC5B9A1F6" ma:contentTypeVersion="15" ma:contentTypeDescription="Create a new document." ma:contentTypeScope="" ma:versionID="274d8b521eb1d8438eaaae10c2cf53b2">
  <xsd:schema xmlns:xsd="http://www.w3.org/2001/XMLSchema" xmlns:xs="http://www.w3.org/2001/XMLSchema" xmlns:p="http://schemas.microsoft.com/office/2006/metadata/properties" xmlns:ns2="13498ec8-48c0-4999-a427-41246005d726" xmlns:ns3="02e50883-a1b4-4f73-82e4-199ac7eb9859" targetNamespace="http://schemas.microsoft.com/office/2006/metadata/properties" ma:root="true" ma:fieldsID="dabb4d7a9eabe41c79b5969f6629b6ad" ns2:_="" ns3:_="">
    <xsd:import namespace="13498ec8-48c0-4999-a427-41246005d726"/>
    <xsd:import namespace="02e50883-a1b4-4f73-82e4-199ac7eb985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98ec8-48c0-4999-a427-41246005d7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e50883-a1b4-4f73-82e4-199ac7eb985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DCD8B8-863F-41DE-B451-F959760E6C98}">
  <ds:schemaRefs>
    <ds:schemaRef ds:uri="http://schemas.microsoft.com/office/2006/metadata/properties"/>
    <ds:schemaRef ds:uri="http://schemas.microsoft.com/office/infopath/2007/PartnerControls"/>
    <ds:schemaRef ds:uri="13498ec8-48c0-4999-a427-41246005d726"/>
    <ds:schemaRef ds:uri="02e50883-a1b4-4f73-82e4-199ac7eb9859"/>
  </ds:schemaRefs>
</ds:datastoreItem>
</file>

<file path=customXml/itemProps2.xml><?xml version="1.0" encoding="utf-8"?>
<ds:datastoreItem xmlns:ds="http://schemas.openxmlformats.org/officeDocument/2006/customXml" ds:itemID="{E3E6B5E6-9FA6-4567-9EB6-E121BBB0053B}">
  <ds:schemaRefs>
    <ds:schemaRef ds:uri="http://schemas.microsoft.com/sharepoint/v3/contenttype/forms"/>
  </ds:schemaRefs>
</ds:datastoreItem>
</file>

<file path=customXml/itemProps3.xml><?xml version="1.0" encoding="utf-8"?>
<ds:datastoreItem xmlns:ds="http://schemas.openxmlformats.org/officeDocument/2006/customXml" ds:itemID="{CFF3FF56-A87B-444D-975F-C94C8353A9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98ec8-48c0-4999-a427-41246005d726"/>
    <ds:schemaRef ds:uri="02e50883-a1b4-4f73-82e4-199ac7eb98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Organic</Template>
  <TotalTime>860</TotalTime>
  <Words>2639</Words>
  <Application>Microsoft Office PowerPoint</Application>
  <PresentationFormat>On-screen Show (16:9)</PresentationFormat>
  <Paragraphs>206</Paragraphs>
  <Slides>22</Slides>
  <Notes>14</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TSL</vt:lpstr>
      <vt:lpstr>  Year 6 SATs 2026   Information for Parents, Carers &amp; Guardians  Bournes Green Junior School</vt:lpstr>
      <vt:lpstr>What are the SATs? </vt:lpstr>
      <vt:lpstr>PowerPoint Presentation</vt:lpstr>
      <vt:lpstr>When and how the SATs are completed</vt:lpstr>
      <vt:lpstr>PowerPoint Presentation</vt:lpstr>
      <vt:lpstr>SATs Results</vt:lpstr>
      <vt:lpstr>SATs Results</vt:lpstr>
      <vt:lpstr>Grammar, Punctuation and Spelling: Monday 11th May</vt:lpstr>
      <vt:lpstr>Grammar, Punctuation and Spelling: Paper 1 (GPS)</vt:lpstr>
      <vt:lpstr>Reading: Tuesday 12th May</vt:lpstr>
      <vt:lpstr>Reading </vt:lpstr>
      <vt:lpstr>Maths: Wednesday 13th and Thursday 14th May</vt:lpstr>
      <vt:lpstr>Maths Paper 1 (Arithmetic) Wednesday 13th May </vt:lpstr>
      <vt:lpstr>Maths Papers 2 and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PowerPoint Presentation</vt:lpstr>
      <vt:lpstr>Thank you for joining us!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Miss Crumbie</dc:creator>
  <cp:lastModifiedBy>Mrs Hammond</cp:lastModifiedBy>
  <cp:revision>61</cp:revision>
  <cp:lastPrinted>2023-01-12T12:17:32Z</cp:lastPrinted>
  <dcterms:modified xsi:type="dcterms:W3CDTF">2026-01-15T10:51:21Z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0x01010066B83DA8ACD3E14ABD2E68CCC5B9A1F6</vt:lpwstr>
  </property>
  <property fmtid="{D5CDD505-2E9C-101B-9397-08002B2CF9AE}" pid="3" name="MediaServiceImageTags">
    <vt:lpwstr/>
  </property>
</Properties>
</file>