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sldIdLst>
    <p:sldId id="273" r:id="rId5"/>
    <p:sldId id="275" r:id="rId6"/>
    <p:sldId id="276" r:id="rId7"/>
    <p:sldId id="281" r:id="rId8"/>
    <p:sldId id="286" r:id="rId9"/>
    <p:sldId id="257" r:id="rId10"/>
    <p:sldId id="272" r:id="rId11"/>
    <p:sldId id="261" r:id="rId12"/>
    <p:sldId id="262" r:id="rId13"/>
    <p:sldId id="263" r:id="rId14"/>
    <p:sldId id="267" r:id="rId15"/>
    <p:sldId id="283" r:id="rId16"/>
    <p:sldId id="284" r:id="rId17"/>
    <p:sldId id="268" r:id="rId18"/>
    <p:sldId id="277" r:id="rId19"/>
    <p:sldId id="260" r:id="rId20"/>
    <p:sldId id="285" r:id="rId21"/>
    <p:sldId id="278" r:id="rId22"/>
    <p:sldId id="282" r:id="rId23"/>
    <p:sldId id="280" r:id="rId24"/>
    <p:sldId id="279" r:id="rId25"/>
    <p:sldId id="266"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3D9D4D-1766-BD4E-B898-0F50AD6ACB44}" v="28" dt="2026-03-03T15:40:50.168"/>
    <p1510:client id="{6F54CE61-0CB3-CB83-EFDD-5B4CC9B80213}" v="6" dt="2026-03-04T10:29:02.810"/>
    <p1510:client id="{7008E265-A4D8-6E74-D219-750A07A8F8E8}" v="9" dt="2026-03-04T10:22:03.257"/>
    <p1510:client id="{89DF49DB-9694-EE65-838D-77250A30AB49}" v="195" dt="2026-03-03T06:54:21.264"/>
    <p1510:client id="{F9B2FD9E-EBE7-594D-2F98-BF432E6387D6}" v="40" dt="2026-03-03T09:33:02.3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8E24158-ADCA-4390-B07A-B8E4A156DB03}"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A9E24F-5B10-44F0-922E-FB0DEFFF866B}" type="slidenum">
              <a:rPr lang="en-GB" smtClean="0"/>
              <a:t>‹#›</a:t>
            </a:fld>
            <a:endParaRPr lang="en-GB"/>
          </a:p>
        </p:txBody>
      </p:sp>
    </p:spTree>
    <p:extLst>
      <p:ext uri="{BB962C8B-B14F-4D97-AF65-F5344CB8AC3E}">
        <p14:creationId xmlns:p14="http://schemas.microsoft.com/office/powerpoint/2010/main" val="2057994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8E24158-ADCA-4390-B07A-B8E4A156DB03}"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A9E24F-5B10-44F0-922E-FB0DEFFF866B}" type="slidenum">
              <a:rPr lang="en-GB" smtClean="0"/>
              <a:t>‹#›</a:t>
            </a:fld>
            <a:endParaRPr lang="en-GB"/>
          </a:p>
        </p:txBody>
      </p:sp>
    </p:spTree>
    <p:extLst>
      <p:ext uri="{BB962C8B-B14F-4D97-AF65-F5344CB8AC3E}">
        <p14:creationId xmlns:p14="http://schemas.microsoft.com/office/powerpoint/2010/main" val="1506941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E24158-ADCA-4390-B07A-B8E4A156DB03}"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A9E24F-5B10-44F0-922E-FB0DEFFF866B}" type="slidenum">
              <a:rPr lang="en-GB" smtClean="0"/>
              <a:t>‹#›</a:t>
            </a:fld>
            <a:endParaRPr lang="en-GB"/>
          </a:p>
        </p:txBody>
      </p:sp>
    </p:spTree>
    <p:extLst>
      <p:ext uri="{BB962C8B-B14F-4D97-AF65-F5344CB8AC3E}">
        <p14:creationId xmlns:p14="http://schemas.microsoft.com/office/powerpoint/2010/main" val="34841295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8E24158-ADCA-4390-B07A-B8E4A156DB03}" type="datetimeFigureOut">
              <a:rPr lang="en-GB" smtClean="0"/>
              <a:t>05/03/2026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A9E24F-5B10-44F0-922E-FB0DEFFF866B}" type="slidenum">
              <a:rPr lang="en-GB" smtClean="0"/>
              <a:t>‹#›</a:t>
            </a:fld>
            <a:endParaRPr lang="en-GB"/>
          </a:p>
        </p:txBody>
      </p:sp>
    </p:spTree>
    <p:extLst>
      <p:ext uri="{BB962C8B-B14F-4D97-AF65-F5344CB8AC3E}">
        <p14:creationId xmlns:p14="http://schemas.microsoft.com/office/powerpoint/2010/main" val="1132299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8E24158-ADCA-4390-B07A-B8E4A156DB03}" type="datetimeFigureOut">
              <a:rPr lang="en-GB" smtClean="0"/>
              <a:t>05/03/2026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A9E24F-5B10-44F0-922E-FB0DEFFF866B}" type="slidenum">
              <a:rPr lang="en-GB" smtClean="0"/>
              <a:t>‹#›</a:t>
            </a:fld>
            <a:endParaRPr lang="en-GB"/>
          </a:p>
        </p:txBody>
      </p:sp>
    </p:spTree>
    <p:extLst>
      <p:ext uri="{BB962C8B-B14F-4D97-AF65-F5344CB8AC3E}">
        <p14:creationId xmlns:p14="http://schemas.microsoft.com/office/powerpoint/2010/main" val="547113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8E24158-ADCA-4390-B07A-B8E4A156DB03}" type="datetimeFigureOut">
              <a:rPr lang="en-GB" smtClean="0"/>
              <a:t>05/03/2026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A9E24F-5B10-44F0-922E-FB0DEFFF866B}" type="slidenum">
              <a:rPr lang="en-GB" smtClean="0"/>
              <a:t>‹#›</a:t>
            </a:fld>
            <a:endParaRPr lang="en-GB"/>
          </a:p>
        </p:txBody>
      </p:sp>
    </p:spTree>
    <p:extLst>
      <p:ext uri="{BB962C8B-B14F-4D97-AF65-F5344CB8AC3E}">
        <p14:creationId xmlns:p14="http://schemas.microsoft.com/office/powerpoint/2010/main" val="3088579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E24158-ADCA-4390-B07A-B8E4A156DB03}" type="datetimeFigureOut">
              <a:rPr lang="en-GB" smtClean="0"/>
              <a:t>05/03/2026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8A9E24F-5B10-44F0-922E-FB0DEFFF866B}" type="slidenum">
              <a:rPr lang="en-GB" smtClean="0"/>
              <a:t>‹#›</a:t>
            </a:fld>
            <a:endParaRPr lang="en-GB"/>
          </a:p>
        </p:txBody>
      </p:sp>
    </p:spTree>
    <p:extLst>
      <p:ext uri="{BB962C8B-B14F-4D97-AF65-F5344CB8AC3E}">
        <p14:creationId xmlns:p14="http://schemas.microsoft.com/office/powerpoint/2010/main" val="21552285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8E24158-ADCA-4390-B07A-B8E4A156DB03}" type="datetimeFigureOut">
              <a:rPr lang="en-GB" smtClean="0"/>
              <a:t>05/03/2026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A9E24F-5B10-44F0-922E-FB0DEFFF866B}" type="slidenum">
              <a:rPr lang="en-GB" smtClean="0"/>
              <a:t>‹#›</a:t>
            </a:fld>
            <a:endParaRPr lang="en-GB"/>
          </a:p>
        </p:txBody>
      </p:sp>
    </p:spTree>
    <p:extLst>
      <p:ext uri="{BB962C8B-B14F-4D97-AF65-F5344CB8AC3E}">
        <p14:creationId xmlns:p14="http://schemas.microsoft.com/office/powerpoint/2010/main" val="2286405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A9E24F-5B10-44F0-922E-FB0DEFFF866B}" type="slidenum">
              <a:rPr lang="en-GB" smtClean="0"/>
              <a:t>‹#›</a:t>
            </a:fld>
            <a:endParaRPr lang="en-GB"/>
          </a:p>
        </p:txBody>
      </p:sp>
      <p:sp>
        <p:nvSpPr>
          <p:cNvPr id="5" name="Date Placeholder 4"/>
          <p:cNvSpPr>
            <a:spLocks noGrp="1"/>
          </p:cNvSpPr>
          <p:nvPr>
            <p:ph type="dt" sz="half" idx="10"/>
          </p:nvPr>
        </p:nvSpPr>
        <p:spPr/>
        <p:txBody>
          <a:bodyPr/>
          <a:lstStyle/>
          <a:p>
            <a:fld id="{B8E24158-ADCA-4390-B07A-B8E4A156DB03}" type="datetimeFigureOut">
              <a:rPr lang="en-GB" smtClean="0"/>
              <a:t>05/03/2026</a:t>
            </a:fld>
            <a:endParaRPr lang="en-GB"/>
          </a:p>
        </p:txBody>
      </p:sp>
    </p:spTree>
    <p:extLst>
      <p:ext uri="{BB962C8B-B14F-4D97-AF65-F5344CB8AC3E}">
        <p14:creationId xmlns:p14="http://schemas.microsoft.com/office/powerpoint/2010/main" val="3585773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E24158-ADCA-4390-B07A-B8E4A156DB03}"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A9E24F-5B10-44F0-922E-FB0DEFFF866B}" type="slidenum">
              <a:rPr lang="en-GB" smtClean="0"/>
              <a:t>‹#›</a:t>
            </a:fld>
            <a:endParaRPr lang="en-GB"/>
          </a:p>
        </p:txBody>
      </p:sp>
    </p:spTree>
    <p:extLst>
      <p:ext uri="{BB962C8B-B14F-4D97-AF65-F5344CB8AC3E}">
        <p14:creationId xmlns:p14="http://schemas.microsoft.com/office/powerpoint/2010/main" val="551064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E24158-ADCA-4390-B07A-B8E4A156DB03}"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A9E24F-5B10-44F0-922E-FB0DEFFF866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531838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E24158-ADCA-4390-B07A-B8E4A156DB03}"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A9E24F-5B10-44F0-922E-FB0DEFFF866B}" type="slidenum">
              <a:rPr lang="en-GB" smtClean="0"/>
              <a:t>‹#›</a:t>
            </a:fld>
            <a:endParaRPr lang="en-GB"/>
          </a:p>
        </p:txBody>
      </p:sp>
    </p:spTree>
    <p:extLst>
      <p:ext uri="{BB962C8B-B14F-4D97-AF65-F5344CB8AC3E}">
        <p14:creationId xmlns:p14="http://schemas.microsoft.com/office/powerpoint/2010/main" val="17414816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E24158-ADCA-4390-B07A-B8E4A156DB03}"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A9E24F-5B10-44F0-922E-FB0DEFFF866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650093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8E24158-ADCA-4390-B07A-B8E4A156DB03}"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A9E24F-5B10-44F0-922E-FB0DEFFF866B}" type="slidenum">
              <a:rPr lang="en-GB" smtClean="0"/>
              <a:t>‹#›</a:t>
            </a:fld>
            <a:endParaRPr lang="en-GB"/>
          </a:p>
        </p:txBody>
      </p:sp>
    </p:spTree>
    <p:extLst>
      <p:ext uri="{BB962C8B-B14F-4D97-AF65-F5344CB8AC3E}">
        <p14:creationId xmlns:p14="http://schemas.microsoft.com/office/powerpoint/2010/main" val="16831944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8E24158-ADCA-4390-B07A-B8E4A156DB03}"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A9E24F-5B10-44F0-922E-FB0DEFFF866B}" type="slidenum">
              <a:rPr lang="en-GB" smtClean="0"/>
              <a:t>‹#›</a:t>
            </a:fld>
            <a:endParaRPr lang="en-GB"/>
          </a:p>
        </p:txBody>
      </p:sp>
    </p:spTree>
    <p:extLst>
      <p:ext uri="{BB962C8B-B14F-4D97-AF65-F5344CB8AC3E}">
        <p14:creationId xmlns:p14="http://schemas.microsoft.com/office/powerpoint/2010/main" val="38808599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8E24158-ADCA-4390-B07A-B8E4A156DB03}" type="datetimeFigureOut">
              <a:rPr lang="en-GB" smtClean="0"/>
              <a:t>05/03/2026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A9E24F-5B10-44F0-922E-FB0DEFFF866B}" type="slidenum">
              <a:rPr lang="en-GB" smtClean="0"/>
              <a:t>‹#›</a:t>
            </a:fld>
            <a:endParaRPr lang="en-GB"/>
          </a:p>
        </p:txBody>
      </p:sp>
    </p:spTree>
    <p:extLst>
      <p:ext uri="{BB962C8B-B14F-4D97-AF65-F5344CB8AC3E}">
        <p14:creationId xmlns:p14="http://schemas.microsoft.com/office/powerpoint/2010/main" val="904413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8E24158-ADCA-4390-B07A-B8E4A156DB03}" type="datetimeFigureOut">
              <a:rPr lang="en-GB" smtClean="0"/>
              <a:t>05/03/2026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8A9E24F-5B10-44F0-922E-FB0DEFFF866B}" type="slidenum">
              <a:rPr lang="en-GB" smtClean="0"/>
              <a:t>‹#›</a:t>
            </a:fld>
            <a:endParaRPr lang="en-GB"/>
          </a:p>
        </p:txBody>
      </p:sp>
    </p:spTree>
    <p:extLst>
      <p:ext uri="{BB962C8B-B14F-4D97-AF65-F5344CB8AC3E}">
        <p14:creationId xmlns:p14="http://schemas.microsoft.com/office/powerpoint/2010/main" val="239548284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1332" y="2508709"/>
            <a:ext cx="8596668" cy="3417453"/>
          </a:xfrm>
        </p:spPr>
        <p:txBody>
          <a:bodyPr>
            <a:normAutofit/>
          </a:bodyPr>
          <a:lstStyle/>
          <a:p>
            <a:pPr algn="ctr"/>
            <a:r>
              <a:rPr lang="en-GB" sz="5400">
                <a:solidFill>
                  <a:srgbClr val="C00000"/>
                </a:solidFill>
                <a:latin typeface="Comic Sans MS"/>
              </a:rPr>
              <a:t>Welcome to Bournes Green Infant School Nursery!</a:t>
            </a:r>
          </a:p>
        </p:txBody>
      </p:sp>
      <p:pic>
        <p:nvPicPr>
          <p:cNvPr id="5" name="Picture 4" descr="A logo with a lion on it&#10;&#10;AI-generated content may be incorrect.">
            <a:extLst>
              <a:ext uri="{FF2B5EF4-FFF2-40B4-BE49-F238E27FC236}">
                <a16:creationId xmlns:a16="http://schemas.microsoft.com/office/drawing/2014/main" id="{2CF8EC10-BF7F-158E-BE68-87E60BE1BEF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2299" y="251209"/>
            <a:ext cx="2138822" cy="2100235"/>
          </a:xfrm>
          <a:prstGeom prst="rect">
            <a:avLst/>
          </a:prstGeom>
        </p:spPr>
      </p:pic>
      <p:pic>
        <p:nvPicPr>
          <p:cNvPr id="7" name="Picture 6" descr="A blue puzzle piece with a black background&#10;&#10;AI-generated content may be incorrect.">
            <a:extLst>
              <a:ext uri="{FF2B5EF4-FFF2-40B4-BE49-F238E27FC236}">
                <a16:creationId xmlns:a16="http://schemas.microsoft.com/office/drawing/2014/main" id="{01835DE9-C2F0-D539-4AC9-9E33EBB9700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93884" y="130628"/>
            <a:ext cx="2225817" cy="1573096"/>
          </a:xfrm>
          <a:prstGeom prst="rect">
            <a:avLst/>
          </a:prstGeom>
        </p:spPr>
      </p:pic>
    </p:spTree>
    <p:extLst>
      <p:ext uri="{BB962C8B-B14F-4D97-AF65-F5344CB8AC3E}">
        <p14:creationId xmlns:p14="http://schemas.microsoft.com/office/powerpoint/2010/main" val="19664871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B7216-6B05-E14A-C5CC-29CD8F079E4F}"/>
              </a:ext>
            </a:extLst>
          </p:cNvPr>
          <p:cNvSpPr>
            <a:spLocks noGrp="1"/>
          </p:cNvSpPr>
          <p:nvPr>
            <p:ph type="title"/>
          </p:nvPr>
        </p:nvSpPr>
        <p:spPr>
          <a:xfrm>
            <a:off x="5162815" y="468198"/>
            <a:ext cx="4512989" cy="1110130"/>
          </a:xfrm>
        </p:spPr>
        <p:txBody>
          <a:bodyPr vert="horz" lIns="91440" tIns="45720" rIns="91440" bIns="45720" rtlCol="0" anchor="ctr">
            <a:normAutofit/>
          </a:bodyPr>
          <a:lstStyle/>
          <a:p>
            <a:r>
              <a:rPr lang="en-US" err="1">
                <a:solidFill>
                  <a:srgbClr val="C00000"/>
                </a:solidFill>
                <a:latin typeface="Calibri"/>
                <a:ea typeface="Calibri"/>
                <a:cs typeface="Calibri"/>
              </a:rPr>
              <a:t>Mrs</a:t>
            </a:r>
            <a:r>
              <a:rPr lang="en-US">
                <a:solidFill>
                  <a:srgbClr val="C00000"/>
                </a:solidFill>
                <a:latin typeface="Calibri"/>
                <a:ea typeface="Calibri"/>
                <a:cs typeface="Calibri"/>
              </a:rPr>
              <a:t> A Nagla</a:t>
            </a:r>
          </a:p>
        </p:txBody>
      </p:sp>
      <p:pic>
        <p:nvPicPr>
          <p:cNvPr id="6" name="Picture 5">
            <a:extLst>
              <a:ext uri="{FF2B5EF4-FFF2-40B4-BE49-F238E27FC236}">
                <a16:creationId xmlns:a16="http://schemas.microsoft.com/office/drawing/2014/main" id="{A6598A80-E3C4-2A6B-165D-1B57C8EBEA90}"/>
              </a:ext>
            </a:extLst>
          </p:cNvPr>
          <p:cNvPicPr>
            <a:picLocks noChangeAspect="1"/>
          </p:cNvPicPr>
          <p:nvPr/>
        </p:nvPicPr>
        <p:blipFill>
          <a:blip r:embed="rId2">
            <a:extLst>
              <a:ext uri="{28A0092B-C50C-407E-A947-70E740481C1C}">
                <a14:useLocalDpi xmlns:a14="http://schemas.microsoft.com/office/drawing/2010/main" val="0"/>
              </a:ext>
            </a:extLst>
          </a:blip>
          <a:srcRect l="4615" r="4615"/>
          <a:stretch/>
        </p:blipFill>
        <p:spPr>
          <a:xfrm>
            <a:off x="872332" y="1168399"/>
            <a:ext cx="3626612" cy="4610101"/>
          </a:xfrm>
          <a:prstGeom prst="rect">
            <a:avLst/>
          </a:prstGeom>
        </p:spPr>
      </p:pic>
      <p:sp>
        <p:nvSpPr>
          <p:cNvPr id="4" name="TextBox 3">
            <a:extLst>
              <a:ext uri="{FF2B5EF4-FFF2-40B4-BE49-F238E27FC236}">
                <a16:creationId xmlns:a16="http://schemas.microsoft.com/office/drawing/2014/main" id="{9DE10380-2629-40E3-C774-90FD90364144}"/>
              </a:ext>
            </a:extLst>
          </p:cNvPr>
          <p:cNvSpPr txBox="1"/>
          <p:nvPr/>
        </p:nvSpPr>
        <p:spPr>
          <a:xfrm>
            <a:off x="5050008" y="1576760"/>
            <a:ext cx="6109630" cy="3707957"/>
          </a:xfrm>
          <a:prstGeom prst="rect">
            <a:avLst/>
          </a:prstGeom>
        </p:spPr>
        <p:txBody>
          <a:bodyPr vert="horz" lIns="91440" tIns="45720" rIns="91440" bIns="45720" rtlCol="0" anchor="t">
            <a:noAutofit/>
          </a:bodyPr>
          <a:lstStyle/>
          <a:p>
            <a:pPr>
              <a:buClr>
                <a:schemeClr val="accent1"/>
              </a:buClr>
              <a:buSzPct val="80000"/>
              <a:buFont typeface="Arial" panose="05000000000000000000" pitchFamily="2" charset="2"/>
              <a:buChar char="•"/>
            </a:pPr>
            <a:r>
              <a:rPr lang="en-GB">
                <a:latin typeface="Calibri"/>
                <a:ea typeface="Calibri"/>
                <a:cs typeface="Calibri"/>
              </a:rPr>
              <a:t>My name is Mrs. Nagla, and I am a qualified teacher with a BA (Hons) degree in Art.</a:t>
            </a:r>
            <a:endParaRPr lang="en-US">
              <a:latin typeface="Calibri"/>
              <a:ea typeface="Calibri"/>
              <a:cs typeface="Calibri"/>
            </a:endParaRPr>
          </a:p>
          <a:p>
            <a:pPr>
              <a:buClr>
                <a:schemeClr val="accent1"/>
              </a:buClr>
              <a:buSzPct val="80000"/>
              <a:buFont typeface="Arial" panose="05000000000000000000" pitchFamily="2" charset="2"/>
              <a:buChar char="•"/>
            </a:pPr>
            <a:endParaRPr lang="en-GB" sz="1600">
              <a:latin typeface="Calibri"/>
              <a:ea typeface="Calibri"/>
              <a:cs typeface="Calibri"/>
            </a:endParaRPr>
          </a:p>
          <a:p>
            <a:pPr>
              <a:buClr>
                <a:schemeClr val="accent1"/>
              </a:buClr>
              <a:buSzPct val="80000"/>
              <a:buFont typeface="Arial" panose="05000000000000000000" pitchFamily="2" charset="2"/>
              <a:buChar char="•"/>
            </a:pPr>
            <a:r>
              <a:rPr lang="en-GB">
                <a:latin typeface="Calibri"/>
                <a:ea typeface="Calibri"/>
                <a:cs typeface="Calibri"/>
              </a:rPr>
              <a:t>I have been teaching for 23 years, working across Nursery, Reception, and Year 1. Throughout my career, I have taught in a variety of settings and communities, including Basildon, Wickford, Redbridge, Ilford, and now Southend.</a:t>
            </a:r>
          </a:p>
          <a:p>
            <a:pPr>
              <a:buClr>
                <a:schemeClr val="accent1"/>
              </a:buClr>
              <a:buSzPct val="80000"/>
              <a:buFont typeface="Arial" panose="05000000000000000000" pitchFamily="2" charset="2"/>
              <a:buChar char="•"/>
            </a:pPr>
            <a:r>
              <a:rPr lang="en-GB">
                <a:latin typeface="Calibri"/>
                <a:ea typeface="Calibri"/>
                <a:cs typeface="Calibri"/>
              </a:rPr>
              <a:t>Currently, I am proud to serve as the Early Years Lead and Senior Teacher, a role I have held for the past four years.</a:t>
            </a:r>
          </a:p>
          <a:p>
            <a:pPr>
              <a:buClr>
                <a:schemeClr val="accent1"/>
              </a:buClr>
              <a:buSzPct val="80000"/>
              <a:buFont typeface="Arial" panose="05000000000000000000" pitchFamily="2" charset="2"/>
              <a:buChar char="•"/>
            </a:pPr>
            <a:endParaRPr lang="en-GB" sz="1600">
              <a:latin typeface="Calibri"/>
              <a:ea typeface="Calibri"/>
              <a:cs typeface="Calibri"/>
            </a:endParaRPr>
          </a:p>
          <a:p>
            <a:pPr>
              <a:buClr>
                <a:schemeClr val="accent1"/>
              </a:buClr>
              <a:buSzPct val="80000"/>
              <a:buFont typeface="Arial" panose="05000000000000000000" pitchFamily="2" charset="2"/>
              <a:buChar char="•"/>
            </a:pPr>
            <a:r>
              <a:rPr lang="en-GB">
                <a:latin typeface="Calibri"/>
                <a:ea typeface="Calibri"/>
                <a:cs typeface="Calibri"/>
              </a:rPr>
              <a:t>Early Years education has always been my passion. I find immense joy in working with young children, each of whom is wonderfully unique. It is truly exciting to see the creativity and curiosity they bring to the world!</a:t>
            </a:r>
          </a:p>
          <a:p>
            <a:pPr>
              <a:buClr>
                <a:schemeClr val="accent1"/>
              </a:buClr>
              <a:buSzPct val="80000"/>
              <a:buFont typeface="Arial" panose="05000000000000000000" pitchFamily="2" charset="2"/>
              <a:buChar char="•"/>
            </a:pPr>
            <a:endParaRPr lang="en-GB" sz="1600">
              <a:latin typeface="Calibri"/>
              <a:ea typeface="Calibri"/>
              <a:cs typeface="Calibri"/>
            </a:endParaRPr>
          </a:p>
          <a:p>
            <a:pPr>
              <a:buClr>
                <a:schemeClr val="accent1"/>
              </a:buClr>
              <a:buSzPct val="80000"/>
              <a:buFont typeface="Arial" panose="05000000000000000000" pitchFamily="2" charset="2"/>
              <a:buChar char="•"/>
            </a:pPr>
            <a:r>
              <a:rPr lang="en-GB">
                <a:latin typeface="Calibri"/>
                <a:ea typeface="Calibri"/>
                <a:cs typeface="Calibri"/>
              </a:rPr>
              <a:t>On a personal note, I am a parent to two children, aged 11 and 14, so I understand the challenges and rewards of parenting firsthand.</a:t>
            </a:r>
          </a:p>
          <a:p>
            <a:pPr marL="742950" indent="-285750">
              <a:lnSpc>
                <a:spcPct val="90000"/>
              </a:lnSpc>
              <a:spcBef>
                <a:spcPts val="1000"/>
              </a:spcBef>
              <a:buClr>
                <a:schemeClr val="accent1"/>
              </a:buClr>
              <a:buSzPct val="80000"/>
              <a:buFont typeface="Wingdings" panose="05000000000000000000" pitchFamily="2" charset="2"/>
              <a:buChar char="Ø"/>
            </a:pPr>
            <a:endParaRPr lang="en-GB" sz="1600">
              <a:latin typeface="Calibri"/>
              <a:ea typeface="Calibri"/>
              <a:cs typeface="Calibri"/>
            </a:endParaRPr>
          </a:p>
        </p:txBody>
      </p:sp>
    </p:spTree>
    <p:extLst>
      <p:ext uri="{BB962C8B-B14F-4D97-AF65-F5344CB8AC3E}">
        <p14:creationId xmlns:p14="http://schemas.microsoft.com/office/powerpoint/2010/main" val="29292582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B7216-6B05-E14A-C5CC-29CD8F079E4F}"/>
              </a:ext>
            </a:extLst>
          </p:cNvPr>
          <p:cNvSpPr>
            <a:spLocks noGrp="1"/>
          </p:cNvSpPr>
          <p:nvPr>
            <p:ph type="title"/>
          </p:nvPr>
        </p:nvSpPr>
        <p:spPr>
          <a:xfrm>
            <a:off x="5335640" y="169682"/>
            <a:ext cx="4512989" cy="2227730"/>
          </a:xfrm>
        </p:spPr>
        <p:txBody>
          <a:bodyPr vert="horz" lIns="91440" tIns="45720" rIns="91440" bIns="45720" rtlCol="0" anchor="ctr">
            <a:normAutofit/>
          </a:bodyPr>
          <a:lstStyle/>
          <a:p>
            <a:r>
              <a:rPr lang="en-GB">
                <a:solidFill>
                  <a:srgbClr val="C00000"/>
                </a:solidFill>
                <a:latin typeface="Calibri"/>
                <a:ea typeface="Calibri"/>
                <a:cs typeface="Calibri"/>
              </a:rPr>
              <a:t>Miss </a:t>
            </a:r>
            <a:r>
              <a:rPr lang="en-US">
                <a:solidFill>
                  <a:srgbClr val="C00000"/>
                </a:solidFill>
                <a:latin typeface="Calibri"/>
                <a:ea typeface="Calibri"/>
                <a:cs typeface="Calibri"/>
              </a:rPr>
              <a:t>L. Gower</a:t>
            </a:r>
          </a:p>
        </p:txBody>
      </p:sp>
      <p:sp>
        <p:nvSpPr>
          <p:cNvPr id="4" name="TextBox 3">
            <a:extLst>
              <a:ext uri="{FF2B5EF4-FFF2-40B4-BE49-F238E27FC236}">
                <a16:creationId xmlns:a16="http://schemas.microsoft.com/office/drawing/2014/main" id="{9DE10380-2629-40E3-C774-90FD90364144}"/>
              </a:ext>
            </a:extLst>
          </p:cNvPr>
          <p:cNvSpPr txBox="1"/>
          <p:nvPr/>
        </p:nvSpPr>
        <p:spPr>
          <a:xfrm>
            <a:off x="5244567" y="1718162"/>
            <a:ext cx="5373030" cy="3707957"/>
          </a:xfrm>
          <a:prstGeom prst="rect">
            <a:avLst/>
          </a:prstGeom>
        </p:spPr>
        <p:txBody>
          <a:bodyPr vert="horz" lIns="91440" tIns="45720" rIns="91440" bIns="45720" rtlCol="0" anchor="t">
            <a:normAutofit/>
          </a:bodyPr>
          <a:lstStyle/>
          <a:p>
            <a:pPr>
              <a:buClr>
                <a:schemeClr val="accent1"/>
              </a:buClr>
              <a:buSzPct val="80000"/>
              <a:buFont typeface="Arial" panose="05000000000000000000" pitchFamily="2" charset="2"/>
              <a:buChar char="•"/>
            </a:pPr>
            <a:r>
              <a:rPr lang="en-US" sz="1600">
                <a:latin typeface="Calibri"/>
                <a:ea typeface="Calibri"/>
                <a:cs typeface="Calibri"/>
              </a:rPr>
              <a:t> I have been a Senior Nursery Practitioner for the past nine years running a very busy 2-3 year old room.</a:t>
            </a:r>
            <a:r>
              <a:rPr lang="en-GB" sz="1600">
                <a:latin typeface="Calibri"/>
                <a:ea typeface="Calibri"/>
                <a:cs typeface="Calibri"/>
              </a:rPr>
              <a:t> I have worked in various Early Years settings including abroad as a children’s Representative. </a:t>
            </a:r>
            <a:endParaRPr lang="en-US" sz="1600">
              <a:latin typeface="Calibri"/>
              <a:ea typeface="Calibri"/>
              <a:cs typeface="Calibri"/>
            </a:endParaRPr>
          </a:p>
          <a:p>
            <a:pPr>
              <a:buClr>
                <a:schemeClr val="accent1"/>
              </a:buClr>
              <a:buSzPct val="80000"/>
            </a:pPr>
            <a:endParaRPr lang="en-US" sz="1600">
              <a:latin typeface="Calibri"/>
              <a:ea typeface="Calibri"/>
              <a:cs typeface="Calibri"/>
            </a:endParaRPr>
          </a:p>
          <a:p>
            <a:pPr>
              <a:buClr>
                <a:schemeClr val="accent1"/>
              </a:buClr>
              <a:buSzPct val="80000"/>
              <a:buFont typeface="Arial" panose="05000000000000000000" pitchFamily="2" charset="2"/>
              <a:buChar char="•"/>
            </a:pPr>
            <a:r>
              <a:rPr lang="en-US" sz="1600">
                <a:latin typeface="Calibri"/>
                <a:ea typeface="Calibri"/>
                <a:cs typeface="Calibri"/>
              </a:rPr>
              <a:t> I have Early Years Professional Status and a </a:t>
            </a:r>
            <a:r>
              <a:rPr lang="en-GB" sz="1600">
                <a:latin typeface="Calibri"/>
                <a:ea typeface="Calibri"/>
                <a:cs typeface="Calibri"/>
              </a:rPr>
              <a:t>BA honours </a:t>
            </a:r>
            <a:r>
              <a:rPr lang="en-US" sz="1600">
                <a:latin typeface="Calibri"/>
                <a:ea typeface="Calibri"/>
                <a:cs typeface="Calibri"/>
              </a:rPr>
              <a:t>Degree in Early Childhood studies. </a:t>
            </a:r>
          </a:p>
          <a:p>
            <a:pPr>
              <a:buClr>
                <a:schemeClr val="accent1"/>
              </a:buClr>
              <a:buSzPct val="80000"/>
              <a:buFont typeface="Arial" panose="05000000000000000000" pitchFamily="2" charset="2"/>
              <a:buChar char="•"/>
            </a:pPr>
            <a:endParaRPr lang="en-US" sz="1600">
              <a:latin typeface="Calibri"/>
              <a:ea typeface="Calibri"/>
              <a:cs typeface="Calibri"/>
            </a:endParaRPr>
          </a:p>
          <a:p>
            <a:pPr>
              <a:buClr>
                <a:schemeClr val="accent1"/>
              </a:buClr>
              <a:buSzPct val="80000"/>
              <a:buFont typeface="Arial" panose="05000000000000000000" pitchFamily="2" charset="2"/>
              <a:buChar char="•"/>
            </a:pPr>
            <a:r>
              <a:rPr lang="en-US" sz="1600">
                <a:latin typeface="Calibri"/>
                <a:ea typeface="Calibri"/>
                <a:cs typeface="Calibri"/>
              </a:rPr>
              <a:t>My interests include going to the gym and showing my two dogs at competitions around the country. I also enjoy spending time with family and friends. </a:t>
            </a:r>
            <a:endParaRPr lang="en-GB" sz="1600">
              <a:latin typeface="Calibri"/>
              <a:ea typeface="Calibri"/>
              <a:cs typeface="Calibri"/>
            </a:endParaRPr>
          </a:p>
          <a:p>
            <a:pPr>
              <a:buClr>
                <a:schemeClr val="accent1"/>
              </a:buClr>
              <a:buSzPct val="80000"/>
              <a:buFont typeface="Arial" panose="05000000000000000000" pitchFamily="2" charset="2"/>
              <a:buChar char="•"/>
            </a:pPr>
            <a:endParaRPr lang="en-GB" sz="1600">
              <a:latin typeface="Calibri"/>
              <a:ea typeface="Calibri"/>
              <a:cs typeface="Calibri"/>
            </a:endParaRPr>
          </a:p>
          <a:p>
            <a:pPr>
              <a:buClr>
                <a:schemeClr val="accent1"/>
              </a:buClr>
              <a:buSzPct val="80000"/>
              <a:buFont typeface="Arial" panose="05000000000000000000" pitchFamily="2" charset="2"/>
              <a:buChar char="•"/>
            </a:pPr>
            <a:r>
              <a:rPr lang="en-GB" sz="1600">
                <a:latin typeface="Calibri"/>
                <a:ea typeface="Calibri"/>
                <a:cs typeface="Calibri"/>
              </a:rPr>
              <a:t>I have a passion for Early Years and supporting children’s education. </a:t>
            </a:r>
            <a:endParaRPr lang="en-US" sz="1600">
              <a:latin typeface="Trebuchet MS" panose="020B0603020202020204"/>
              <a:ea typeface="Calibri"/>
              <a:cs typeface="Calibri"/>
            </a:endParaRPr>
          </a:p>
          <a:p>
            <a:pPr marL="742950" indent="-285750">
              <a:lnSpc>
                <a:spcPct val="90000"/>
              </a:lnSpc>
              <a:spcBef>
                <a:spcPts val="1000"/>
              </a:spcBef>
              <a:buClr>
                <a:schemeClr val="accent1"/>
              </a:buClr>
              <a:buSzPct val="80000"/>
              <a:buFont typeface="Wingdings" panose="05000000000000000000" pitchFamily="2" charset="2"/>
              <a:buChar char="Ø"/>
            </a:pPr>
            <a:endParaRPr lang="en-GB" sz="1600">
              <a:effectLst/>
            </a:endParaRPr>
          </a:p>
          <a:p>
            <a:pPr marL="742950" indent="-285750">
              <a:lnSpc>
                <a:spcPct val="90000"/>
              </a:lnSpc>
              <a:spcBef>
                <a:spcPts val="1000"/>
              </a:spcBef>
              <a:buClr>
                <a:schemeClr val="accent1"/>
              </a:buClr>
              <a:buSzPct val="80000"/>
              <a:buFont typeface="Wingdings" panose="05000000000000000000" pitchFamily="2" charset="2"/>
              <a:buChar char="Ø"/>
            </a:pPr>
            <a:endParaRPr lang="en-US" sz="1600">
              <a:effectLst/>
            </a:endParaRPr>
          </a:p>
        </p:txBody>
      </p:sp>
      <p:pic>
        <p:nvPicPr>
          <p:cNvPr id="6" name="Picture 5">
            <a:extLst>
              <a:ext uri="{FF2B5EF4-FFF2-40B4-BE49-F238E27FC236}">
                <a16:creationId xmlns:a16="http://schemas.microsoft.com/office/drawing/2014/main" id="{E601FD6A-9474-BC44-22C1-0F1FE5DE18B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8499" y="917325"/>
            <a:ext cx="3652222" cy="4822591"/>
          </a:xfrm>
          <a:prstGeom prst="rect">
            <a:avLst/>
          </a:prstGeom>
        </p:spPr>
      </p:pic>
    </p:spTree>
    <p:extLst>
      <p:ext uri="{BB962C8B-B14F-4D97-AF65-F5344CB8AC3E}">
        <p14:creationId xmlns:p14="http://schemas.microsoft.com/office/powerpoint/2010/main" val="2056745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9064BFB-EECD-828E-30F0-A873E3EC52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1409A9-AC44-1644-E160-7580C248D68E}"/>
              </a:ext>
            </a:extLst>
          </p:cNvPr>
          <p:cNvSpPr>
            <a:spLocks noGrp="1"/>
          </p:cNvSpPr>
          <p:nvPr>
            <p:ph type="title"/>
          </p:nvPr>
        </p:nvSpPr>
        <p:spPr>
          <a:xfrm>
            <a:off x="4605063" y="515332"/>
            <a:ext cx="4512989" cy="1292906"/>
          </a:xfrm>
        </p:spPr>
        <p:txBody>
          <a:bodyPr vert="horz" lIns="91440" tIns="45720" rIns="91440" bIns="45720" rtlCol="0" anchor="ctr">
            <a:normAutofit/>
          </a:bodyPr>
          <a:lstStyle/>
          <a:p>
            <a:r>
              <a:rPr lang="en-US" err="1">
                <a:solidFill>
                  <a:srgbClr val="C00000"/>
                </a:solidFill>
                <a:latin typeface="Calibri"/>
                <a:ea typeface="Calibri"/>
                <a:cs typeface="Calibri"/>
              </a:rPr>
              <a:t>Mrs</a:t>
            </a:r>
            <a:r>
              <a:rPr lang="en-US">
                <a:solidFill>
                  <a:srgbClr val="C00000"/>
                </a:solidFill>
                <a:latin typeface="Calibri"/>
                <a:ea typeface="Calibri"/>
                <a:cs typeface="Calibri"/>
              </a:rPr>
              <a:t> A. Miles</a:t>
            </a:r>
          </a:p>
        </p:txBody>
      </p:sp>
      <p:sp>
        <p:nvSpPr>
          <p:cNvPr id="4" name="TextBox 3">
            <a:extLst>
              <a:ext uri="{FF2B5EF4-FFF2-40B4-BE49-F238E27FC236}">
                <a16:creationId xmlns:a16="http://schemas.microsoft.com/office/drawing/2014/main" id="{145C5195-42CA-D935-501D-C06C17C25318}"/>
              </a:ext>
            </a:extLst>
          </p:cNvPr>
          <p:cNvSpPr txBox="1"/>
          <p:nvPr/>
        </p:nvSpPr>
        <p:spPr>
          <a:xfrm>
            <a:off x="4602497" y="1718162"/>
            <a:ext cx="6541430" cy="4063557"/>
          </a:xfrm>
          <a:prstGeom prst="rect">
            <a:avLst/>
          </a:prstGeom>
        </p:spPr>
        <p:txBody>
          <a:bodyPr vert="horz" lIns="91440" tIns="45720" rIns="91440" bIns="45720" rtlCol="0" anchor="t">
            <a:noAutofit/>
          </a:bodyPr>
          <a:lstStyle/>
          <a:p>
            <a:pPr marL="285750" indent="-285750">
              <a:buFont typeface="Arial"/>
              <a:buChar char="•"/>
            </a:pPr>
            <a:r>
              <a:rPr lang="en-US" sz="1600">
                <a:latin typeface="Calibri"/>
                <a:ea typeface="Calibri"/>
                <a:cs typeface="Calibri"/>
              </a:rPr>
              <a:t> I have over 26 years of experience in childcare and education.</a:t>
            </a:r>
            <a:endParaRPr lang="en-US"/>
          </a:p>
          <a:p>
            <a:r>
              <a:rPr lang="en-US" sz="1600">
                <a:latin typeface="Calibri"/>
                <a:ea typeface="Calibri"/>
                <a:cs typeface="Calibri"/>
              </a:rPr>
              <a:t>I am a proud parent of four children, two of whom attended BGS.</a:t>
            </a:r>
          </a:p>
          <a:p>
            <a:endParaRPr lang="en-US" sz="1600">
              <a:latin typeface="Calibri"/>
              <a:ea typeface="Calibri"/>
              <a:cs typeface="Calibri"/>
            </a:endParaRPr>
          </a:p>
          <a:p>
            <a:r>
              <a:rPr lang="en-US" sz="1600">
                <a:latin typeface="Calibri"/>
                <a:ea typeface="Calibri"/>
                <a:cs typeface="Calibri"/>
              </a:rPr>
              <a:t>My professional experience includes:</a:t>
            </a:r>
          </a:p>
          <a:p>
            <a:pPr marL="285750" indent="-285750">
              <a:buFont typeface="Arial"/>
              <a:buChar char="•"/>
            </a:pPr>
            <a:r>
              <a:rPr lang="en-US" sz="1600">
                <a:latin typeface="Calibri"/>
                <a:ea typeface="Calibri"/>
                <a:cs typeface="Calibri"/>
              </a:rPr>
              <a:t>Childminder for 4 years</a:t>
            </a:r>
          </a:p>
          <a:p>
            <a:pPr marL="285750" indent="-285750">
              <a:buFont typeface="Arial"/>
              <a:buChar char="•"/>
            </a:pPr>
            <a:r>
              <a:rPr lang="en-US" sz="1600">
                <a:latin typeface="Calibri"/>
                <a:ea typeface="Calibri"/>
                <a:cs typeface="Calibri"/>
              </a:rPr>
              <a:t>Teaching Assistant across Year 1 to Year 6 for many years</a:t>
            </a:r>
          </a:p>
          <a:p>
            <a:pPr marL="285750" indent="-285750">
              <a:buFont typeface="Arial"/>
              <a:buChar char="•"/>
            </a:pPr>
            <a:r>
              <a:rPr lang="en-US" sz="1600">
                <a:latin typeface="Calibri"/>
                <a:ea typeface="Calibri"/>
                <a:cs typeface="Calibri"/>
              </a:rPr>
              <a:t>Nursery Practitioner in two schools and a preschool setting</a:t>
            </a:r>
          </a:p>
          <a:p>
            <a:pPr marL="285750" indent="-285750">
              <a:buFont typeface="Arial"/>
              <a:buChar char="•"/>
            </a:pPr>
            <a:r>
              <a:rPr lang="en-US" sz="1600">
                <a:latin typeface="Calibri"/>
                <a:ea typeface="Calibri"/>
                <a:cs typeface="Calibri"/>
              </a:rPr>
              <a:t>Working within a Special Educational Needs (SEN) department, supporting children from Reception to Year 6</a:t>
            </a:r>
          </a:p>
          <a:p>
            <a:pPr marL="285750" indent="-285750">
              <a:buFont typeface="Arial"/>
              <a:buChar char="•"/>
            </a:pPr>
            <a:endParaRPr lang="en-US" sz="1600">
              <a:latin typeface="Calibri"/>
              <a:ea typeface="Calibri"/>
              <a:cs typeface="Calibri"/>
            </a:endParaRPr>
          </a:p>
          <a:p>
            <a:r>
              <a:rPr lang="en-US" sz="1600">
                <a:latin typeface="Calibri"/>
                <a:ea typeface="Calibri"/>
                <a:cs typeface="Calibri"/>
              </a:rPr>
              <a:t>I am passionate about supporting children’s learning and development, ensuring they feel valued and confident as they grow.</a:t>
            </a:r>
            <a:endParaRPr lang="en-US" sz="1600">
              <a:latin typeface="Trebuchet MS" panose="020B0603020202020204"/>
              <a:ea typeface="Calibri"/>
              <a:cs typeface="Calibri"/>
            </a:endParaRPr>
          </a:p>
          <a:p>
            <a:pPr>
              <a:buFont typeface="Arial" panose="05000000000000000000" pitchFamily="2" charset="2"/>
            </a:pPr>
            <a:endParaRPr lang="en-US" sz="1600">
              <a:latin typeface="Aptos"/>
            </a:endParaRPr>
          </a:p>
          <a:p>
            <a:pPr marL="742950" indent="-285750">
              <a:lnSpc>
                <a:spcPct val="90000"/>
              </a:lnSpc>
              <a:spcBef>
                <a:spcPts val="1000"/>
              </a:spcBef>
              <a:buClr>
                <a:schemeClr val="accent1"/>
              </a:buClr>
              <a:buSzPct val="80000"/>
              <a:buFont typeface="Arial" panose="05000000000000000000" pitchFamily="2" charset="2"/>
              <a:buChar char="•"/>
            </a:pPr>
            <a:endParaRPr lang="en-US" sz="1600">
              <a:effectLst/>
            </a:endParaRPr>
          </a:p>
        </p:txBody>
      </p:sp>
      <p:pic>
        <p:nvPicPr>
          <p:cNvPr id="5" name="Picture 4">
            <a:extLst>
              <a:ext uri="{FF2B5EF4-FFF2-40B4-BE49-F238E27FC236}">
                <a16:creationId xmlns:a16="http://schemas.microsoft.com/office/drawing/2014/main" id="{BF6BB61D-C6C3-1DC5-9F34-0DD6CEA154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057" y="1162749"/>
            <a:ext cx="3446771" cy="4240959"/>
          </a:xfrm>
          <a:prstGeom prst="rect">
            <a:avLst/>
          </a:prstGeom>
        </p:spPr>
      </p:pic>
    </p:spTree>
    <p:extLst>
      <p:ext uri="{BB962C8B-B14F-4D97-AF65-F5344CB8AC3E}">
        <p14:creationId xmlns:p14="http://schemas.microsoft.com/office/powerpoint/2010/main" val="2391605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F4613-BE81-B42C-7A09-8E49C0CD7FB6}"/>
              </a:ext>
            </a:extLst>
          </p:cNvPr>
          <p:cNvSpPr>
            <a:spLocks noGrp="1"/>
          </p:cNvSpPr>
          <p:nvPr>
            <p:ph type="title"/>
          </p:nvPr>
        </p:nvSpPr>
        <p:spPr>
          <a:xfrm>
            <a:off x="4345932" y="1073084"/>
            <a:ext cx="3301946" cy="715914"/>
          </a:xfrm>
        </p:spPr>
        <p:txBody>
          <a:bodyPr anchor="t">
            <a:normAutofit fontScale="90000"/>
          </a:bodyPr>
          <a:lstStyle/>
          <a:p>
            <a:r>
              <a:rPr lang="en-GB"/>
              <a:t>                 </a:t>
            </a:r>
            <a:r>
              <a:rPr lang="en-GB">
                <a:solidFill>
                  <a:srgbClr val="C00000"/>
                </a:solidFill>
              </a:rPr>
              <a:t>Miss O. Wells </a:t>
            </a:r>
            <a:endParaRPr lang="en-US">
              <a:solidFill>
                <a:srgbClr val="C00000"/>
              </a:solidFill>
            </a:endParaRPr>
          </a:p>
        </p:txBody>
      </p:sp>
      <p:sp>
        <p:nvSpPr>
          <p:cNvPr id="3" name="Content Placeholder 2">
            <a:extLst>
              <a:ext uri="{FF2B5EF4-FFF2-40B4-BE49-F238E27FC236}">
                <a16:creationId xmlns:a16="http://schemas.microsoft.com/office/drawing/2014/main" id="{B813C107-E315-7D63-2263-6DE054774B3A}"/>
              </a:ext>
            </a:extLst>
          </p:cNvPr>
          <p:cNvSpPr>
            <a:spLocks noGrp="1"/>
          </p:cNvSpPr>
          <p:nvPr>
            <p:ph idx="1"/>
          </p:nvPr>
        </p:nvSpPr>
        <p:spPr>
          <a:xfrm>
            <a:off x="4063160" y="2160589"/>
            <a:ext cx="5207839" cy="3880773"/>
          </a:xfrm>
        </p:spPr>
        <p:txBody>
          <a:bodyPr vert="horz" lIns="91440" tIns="45720" rIns="91440" bIns="45720" rtlCol="0" anchor="t">
            <a:normAutofit/>
          </a:bodyPr>
          <a:lstStyle/>
          <a:p>
            <a:pPr>
              <a:buFont typeface="Arial" charset="2"/>
              <a:buChar char="•"/>
            </a:pPr>
            <a:r>
              <a:rPr lang="en-GB">
                <a:latin typeface="Calibri"/>
                <a:ea typeface="Calibri"/>
                <a:cs typeface="Calibri"/>
              </a:rPr>
              <a:t> I am currently completing  my level 3 apprenticeship here at the school to be a qualified Early Years Educator. I previously taught gymnastics for 5 years working with children from the ages of 2-14years. </a:t>
            </a:r>
            <a:endParaRPr lang="en-US">
              <a:latin typeface="Calibri"/>
              <a:ea typeface="Calibri"/>
              <a:cs typeface="Calibri"/>
            </a:endParaRPr>
          </a:p>
          <a:p>
            <a:pPr>
              <a:buFont typeface="Arial" charset="2"/>
              <a:buChar char="•"/>
            </a:pPr>
            <a:r>
              <a:rPr lang="en-GB">
                <a:latin typeface="Calibri"/>
                <a:ea typeface="Calibri"/>
                <a:cs typeface="Calibri"/>
              </a:rPr>
              <a:t>I enjoy working with children, watching them grow and develop into their own person. </a:t>
            </a:r>
          </a:p>
          <a:p>
            <a:pPr>
              <a:buFont typeface="Arial" charset="2"/>
              <a:buChar char="•"/>
            </a:pPr>
            <a:r>
              <a:rPr lang="en-GB">
                <a:latin typeface="Calibri"/>
                <a:ea typeface="Calibri"/>
                <a:cs typeface="Calibri"/>
              </a:rPr>
              <a:t>Some of my interests include spending time with family and friends and I am also a keen traveller, exploring new countries and visiting new places.  </a:t>
            </a:r>
            <a:endParaRPr lang="en-US">
              <a:latin typeface="Calibri"/>
              <a:ea typeface="Calibri"/>
              <a:cs typeface="Calibri"/>
            </a:endParaRPr>
          </a:p>
        </p:txBody>
      </p:sp>
      <p:pic>
        <p:nvPicPr>
          <p:cNvPr id="5" name="Picture 4">
            <a:extLst>
              <a:ext uri="{FF2B5EF4-FFF2-40B4-BE49-F238E27FC236}">
                <a16:creationId xmlns:a16="http://schemas.microsoft.com/office/drawing/2014/main" id="{3593DE6C-5163-0E09-BBDB-0621729C54A0}"/>
              </a:ext>
            </a:extLst>
          </p:cNvPr>
          <p:cNvPicPr>
            <a:picLocks noChangeAspect="1"/>
          </p:cNvPicPr>
          <p:nvPr/>
        </p:nvPicPr>
        <p:blipFill>
          <a:blip r:embed="rId2" cstate="print">
            <a:extLst>
              <a:ext uri="{28A0092B-C50C-407E-A947-70E740481C1C}">
                <a14:useLocalDpi xmlns:a14="http://schemas.microsoft.com/office/drawing/2010/main" val="0"/>
              </a:ext>
            </a:extLst>
          </a:blip>
          <a:srcRect r="-2" b="21909"/>
          <a:stretch>
            <a:fillRect/>
          </a:stretch>
        </p:blipFill>
        <p:spPr>
          <a:xfrm>
            <a:off x="512365" y="1074133"/>
            <a:ext cx="3454538" cy="4282845"/>
          </a:xfrm>
          <a:prstGeom prst="rect">
            <a:avLst/>
          </a:prstGeom>
        </p:spPr>
      </p:pic>
    </p:spTree>
    <p:extLst>
      <p:ext uri="{BB962C8B-B14F-4D97-AF65-F5344CB8AC3E}">
        <p14:creationId xmlns:p14="http://schemas.microsoft.com/office/powerpoint/2010/main" val="25053144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828648" y="318940"/>
            <a:ext cx="5217540" cy="598079"/>
          </a:xfrm>
        </p:spPr>
        <p:txBody>
          <a:bodyPr>
            <a:normAutofit fontScale="90000"/>
          </a:bodyPr>
          <a:lstStyle/>
          <a:p>
            <a:r>
              <a:rPr lang="en-GB" sz="4000">
                <a:solidFill>
                  <a:srgbClr val="C00000"/>
                </a:solidFill>
                <a:latin typeface="Calibri"/>
                <a:ea typeface="Calibri"/>
                <a:cs typeface="Calibri"/>
              </a:rPr>
              <a:t> Why choose us?</a:t>
            </a:r>
            <a:br>
              <a:rPr lang="en-GB"/>
            </a:br>
            <a:r>
              <a:rPr lang="en-GB"/>
              <a:t>                       </a:t>
            </a:r>
          </a:p>
        </p:txBody>
      </p:sp>
      <p:sp>
        <p:nvSpPr>
          <p:cNvPr id="3" name="Content Placeholder 2"/>
          <p:cNvSpPr>
            <a:spLocks noGrp="1"/>
          </p:cNvSpPr>
          <p:nvPr>
            <p:ph idx="1"/>
          </p:nvPr>
        </p:nvSpPr>
        <p:spPr>
          <a:xfrm>
            <a:off x="3827862" y="1268414"/>
            <a:ext cx="6335313" cy="5843586"/>
          </a:xfrm>
        </p:spPr>
        <p:txBody>
          <a:bodyPr vert="horz" lIns="91440" tIns="45720" rIns="91440" bIns="45720" rtlCol="0" anchor="t">
            <a:normAutofit/>
          </a:bodyPr>
          <a:lstStyle/>
          <a:p>
            <a:pPr>
              <a:lnSpc>
                <a:spcPct val="90000"/>
              </a:lnSpc>
            </a:pPr>
            <a:r>
              <a:rPr lang="en-GB">
                <a:solidFill>
                  <a:schemeClr val="tx1"/>
                </a:solidFill>
                <a:latin typeface="Calibri"/>
                <a:ea typeface="Calibri"/>
                <a:cs typeface="Calibri"/>
              </a:rPr>
              <a:t>We are part of Southend East Community Academy Trust (SECAT)</a:t>
            </a:r>
          </a:p>
          <a:p>
            <a:pPr>
              <a:lnSpc>
                <a:spcPct val="90000"/>
              </a:lnSpc>
            </a:pPr>
            <a:r>
              <a:rPr lang="en-GB">
                <a:solidFill>
                  <a:schemeClr val="tx1"/>
                </a:solidFill>
                <a:latin typeface="Calibri"/>
                <a:ea typeface="Calibri"/>
                <a:cs typeface="Calibri"/>
              </a:rPr>
              <a:t>Our academy is made up of five primary schools and one secondary school, all based in the </a:t>
            </a:r>
            <a:r>
              <a:rPr lang="en-GB" err="1">
                <a:solidFill>
                  <a:schemeClr val="tx1"/>
                </a:solidFill>
                <a:latin typeface="Calibri"/>
                <a:ea typeface="Calibri"/>
                <a:cs typeface="Calibri"/>
              </a:rPr>
              <a:t>Shoeburyness</a:t>
            </a:r>
            <a:r>
              <a:rPr lang="en-GB">
                <a:solidFill>
                  <a:schemeClr val="tx1"/>
                </a:solidFill>
                <a:latin typeface="Calibri"/>
                <a:ea typeface="Calibri"/>
                <a:cs typeface="Calibri"/>
              </a:rPr>
              <a:t> area. </a:t>
            </a:r>
          </a:p>
          <a:p>
            <a:pPr>
              <a:lnSpc>
                <a:spcPct val="90000"/>
              </a:lnSpc>
            </a:pPr>
            <a:r>
              <a:rPr lang="en-GB">
                <a:solidFill>
                  <a:schemeClr val="tx1"/>
                </a:solidFill>
                <a:latin typeface="Calibri"/>
                <a:ea typeface="Calibri"/>
                <a:cs typeface="Calibri"/>
              </a:rPr>
              <a:t>SECAT has its own Board of Trustees, and each school has its own Local Governing Body (Academy Committee) which is accountable to the Trust Board.</a:t>
            </a:r>
          </a:p>
          <a:p>
            <a:pPr>
              <a:lnSpc>
                <a:spcPct val="90000"/>
              </a:lnSpc>
            </a:pPr>
            <a:r>
              <a:rPr lang="en-GB">
                <a:solidFill>
                  <a:schemeClr val="tx1"/>
                </a:solidFill>
                <a:latin typeface="Calibri"/>
                <a:ea typeface="Calibri"/>
                <a:cs typeface="Calibri"/>
              </a:rPr>
              <a:t>Our Vision is to become recognised as an outstanding Educational partnership nationally.</a:t>
            </a:r>
          </a:p>
          <a:p>
            <a:pPr>
              <a:lnSpc>
                <a:spcPct val="90000"/>
              </a:lnSpc>
            </a:pPr>
            <a:r>
              <a:rPr lang="en-GB">
                <a:solidFill>
                  <a:schemeClr val="tx1"/>
                </a:solidFill>
                <a:latin typeface="Calibri"/>
                <a:ea typeface="Calibri"/>
                <a:cs typeface="Calibri"/>
              </a:rPr>
              <a:t>Our Mission is to achieve outstanding outcomes for the young people in our community by providing an engaging and challenging learning experiences from 2 – 18 that equips them to live happy and success lives.</a:t>
            </a:r>
          </a:p>
          <a:p>
            <a:pPr>
              <a:lnSpc>
                <a:spcPct val="90000"/>
              </a:lnSpc>
            </a:pPr>
            <a:r>
              <a:rPr lang="en-GB">
                <a:solidFill>
                  <a:schemeClr val="tx1"/>
                </a:solidFill>
                <a:latin typeface="Calibri"/>
                <a:ea typeface="Calibri"/>
                <a:cs typeface="Calibri"/>
              </a:rPr>
              <a:t>Bournes Green had 86% of children reach a Good Level of Development for the last two years. Substantially above National Average of 68%</a:t>
            </a:r>
          </a:p>
          <a:p>
            <a:pPr>
              <a:lnSpc>
                <a:spcPct val="90000"/>
              </a:lnSpc>
            </a:pPr>
            <a:endParaRPr lang="en-GB" sz="1500"/>
          </a:p>
        </p:txBody>
      </p:sp>
      <p:pic>
        <p:nvPicPr>
          <p:cNvPr id="5" name="Picture 4" descr="A blue puzzle piece with a black background&#10;&#10;Description automatically generated">
            <a:extLst>
              <a:ext uri="{FF2B5EF4-FFF2-40B4-BE49-F238E27FC236}">
                <a16:creationId xmlns:a16="http://schemas.microsoft.com/office/drawing/2014/main" id="{2A640628-0217-A9E2-60A4-1FFC3B1F39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3" y="798523"/>
            <a:ext cx="3150527" cy="2223900"/>
          </a:xfrm>
          <a:prstGeom prst="rect">
            <a:avLst/>
          </a:prstGeom>
        </p:spPr>
      </p:pic>
      <p:pic>
        <p:nvPicPr>
          <p:cNvPr id="4" name="Picture 3" descr="A logo with a lion on it&#10;&#10;AI-generated content may be incorrect.">
            <a:extLst>
              <a:ext uri="{FF2B5EF4-FFF2-40B4-BE49-F238E27FC236}">
                <a16:creationId xmlns:a16="http://schemas.microsoft.com/office/drawing/2014/main" id="{EFD5C132-5D75-069E-40AC-399CBED7C9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6651" y="3429000"/>
            <a:ext cx="2138822" cy="2100235"/>
          </a:xfrm>
          <a:prstGeom prst="rect">
            <a:avLst/>
          </a:prstGeom>
        </p:spPr>
      </p:pic>
    </p:spTree>
    <p:extLst>
      <p:ext uri="{BB962C8B-B14F-4D97-AF65-F5344CB8AC3E}">
        <p14:creationId xmlns:p14="http://schemas.microsoft.com/office/powerpoint/2010/main" val="18191424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Children playing with blocks">
            <a:extLst>
              <a:ext uri="{FF2B5EF4-FFF2-40B4-BE49-F238E27FC236}">
                <a16:creationId xmlns:a16="http://schemas.microsoft.com/office/drawing/2014/main" id="{9F026014-2287-8816-BC1F-14B1C0F5250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22891" b="-2"/>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p:cNvSpPr>
            <a:spLocks noGrp="1"/>
          </p:cNvSpPr>
          <p:nvPr>
            <p:ph type="title"/>
          </p:nvPr>
        </p:nvSpPr>
        <p:spPr>
          <a:xfrm>
            <a:off x="485188" y="289972"/>
            <a:ext cx="4251762" cy="609306"/>
          </a:xfrm>
        </p:spPr>
        <p:txBody>
          <a:bodyPr>
            <a:noAutofit/>
          </a:bodyPr>
          <a:lstStyle/>
          <a:p>
            <a:pPr>
              <a:lnSpc>
                <a:spcPct val="90000"/>
              </a:lnSpc>
            </a:pPr>
            <a:r>
              <a:rPr lang="en-GB">
                <a:solidFill>
                  <a:srgbClr val="C00000"/>
                </a:solidFill>
                <a:latin typeface="Calibri"/>
                <a:ea typeface="Calibri"/>
                <a:cs typeface="Calibri"/>
              </a:rPr>
              <a:t>Our Early Years Vision</a:t>
            </a:r>
          </a:p>
        </p:txBody>
      </p:sp>
      <p:sp>
        <p:nvSpPr>
          <p:cNvPr id="3" name="Content Placeholder 2"/>
          <p:cNvSpPr>
            <a:spLocks noGrp="1"/>
          </p:cNvSpPr>
          <p:nvPr>
            <p:ph idx="1"/>
          </p:nvPr>
        </p:nvSpPr>
        <p:spPr>
          <a:xfrm>
            <a:off x="386711" y="1017055"/>
            <a:ext cx="4609323" cy="5145623"/>
          </a:xfrm>
        </p:spPr>
        <p:txBody>
          <a:bodyPr vert="horz" lIns="91440" tIns="45720" rIns="91440" bIns="45720" rtlCol="0" anchor="t">
            <a:normAutofit fontScale="92500"/>
          </a:bodyPr>
          <a:lstStyle/>
          <a:p>
            <a:r>
              <a:rPr lang="en-GB" sz="1800" kern="100">
                <a:solidFill>
                  <a:srgbClr val="1C1C1C"/>
                </a:solidFill>
                <a:effectLst/>
                <a:highlight>
                  <a:srgbClr val="FFFFFF"/>
                </a:highlight>
                <a:latin typeface="Calibri"/>
                <a:ea typeface="Calibri"/>
                <a:cs typeface="Calibri"/>
              </a:rPr>
              <a:t>At Bournes Green Infant School and Nursery, we focus on ensuring that young children are happy, confident, and well-rounded individuals who love to learn. </a:t>
            </a:r>
          </a:p>
          <a:p>
            <a:r>
              <a:rPr lang="en-GB" sz="1800" kern="100">
                <a:solidFill>
                  <a:srgbClr val="1C1C1C"/>
                </a:solidFill>
                <a:effectLst/>
                <a:highlight>
                  <a:srgbClr val="FFFFFF"/>
                </a:highlight>
                <a:latin typeface="Calibri"/>
                <a:ea typeface="Calibri"/>
                <a:cs typeface="Calibri"/>
              </a:rPr>
              <a:t>We believe that the Early Years Foundation Stage is vital for laying strong foundations that children will continue to build on throughout their school life.</a:t>
            </a:r>
          </a:p>
          <a:p>
            <a:r>
              <a:rPr lang="en-GB" sz="1800" kern="100">
                <a:solidFill>
                  <a:srgbClr val="1C1C1C"/>
                </a:solidFill>
                <a:effectLst/>
                <a:highlight>
                  <a:srgbClr val="FFFFFF"/>
                </a:highlight>
                <a:latin typeface="Calibri"/>
                <a:ea typeface="Calibri"/>
                <a:cs typeface="Calibri"/>
              </a:rPr>
              <a:t>Our aim is for children joining our early years classes to grow physically, verbally, cognitively, and emotionally, and to develop a positive attitude towards school and learning. </a:t>
            </a:r>
          </a:p>
          <a:p>
            <a:r>
              <a:rPr lang="en-GB" sz="1800" kern="100">
                <a:solidFill>
                  <a:srgbClr val="1C1C1C"/>
                </a:solidFill>
                <a:effectLst/>
                <a:highlight>
                  <a:srgbClr val="FFFFFF"/>
                </a:highlight>
                <a:latin typeface="Calibri"/>
                <a:ea typeface="Calibri"/>
                <a:cs typeface="Calibri"/>
              </a:rPr>
              <a:t>We achieve this by creating a safe and stimulating environment, indoors and outdoors, that meets each child's needs and interests. We are committed to valuing each child as an individual and helping them reach their full potential.</a:t>
            </a:r>
            <a:endParaRPr lang="en-GB" sz="1800" kern="100">
              <a:effectLst/>
              <a:latin typeface="Calibri"/>
              <a:ea typeface="Calibri"/>
              <a:cs typeface="Calibri"/>
            </a:endParaRPr>
          </a:p>
          <a:p>
            <a:endParaRPr lang="en-GB">
              <a:latin typeface="Comic Sans MS" panose="030F0702030302020204" pitchFamily="66" charset="0"/>
            </a:endParaRPr>
          </a:p>
        </p:txBody>
      </p:sp>
    </p:spTree>
    <p:extLst>
      <p:ext uri="{BB962C8B-B14F-4D97-AF65-F5344CB8AC3E}">
        <p14:creationId xmlns:p14="http://schemas.microsoft.com/office/powerpoint/2010/main" val="18814896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497456" y="240384"/>
            <a:ext cx="5968277" cy="1320800"/>
          </a:xfrm>
        </p:spPr>
        <p:txBody>
          <a:bodyPr>
            <a:normAutofit fontScale="90000"/>
          </a:bodyPr>
          <a:lstStyle/>
          <a:p>
            <a:pPr>
              <a:lnSpc>
                <a:spcPct val="90000"/>
              </a:lnSpc>
            </a:pPr>
            <a:r>
              <a:rPr lang="en-GB">
                <a:solidFill>
                  <a:srgbClr val="C00000"/>
                </a:solidFill>
                <a:latin typeface="Calibri"/>
                <a:ea typeface="Calibri"/>
                <a:cs typeface="Calibri"/>
              </a:rPr>
              <a:t>What is the Early Years Foundation Stage (EYFS) </a:t>
            </a:r>
            <a:r>
              <a:rPr lang="en-GB" b="1">
                <a:solidFill>
                  <a:srgbClr val="C00000"/>
                </a:solidFill>
                <a:latin typeface="Calibri"/>
                <a:ea typeface="Calibri"/>
                <a:cs typeface="Calibri"/>
              </a:rPr>
              <a:t>Curriculum:</a:t>
            </a:r>
            <a:br>
              <a:rPr lang="en-GB" sz="2000"/>
            </a:br>
            <a:endParaRPr lang="en-GB" sz="2000"/>
          </a:p>
        </p:txBody>
      </p:sp>
      <p:sp>
        <p:nvSpPr>
          <p:cNvPr id="3" name="Content Placeholder 2"/>
          <p:cNvSpPr>
            <a:spLocks noGrp="1"/>
          </p:cNvSpPr>
          <p:nvPr>
            <p:ph idx="1"/>
          </p:nvPr>
        </p:nvSpPr>
        <p:spPr>
          <a:xfrm>
            <a:off x="5209564" y="1695450"/>
            <a:ext cx="5622560" cy="4724399"/>
          </a:xfrm>
        </p:spPr>
        <p:txBody>
          <a:bodyPr vert="horz" lIns="91440" tIns="45720" rIns="91440" bIns="45720" rtlCol="0" anchor="t">
            <a:normAutofit/>
          </a:bodyPr>
          <a:lstStyle/>
          <a:p>
            <a:pPr>
              <a:lnSpc>
                <a:spcPct val="90000"/>
              </a:lnSpc>
            </a:pPr>
            <a:r>
              <a:rPr lang="en-GB">
                <a:solidFill>
                  <a:schemeClr val="tx1"/>
                </a:solidFill>
                <a:latin typeface="Calibri"/>
                <a:ea typeface="Calibri"/>
                <a:cs typeface="Calibri"/>
              </a:rPr>
              <a:t>At Bournes Green Infant School we follow the seven learning areas of the EYFS curriculum which are:  </a:t>
            </a:r>
          </a:p>
          <a:p>
            <a:pPr>
              <a:lnSpc>
                <a:spcPct val="90000"/>
              </a:lnSpc>
            </a:pPr>
            <a:r>
              <a:rPr lang="en-GB" b="1" i="1">
                <a:solidFill>
                  <a:schemeClr val="tx1"/>
                </a:solidFill>
                <a:latin typeface="Calibri"/>
                <a:ea typeface="Calibri"/>
                <a:cs typeface="Calibri"/>
              </a:rPr>
              <a:t>Communication &amp; Language, </a:t>
            </a:r>
          </a:p>
          <a:p>
            <a:pPr>
              <a:lnSpc>
                <a:spcPct val="90000"/>
              </a:lnSpc>
            </a:pPr>
            <a:r>
              <a:rPr lang="en-GB" b="1" i="1">
                <a:solidFill>
                  <a:schemeClr val="tx1"/>
                </a:solidFill>
                <a:latin typeface="Calibri"/>
                <a:ea typeface="Calibri"/>
                <a:cs typeface="Calibri"/>
              </a:rPr>
              <a:t>Physical Development, </a:t>
            </a:r>
          </a:p>
          <a:p>
            <a:pPr>
              <a:lnSpc>
                <a:spcPct val="90000"/>
              </a:lnSpc>
            </a:pPr>
            <a:r>
              <a:rPr lang="en-GB" b="1" i="1">
                <a:solidFill>
                  <a:schemeClr val="tx1"/>
                </a:solidFill>
                <a:latin typeface="Calibri"/>
                <a:ea typeface="Calibri"/>
                <a:cs typeface="Calibri"/>
              </a:rPr>
              <a:t>Personal Social &amp; Emotional Development,</a:t>
            </a:r>
          </a:p>
          <a:p>
            <a:pPr>
              <a:lnSpc>
                <a:spcPct val="90000"/>
              </a:lnSpc>
            </a:pPr>
            <a:r>
              <a:rPr lang="en-GB" b="1" i="1">
                <a:solidFill>
                  <a:schemeClr val="tx1"/>
                </a:solidFill>
                <a:latin typeface="Calibri"/>
                <a:ea typeface="Calibri"/>
                <a:cs typeface="Calibri"/>
              </a:rPr>
              <a:t> Literacy and Mathematics, </a:t>
            </a:r>
          </a:p>
          <a:p>
            <a:pPr>
              <a:lnSpc>
                <a:spcPct val="90000"/>
              </a:lnSpc>
            </a:pPr>
            <a:r>
              <a:rPr lang="en-GB" b="1" i="1">
                <a:solidFill>
                  <a:schemeClr val="tx1"/>
                </a:solidFill>
                <a:latin typeface="Calibri"/>
                <a:ea typeface="Calibri"/>
                <a:cs typeface="Calibri"/>
              </a:rPr>
              <a:t>Understanding the World and Expressive Art &amp; Design,</a:t>
            </a:r>
            <a:r>
              <a:rPr lang="en-GB">
                <a:solidFill>
                  <a:schemeClr val="tx1"/>
                </a:solidFill>
                <a:latin typeface="Calibri"/>
                <a:ea typeface="Calibri"/>
                <a:cs typeface="Calibri"/>
              </a:rPr>
              <a:t> </a:t>
            </a:r>
          </a:p>
          <a:p>
            <a:pPr marL="0" indent="0">
              <a:lnSpc>
                <a:spcPct val="90000"/>
              </a:lnSpc>
              <a:buNone/>
            </a:pPr>
            <a:r>
              <a:rPr lang="en-GB">
                <a:solidFill>
                  <a:schemeClr val="tx1"/>
                </a:solidFill>
                <a:latin typeface="Calibri"/>
                <a:ea typeface="Calibri"/>
                <a:cs typeface="Calibri"/>
              </a:rPr>
              <a:t>This means your children are provided with the very best start to their education.</a:t>
            </a:r>
          </a:p>
          <a:p>
            <a:pPr marL="0" indent="0">
              <a:lnSpc>
                <a:spcPct val="90000"/>
              </a:lnSpc>
              <a:buNone/>
            </a:pPr>
            <a:endParaRPr lang="en-GB" sz="1300"/>
          </a:p>
        </p:txBody>
      </p:sp>
      <p:pic>
        <p:nvPicPr>
          <p:cNvPr id="5" name="Picture 4" descr="Numbers and symbols">
            <a:extLst>
              <a:ext uri="{FF2B5EF4-FFF2-40B4-BE49-F238E27FC236}">
                <a16:creationId xmlns:a16="http://schemas.microsoft.com/office/drawing/2014/main" id="{BB82400A-7307-092F-D2DA-899A931FC984}"/>
              </a:ext>
            </a:extLst>
          </p:cNvPr>
          <p:cNvPicPr>
            <a:picLocks noChangeAspect="1"/>
          </p:cNvPicPr>
          <p:nvPr/>
        </p:nvPicPr>
        <p:blipFill rotWithShape="1">
          <a:blip r:embed="rId2"/>
          <a:srcRect l="26675" r="20814" b="-2"/>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Tree>
    <p:extLst>
      <p:ext uri="{BB962C8B-B14F-4D97-AF65-F5344CB8AC3E}">
        <p14:creationId xmlns:p14="http://schemas.microsoft.com/office/powerpoint/2010/main" val="2986505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49541" y="-455"/>
            <a:ext cx="5180721" cy="1206493"/>
          </a:xfrm>
        </p:spPr>
        <p:txBody>
          <a:bodyPr anchor="ctr">
            <a:normAutofit/>
          </a:bodyPr>
          <a:lstStyle/>
          <a:p>
            <a:r>
              <a:rPr lang="en-GB">
                <a:solidFill>
                  <a:srgbClr val="C00000"/>
                </a:solidFill>
                <a:latin typeface="Calibri"/>
                <a:ea typeface="Calibri"/>
                <a:cs typeface="Calibri"/>
              </a:rPr>
              <a:t>Online Learning Journal</a:t>
            </a:r>
          </a:p>
        </p:txBody>
      </p:sp>
      <p:sp>
        <p:nvSpPr>
          <p:cNvPr id="3" name="Content Placeholder 2"/>
          <p:cNvSpPr>
            <a:spLocks noGrp="1"/>
          </p:cNvSpPr>
          <p:nvPr>
            <p:ph idx="1"/>
          </p:nvPr>
        </p:nvSpPr>
        <p:spPr>
          <a:xfrm>
            <a:off x="4641288" y="1293639"/>
            <a:ext cx="4974240" cy="4790529"/>
          </a:xfrm>
        </p:spPr>
        <p:txBody>
          <a:bodyPr anchor="t">
            <a:normAutofit/>
          </a:bodyPr>
          <a:lstStyle/>
          <a:p>
            <a:pPr>
              <a:lnSpc>
                <a:spcPct val="90000"/>
              </a:lnSpc>
            </a:pPr>
            <a:r>
              <a:rPr lang="en-GB">
                <a:solidFill>
                  <a:schemeClr val="tx1"/>
                </a:solidFill>
                <a:latin typeface="Calibri"/>
                <a:ea typeface="Calibri"/>
                <a:cs typeface="Calibri"/>
              </a:rPr>
              <a:t>At Bournes Green Infant School we use a secure online Learning Journal website called Tapestry to record your children’s learning through photos and observations.</a:t>
            </a:r>
            <a:r>
              <a:rPr lang="en-GB" altLang="en-US">
                <a:solidFill>
                  <a:schemeClr val="tx1"/>
                </a:solidFill>
                <a:latin typeface="Calibri"/>
                <a:ea typeface="Calibri"/>
                <a:cs typeface="Calibri"/>
              </a:rPr>
              <a:t> This provides a two-way communication tool between school and home.</a:t>
            </a:r>
            <a:r>
              <a:rPr lang="en-GB">
                <a:solidFill>
                  <a:schemeClr val="tx1"/>
                </a:solidFill>
                <a:latin typeface="Calibri"/>
                <a:ea typeface="Calibri"/>
                <a:cs typeface="Calibri"/>
              </a:rPr>
              <a:t> Nursery staff will add observations and photos of the children's learning over the week. </a:t>
            </a:r>
          </a:p>
          <a:p>
            <a:pPr>
              <a:lnSpc>
                <a:spcPct val="90000"/>
              </a:lnSpc>
            </a:pPr>
            <a:r>
              <a:rPr lang="en-GB" altLang="en-US">
                <a:solidFill>
                  <a:schemeClr val="tx1"/>
                </a:solidFill>
                <a:latin typeface="Calibri"/>
                <a:ea typeface="Calibri"/>
                <a:cs typeface="Calibri"/>
              </a:rPr>
              <a:t>Parents will be sent a link through an email to enable them to register and sign up for their child’s online learning journal. We encourage you to sign up and engage with us to foster a healthy parent partnership. </a:t>
            </a:r>
            <a:endParaRPr lang="en-GB" b="1" u="sng">
              <a:solidFill>
                <a:schemeClr val="tx1"/>
              </a:solidFill>
              <a:latin typeface="Calibri"/>
              <a:ea typeface="Calibri"/>
              <a:cs typeface="Calibri"/>
            </a:endParaRPr>
          </a:p>
          <a:p>
            <a:pPr>
              <a:lnSpc>
                <a:spcPct val="90000"/>
              </a:lnSpc>
            </a:pPr>
            <a:endParaRPr lang="en-GB" sz="1300">
              <a:solidFill>
                <a:srgbClr val="FFFFFF"/>
              </a:solidFill>
            </a:endParaRPr>
          </a:p>
        </p:txBody>
      </p:sp>
      <p:pic>
        <p:nvPicPr>
          <p:cNvPr id="4" name="Picture 3" descr="A logo with colorful lines&#10;&#10;Description automatically generated with medium confidenc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6550" y="1293681"/>
            <a:ext cx="3856774" cy="3856774"/>
          </a:xfrm>
          <a:prstGeom prst="rect">
            <a:avLst/>
          </a:prstGeom>
        </p:spPr>
      </p:pic>
    </p:spTree>
    <p:extLst>
      <p:ext uri="{BB962C8B-B14F-4D97-AF65-F5344CB8AC3E}">
        <p14:creationId xmlns:p14="http://schemas.microsoft.com/office/powerpoint/2010/main" val="5001592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70032" y="303228"/>
            <a:ext cx="4512989" cy="1004596"/>
          </a:xfrm>
        </p:spPr>
        <p:txBody>
          <a:bodyPr anchor="ctr">
            <a:normAutofit/>
          </a:bodyPr>
          <a:lstStyle/>
          <a:p>
            <a:r>
              <a:rPr lang="en-GB">
                <a:solidFill>
                  <a:srgbClr val="C00000"/>
                </a:solidFill>
                <a:latin typeface="Calibri"/>
                <a:ea typeface="Calibri"/>
                <a:cs typeface="Calibri"/>
              </a:rPr>
              <a:t>Uniform</a:t>
            </a:r>
          </a:p>
        </p:txBody>
      </p:sp>
      <p:sp>
        <p:nvSpPr>
          <p:cNvPr id="3" name="Content Placeholder 2"/>
          <p:cNvSpPr>
            <a:spLocks noGrp="1"/>
          </p:cNvSpPr>
          <p:nvPr>
            <p:ph idx="1"/>
          </p:nvPr>
        </p:nvSpPr>
        <p:spPr>
          <a:xfrm>
            <a:off x="4772303" y="1298943"/>
            <a:ext cx="5189130" cy="4746345"/>
          </a:xfrm>
        </p:spPr>
        <p:txBody>
          <a:bodyPr anchor="t">
            <a:normAutofit/>
          </a:bodyPr>
          <a:lstStyle/>
          <a:p>
            <a:pPr>
              <a:lnSpc>
                <a:spcPct val="90000"/>
              </a:lnSpc>
            </a:pPr>
            <a:endParaRPr lang="en-GB" sz="2000">
              <a:solidFill>
                <a:schemeClr val="tx1"/>
              </a:solidFill>
              <a:latin typeface="Comic Sans MS" panose="030F0702030302020204" pitchFamily="66" charset="0"/>
              <a:cs typeface="Arial" panose="020B0604020202020204" pitchFamily="34" charset="0"/>
            </a:endParaRPr>
          </a:p>
          <a:p>
            <a:pPr>
              <a:lnSpc>
                <a:spcPct val="90000"/>
              </a:lnSpc>
            </a:pPr>
            <a:r>
              <a:rPr lang="en-GB" sz="2000">
                <a:solidFill>
                  <a:schemeClr val="tx1"/>
                </a:solidFill>
                <a:latin typeface="Calibri"/>
                <a:ea typeface="Calibri"/>
                <a:cs typeface="Calibri"/>
              </a:rPr>
              <a:t>Grey or black joggers/trousers/skirt</a:t>
            </a:r>
          </a:p>
          <a:p>
            <a:pPr>
              <a:lnSpc>
                <a:spcPct val="90000"/>
              </a:lnSpc>
            </a:pPr>
            <a:r>
              <a:rPr lang="en-GB" sz="2000">
                <a:solidFill>
                  <a:schemeClr val="tx1"/>
                </a:solidFill>
                <a:latin typeface="Calibri"/>
                <a:ea typeface="Calibri"/>
                <a:cs typeface="Calibri"/>
              </a:rPr>
              <a:t>White polo shirt or shirt </a:t>
            </a:r>
          </a:p>
          <a:p>
            <a:pPr>
              <a:lnSpc>
                <a:spcPct val="90000"/>
              </a:lnSpc>
            </a:pPr>
            <a:r>
              <a:rPr lang="en-GB" sz="2000">
                <a:solidFill>
                  <a:schemeClr val="tx1"/>
                </a:solidFill>
                <a:latin typeface="Calibri"/>
                <a:ea typeface="Calibri"/>
                <a:cs typeface="Calibri"/>
              </a:rPr>
              <a:t>Red school jumper or cardigan</a:t>
            </a:r>
          </a:p>
          <a:p>
            <a:pPr>
              <a:lnSpc>
                <a:spcPct val="90000"/>
              </a:lnSpc>
            </a:pPr>
            <a:r>
              <a:rPr lang="en-GB" sz="2000">
                <a:solidFill>
                  <a:schemeClr val="tx1"/>
                </a:solidFill>
                <a:latin typeface="Calibri"/>
                <a:ea typeface="Calibri"/>
                <a:cs typeface="Calibri"/>
              </a:rPr>
              <a:t>Comfortable shoes </a:t>
            </a:r>
            <a:endParaRPr lang="en-GB" sz="1300">
              <a:solidFill>
                <a:schemeClr val="tx1"/>
              </a:solidFill>
              <a:latin typeface="Calibri"/>
              <a:ea typeface="Calibri"/>
              <a:cs typeface="Calibri"/>
            </a:endParaRPr>
          </a:p>
          <a:p>
            <a:pPr>
              <a:lnSpc>
                <a:spcPct val="90000"/>
              </a:lnSpc>
            </a:pPr>
            <a:endParaRPr lang="en-GB" sz="1300">
              <a:solidFill>
                <a:srgbClr val="FFFFFF"/>
              </a:solidFill>
              <a:latin typeface="Comic Sans MS" panose="030F0702030302020204" pitchFamily="66" charset="0"/>
              <a:cs typeface="Arial" panose="020B0604020202020204" pitchFamily="34" charset="0"/>
            </a:endParaRPr>
          </a:p>
          <a:p>
            <a:pPr>
              <a:lnSpc>
                <a:spcPct val="90000"/>
              </a:lnSpc>
            </a:pPr>
            <a:endParaRPr lang="en-GB" sz="1300">
              <a:solidFill>
                <a:srgbClr val="FFFFFF"/>
              </a:solidFill>
              <a:latin typeface="Comic Sans MS" panose="030F0702030302020204" pitchFamily="66" charset="0"/>
              <a:cs typeface="Arial" panose="020B0604020202020204" pitchFamily="34" charset="0"/>
            </a:endParaRPr>
          </a:p>
          <a:p>
            <a:pPr>
              <a:lnSpc>
                <a:spcPct val="90000"/>
              </a:lnSpc>
            </a:pPr>
            <a:endParaRPr lang="en-GB" sz="2000">
              <a:solidFill>
                <a:schemeClr val="tx1"/>
              </a:solidFill>
              <a:latin typeface="Comic Sans MS" panose="030F0702030302020204" pitchFamily="66" charset="0"/>
              <a:cs typeface="Arial" panose="020B0604020202020204" pitchFamily="34" charset="0"/>
            </a:endParaRPr>
          </a:p>
        </p:txBody>
      </p:sp>
      <p:pic>
        <p:nvPicPr>
          <p:cNvPr id="4" name="Picture 3">
            <a:extLst>
              <a:ext uri="{FF2B5EF4-FFF2-40B4-BE49-F238E27FC236}">
                <a16:creationId xmlns:a16="http://schemas.microsoft.com/office/drawing/2014/main" id="{31017D54-DC16-C07E-C1A8-499FA1D24D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6306" y="942172"/>
            <a:ext cx="3275314" cy="4363757"/>
          </a:xfrm>
          <a:prstGeom prst="rect">
            <a:avLst/>
          </a:prstGeom>
        </p:spPr>
      </p:pic>
    </p:spTree>
    <p:extLst>
      <p:ext uri="{BB962C8B-B14F-4D97-AF65-F5344CB8AC3E}">
        <p14:creationId xmlns:p14="http://schemas.microsoft.com/office/powerpoint/2010/main" val="16671872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583868" y="185394"/>
            <a:ext cx="3737268" cy="636396"/>
          </a:xfrm>
        </p:spPr>
        <p:txBody>
          <a:bodyPr>
            <a:noAutofit/>
          </a:bodyPr>
          <a:lstStyle/>
          <a:p>
            <a:r>
              <a:rPr lang="en-GB" sz="4000">
                <a:solidFill>
                  <a:srgbClr val="C00000"/>
                </a:solidFill>
                <a:latin typeface="Calibri"/>
                <a:ea typeface="Calibri"/>
                <a:cs typeface="Calibri"/>
              </a:rPr>
              <a:t>The Nursery Day</a:t>
            </a:r>
          </a:p>
        </p:txBody>
      </p:sp>
      <p:sp>
        <p:nvSpPr>
          <p:cNvPr id="6" name="Content Placeholder 5"/>
          <p:cNvSpPr>
            <a:spLocks noGrp="1"/>
          </p:cNvSpPr>
          <p:nvPr>
            <p:ph idx="1"/>
          </p:nvPr>
        </p:nvSpPr>
        <p:spPr>
          <a:xfrm>
            <a:off x="5581888" y="1041748"/>
            <a:ext cx="2673593" cy="2110153"/>
          </a:xfrm>
        </p:spPr>
        <p:txBody>
          <a:bodyPr vert="horz" lIns="91440" tIns="45720" rIns="91440" bIns="45720" rtlCol="0" anchor="t">
            <a:normAutofit fontScale="77500" lnSpcReduction="20000"/>
          </a:bodyPr>
          <a:lstStyle/>
          <a:p>
            <a:pPr marL="0" indent="0">
              <a:lnSpc>
                <a:spcPct val="90000"/>
              </a:lnSpc>
              <a:buNone/>
            </a:pPr>
            <a:r>
              <a:rPr lang="en-GB">
                <a:solidFill>
                  <a:schemeClr val="tx1"/>
                </a:solidFill>
                <a:latin typeface="Calibri"/>
                <a:ea typeface="Calibri"/>
                <a:cs typeface="Calibri"/>
              </a:rPr>
              <a:t>Our times and sessions are:</a:t>
            </a:r>
          </a:p>
          <a:p>
            <a:r>
              <a:rPr lang="en-US" b="1">
                <a:solidFill>
                  <a:schemeClr val="tx1"/>
                </a:solidFill>
                <a:latin typeface="Calibri"/>
                <a:ea typeface="Calibri"/>
                <a:cs typeface="Calibri"/>
              </a:rPr>
              <a:t>Morning Session</a:t>
            </a:r>
          </a:p>
          <a:p>
            <a:pPr marL="0" indent="0">
              <a:buNone/>
            </a:pPr>
            <a:r>
              <a:rPr lang="en-US">
                <a:solidFill>
                  <a:schemeClr val="tx1"/>
                </a:solidFill>
                <a:latin typeface="Calibri"/>
                <a:ea typeface="Calibri"/>
                <a:cs typeface="Calibri"/>
              </a:rPr>
              <a:t>8.30am - 11.30am</a:t>
            </a:r>
          </a:p>
          <a:p>
            <a:r>
              <a:rPr lang="en-US" b="1">
                <a:solidFill>
                  <a:schemeClr val="tx1"/>
                </a:solidFill>
                <a:latin typeface="Calibri"/>
                <a:ea typeface="Calibri"/>
                <a:cs typeface="Calibri"/>
              </a:rPr>
              <a:t>Lunch</a:t>
            </a:r>
          </a:p>
          <a:p>
            <a:pPr marL="0" indent="0">
              <a:buNone/>
            </a:pPr>
            <a:r>
              <a:rPr lang="en-US">
                <a:solidFill>
                  <a:schemeClr val="tx1"/>
                </a:solidFill>
                <a:latin typeface="Calibri"/>
                <a:ea typeface="Calibri"/>
                <a:cs typeface="Calibri"/>
              </a:rPr>
              <a:t>11.30am - 12.30pm</a:t>
            </a:r>
          </a:p>
          <a:p>
            <a:r>
              <a:rPr lang="en-US" b="1">
                <a:solidFill>
                  <a:schemeClr val="tx1"/>
                </a:solidFill>
                <a:latin typeface="Calibri"/>
                <a:ea typeface="Calibri"/>
                <a:cs typeface="Calibri"/>
              </a:rPr>
              <a:t>Afternoon Session</a:t>
            </a:r>
          </a:p>
          <a:p>
            <a:pPr marL="0" indent="0">
              <a:buNone/>
            </a:pPr>
            <a:r>
              <a:rPr lang="en-US">
                <a:solidFill>
                  <a:schemeClr val="tx1"/>
                </a:solidFill>
                <a:latin typeface="Calibri"/>
                <a:ea typeface="Calibri"/>
                <a:cs typeface="Calibri"/>
              </a:rPr>
              <a:t>12.30pm - 3.30pm</a:t>
            </a:r>
          </a:p>
          <a:p>
            <a:pPr>
              <a:lnSpc>
                <a:spcPct val="90000"/>
              </a:lnSpc>
            </a:pPr>
            <a:endParaRPr lang="en-GB" sz="1300">
              <a:latin typeface="Comic Sans MS" panose="030F0702030302020204" pitchFamily="66" charset="0"/>
            </a:endParaRPr>
          </a:p>
          <a:p>
            <a:pPr>
              <a:lnSpc>
                <a:spcPct val="90000"/>
              </a:lnSpc>
            </a:pPr>
            <a:endParaRPr lang="en-GB" sz="1300"/>
          </a:p>
        </p:txBody>
      </p:sp>
      <p:pic>
        <p:nvPicPr>
          <p:cNvPr id="8" name="Picture 7" descr="Children playing with toy blocks">
            <a:extLst>
              <a:ext uri="{FF2B5EF4-FFF2-40B4-BE49-F238E27FC236}">
                <a16:creationId xmlns:a16="http://schemas.microsoft.com/office/drawing/2014/main" id="{69FEBBEF-3828-724D-9571-752B87F16903}"/>
              </a:ext>
            </a:extLst>
          </p:cNvPr>
          <p:cNvPicPr>
            <a:picLocks noChangeAspect="1"/>
          </p:cNvPicPr>
          <p:nvPr/>
        </p:nvPicPr>
        <p:blipFill>
          <a:blip r:embed="rId2" cstate="print">
            <a:extLst>
              <a:ext uri="{28A0092B-C50C-407E-A947-70E740481C1C}">
                <a14:useLocalDpi xmlns:a14="http://schemas.microsoft.com/office/drawing/2010/main" val="0"/>
              </a:ext>
            </a:extLst>
          </a:blip>
          <a:srcRect l="23781" r="23781"/>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3" name="TextBox 2">
            <a:extLst>
              <a:ext uri="{FF2B5EF4-FFF2-40B4-BE49-F238E27FC236}">
                <a16:creationId xmlns:a16="http://schemas.microsoft.com/office/drawing/2014/main" id="{014D05D6-0D69-85DD-F34B-545A0A4AD337}"/>
              </a:ext>
            </a:extLst>
          </p:cNvPr>
          <p:cNvSpPr txBox="1"/>
          <p:nvPr/>
        </p:nvSpPr>
        <p:spPr>
          <a:xfrm>
            <a:off x="5072785" y="3231609"/>
            <a:ext cx="6802642" cy="2862322"/>
          </a:xfrm>
          <a:prstGeom prst="rect">
            <a:avLst/>
          </a:prstGeom>
          <a:noFill/>
        </p:spPr>
        <p:txBody>
          <a:bodyPr wrap="square" lIns="91440" tIns="45720" rIns="91440" bIns="45720" rtlCol="0" anchor="t">
            <a:spAutoFit/>
          </a:bodyPr>
          <a:lstStyle/>
          <a:p>
            <a:r>
              <a:rPr lang="en-US">
                <a:latin typeface="Calibri"/>
                <a:ea typeface="Calibri"/>
                <a:cs typeface="Calibri"/>
              </a:rPr>
              <a:t>What Does a Typical Day Look Like?</a:t>
            </a:r>
          </a:p>
          <a:p>
            <a:endParaRPr lang="en-US" b="1">
              <a:latin typeface="Calibri"/>
              <a:ea typeface="Calibri"/>
              <a:cs typeface="Calibri"/>
            </a:endParaRPr>
          </a:p>
          <a:p>
            <a:r>
              <a:rPr lang="en-US">
                <a:latin typeface="Calibri"/>
                <a:ea typeface="Calibri"/>
                <a:cs typeface="Calibri"/>
              </a:rPr>
              <a:t>Your child’s day will be full of exciting opportunities to learn and play! We balance </a:t>
            </a:r>
            <a:r>
              <a:rPr lang="en-US" b="1">
                <a:latin typeface="Calibri"/>
                <a:ea typeface="Calibri"/>
                <a:cs typeface="Calibri"/>
              </a:rPr>
              <a:t>child-led activities</a:t>
            </a:r>
            <a:r>
              <a:rPr lang="en-US">
                <a:latin typeface="Calibri"/>
                <a:ea typeface="Calibri"/>
                <a:cs typeface="Calibri"/>
              </a:rPr>
              <a:t>, where children explore and follow their own interests, with </a:t>
            </a:r>
            <a:r>
              <a:rPr lang="en-US" b="1">
                <a:latin typeface="Calibri"/>
                <a:ea typeface="Calibri"/>
                <a:cs typeface="Calibri"/>
              </a:rPr>
              <a:t>adult-led sessions</a:t>
            </a:r>
            <a:r>
              <a:rPr lang="en-US">
                <a:latin typeface="Calibri"/>
                <a:ea typeface="Calibri"/>
                <a:cs typeface="Calibri"/>
              </a:rPr>
              <a:t> that help build key skills.</a:t>
            </a:r>
          </a:p>
          <a:p>
            <a:r>
              <a:rPr lang="en-US">
                <a:latin typeface="Calibri"/>
                <a:ea typeface="Calibri"/>
                <a:cs typeface="Calibri"/>
              </a:rPr>
              <a:t>Our provision is </a:t>
            </a:r>
            <a:r>
              <a:rPr lang="en-US" b="1">
                <a:latin typeface="Calibri"/>
                <a:ea typeface="Calibri"/>
                <a:cs typeface="Calibri"/>
              </a:rPr>
              <a:t>mostly play-based</a:t>
            </a:r>
            <a:r>
              <a:rPr lang="en-US">
                <a:latin typeface="Calibri"/>
                <a:ea typeface="Calibri"/>
                <a:cs typeface="Calibri"/>
              </a:rPr>
              <a:t>, because we believe play is the best way for young children to learn and grow. Alongside this, children will also enjoy some short, structured sessions—such as </a:t>
            </a:r>
            <a:r>
              <a:rPr lang="en-US" b="1">
                <a:latin typeface="Calibri"/>
                <a:ea typeface="Calibri"/>
                <a:cs typeface="Calibri"/>
              </a:rPr>
              <a:t>Early Phonics</a:t>
            </a:r>
            <a:r>
              <a:rPr lang="en-US">
                <a:latin typeface="Calibri"/>
                <a:ea typeface="Calibri"/>
                <a:cs typeface="Calibri"/>
              </a:rPr>
              <a:t>—to support their language and reading development in a fun and engaging way.</a:t>
            </a:r>
          </a:p>
        </p:txBody>
      </p:sp>
    </p:spTree>
    <p:extLst>
      <p:ext uri="{BB962C8B-B14F-4D97-AF65-F5344CB8AC3E}">
        <p14:creationId xmlns:p14="http://schemas.microsoft.com/office/powerpoint/2010/main" val="1451349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FBCA8C0-8AF1-F2DE-774A-F28D07410F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81A2F0-874D-85ED-3874-BE928BABA062}"/>
              </a:ext>
            </a:extLst>
          </p:cNvPr>
          <p:cNvSpPr>
            <a:spLocks noGrp="1"/>
          </p:cNvSpPr>
          <p:nvPr>
            <p:ph type="title"/>
          </p:nvPr>
        </p:nvSpPr>
        <p:spPr>
          <a:xfrm>
            <a:off x="5261000" y="295373"/>
            <a:ext cx="6255927" cy="636396"/>
          </a:xfrm>
        </p:spPr>
        <p:txBody>
          <a:bodyPr>
            <a:noAutofit/>
          </a:bodyPr>
          <a:lstStyle/>
          <a:p>
            <a:r>
              <a:rPr lang="en-GB" sz="4000">
                <a:solidFill>
                  <a:srgbClr val="C00000"/>
                </a:solidFill>
                <a:latin typeface="Calibri"/>
                <a:ea typeface="Calibri"/>
                <a:cs typeface="Calibri"/>
              </a:rPr>
              <a:t>One to One meetings and Transition</a:t>
            </a:r>
          </a:p>
        </p:txBody>
      </p:sp>
      <p:sp>
        <p:nvSpPr>
          <p:cNvPr id="6" name="Content Placeholder 5">
            <a:extLst>
              <a:ext uri="{FF2B5EF4-FFF2-40B4-BE49-F238E27FC236}">
                <a16:creationId xmlns:a16="http://schemas.microsoft.com/office/drawing/2014/main" id="{1FDF24C2-25FA-C04A-D33D-431937F702C1}"/>
              </a:ext>
            </a:extLst>
          </p:cNvPr>
          <p:cNvSpPr>
            <a:spLocks noGrp="1"/>
          </p:cNvSpPr>
          <p:nvPr>
            <p:ph idx="1"/>
          </p:nvPr>
        </p:nvSpPr>
        <p:spPr>
          <a:xfrm>
            <a:off x="5259805" y="1245995"/>
            <a:ext cx="6004397" cy="2110153"/>
          </a:xfrm>
        </p:spPr>
        <p:txBody>
          <a:bodyPr vert="horz" lIns="91440" tIns="45720" rIns="91440" bIns="45720" rtlCol="0" anchor="t">
            <a:normAutofit/>
          </a:bodyPr>
          <a:lstStyle/>
          <a:p>
            <a:pPr marL="0" indent="0">
              <a:lnSpc>
                <a:spcPct val="90000"/>
              </a:lnSpc>
              <a:buNone/>
            </a:pPr>
            <a:endParaRPr lang="en-GB">
              <a:latin typeface="Comic Sans MS"/>
              <a:cs typeface="Calibri"/>
            </a:endParaRPr>
          </a:p>
          <a:p>
            <a:pPr>
              <a:lnSpc>
                <a:spcPct val="90000"/>
              </a:lnSpc>
            </a:pPr>
            <a:endParaRPr lang="en-GB" sz="1300">
              <a:latin typeface="Comic Sans MS" panose="030F0702030302020204" pitchFamily="66" charset="0"/>
            </a:endParaRPr>
          </a:p>
          <a:p>
            <a:pPr>
              <a:lnSpc>
                <a:spcPct val="90000"/>
              </a:lnSpc>
            </a:pPr>
            <a:endParaRPr lang="en-GB" sz="1300"/>
          </a:p>
        </p:txBody>
      </p:sp>
      <p:sp>
        <p:nvSpPr>
          <p:cNvPr id="3" name="TextBox 2">
            <a:extLst>
              <a:ext uri="{FF2B5EF4-FFF2-40B4-BE49-F238E27FC236}">
                <a16:creationId xmlns:a16="http://schemas.microsoft.com/office/drawing/2014/main" id="{DCBF82C6-D411-4467-0622-443D7523E466}"/>
              </a:ext>
            </a:extLst>
          </p:cNvPr>
          <p:cNvSpPr txBox="1"/>
          <p:nvPr/>
        </p:nvSpPr>
        <p:spPr>
          <a:xfrm>
            <a:off x="5262237" y="1894574"/>
            <a:ext cx="4583155" cy="3970318"/>
          </a:xfrm>
          <a:prstGeom prst="rect">
            <a:avLst/>
          </a:prstGeom>
          <a:noFill/>
        </p:spPr>
        <p:txBody>
          <a:bodyPr wrap="square" lIns="91440" tIns="45720" rIns="91440" bIns="45720" rtlCol="0" anchor="t">
            <a:spAutoFit/>
          </a:bodyPr>
          <a:lstStyle/>
          <a:p>
            <a:r>
              <a:rPr lang="en-US">
                <a:latin typeface="Calibri"/>
                <a:ea typeface="Calibri"/>
                <a:cs typeface="Calibri"/>
              </a:rPr>
              <a:t>You will have the opportunity to meet the teachers in a one-to-one meeting with your child. This will support transition and help your child to become familiar with the new surroundings.</a:t>
            </a:r>
          </a:p>
          <a:p>
            <a:endParaRPr lang="en-US">
              <a:latin typeface="Calibri"/>
              <a:ea typeface="Calibri"/>
              <a:cs typeface="Calibri"/>
            </a:endParaRPr>
          </a:p>
          <a:p>
            <a:r>
              <a:rPr lang="en-US">
                <a:latin typeface="Calibri"/>
                <a:ea typeface="Calibri"/>
                <a:cs typeface="Calibri"/>
              </a:rPr>
              <a:t>When your child begins Nursery, you will have the opportunity to come in with your child on their first day for a short time and then you will say goodbye.</a:t>
            </a:r>
          </a:p>
          <a:p>
            <a:endParaRPr lang="en-US">
              <a:latin typeface="Calibri"/>
              <a:ea typeface="Calibri"/>
              <a:cs typeface="Calibri"/>
            </a:endParaRPr>
          </a:p>
          <a:p>
            <a:r>
              <a:rPr lang="en-US">
                <a:latin typeface="Calibri"/>
                <a:ea typeface="Calibri"/>
                <a:cs typeface="Calibri"/>
              </a:rPr>
              <a:t>We know this can be a difficult time for some children and we here to support them to settle.</a:t>
            </a:r>
          </a:p>
        </p:txBody>
      </p:sp>
      <p:pic>
        <p:nvPicPr>
          <p:cNvPr id="4" name="Picture 3">
            <a:extLst>
              <a:ext uri="{FF2B5EF4-FFF2-40B4-BE49-F238E27FC236}">
                <a16:creationId xmlns:a16="http://schemas.microsoft.com/office/drawing/2014/main" id="{2ACD4172-795D-090C-62EB-474BAA8482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597" y="609601"/>
            <a:ext cx="4128876" cy="4739148"/>
          </a:xfrm>
          <a:prstGeom prst="rect">
            <a:avLst/>
          </a:prstGeom>
        </p:spPr>
      </p:pic>
      <p:sp>
        <p:nvSpPr>
          <p:cNvPr id="5" name="TextBox 4">
            <a:extLst>
              <a:ext uri="{FF2B5EF4-FFF2-40B4-BE49-F238E27FC236}">
                <a16:creationId xmlns:a16="http://schemas.microsoft.com/office/drawing/2014/main" id="{11AA1B30-745C-4861-E806-3D137D4715F6}"/>
              </a:ext>
            </a:extLst>
          </p:cNvPr>
          <p:cNvSpPr txBox="1"/>
          <p:nvPr/>
        </p:nvSpPr>
        <p:spPr>
          <a:xfrm>
            <a:off x="5201652" y="2511258"/>
            <a:ext cx="1828800" cy="1828800"/>
          </a:xfrm>
          <a:prstGeom prst="rect">
            <a:avLst/>
          </a:prstGeom>
          <a:noFill/>
        </p:spPr>
        <p:txBody>
          <a:bodyPr wrap="square" rtlCol="0">
            <a:spAutoFit/>
          </a:bodyPr>
          <a:lstStyle/>
          <a:p>
            <a:pPr algn="l"/>
            <a:endParaRPr lang="en-US"/>
          </a:p>
        </p:txBody>
      </p:sp>
    </p:spTree>
    <p:extLst>
      <p:ext uri="{BB962C8B-B14F-4D97-AF65-F5344CB8AC3E}">
        <p14:creationId xmlns:p14="http://schemas.microsoft.com/office/powerpoint/2010/main" val="37723890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2696407-F37E-1544-1600-D43584C9E1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928CE2-B1BC-2566-1C00-BB953AFE1431}"/>
              </a:ext>
            </a:extLst>
          </p:cNvPr>
          <p:cNvSpPr>
            <a:spLocks noGrp="1"/>
          </p:cNvSpPr>
          <p:nvPr>
            <p:ph type="title"/>
          </p:nvPr>
        </p:nvSpPr>
        <p:spPr>
          <a:xfrm>
            <a:off x="418731" y="333375"/>
            <a:ext cx="4963504" cy="952500"/>
          </a:xfrm>
        </p:spPr>
        <p:txBody>
          <a:bodyPr>
            <a:normAutofit/>
          </a:bodyPr>
          <a:lstStyle/>
          <a:p>
            <a:r>
              <a:rPr lang="en-GB">
                <a:solidFill>
                  <a:srgbClr val="C00000"/>
                </a:solidFill>
                <a:latin typeface="Calibri"/>
                <a:ea typeface="Calibri"/>
                <a:cs typeface="Calibri"/>
              </a:rPr>
              <a:t>Other staff</a:t>
            </a:r>
          </a:p>
        </p:txBody>
      </p:sp>
      <p:sp>
        <p:nvSpPr>
          <p:cNvPr id="7" name="TextBox 6">
            <a:extLst>
              <a:ext uri="{FF2B5EF4-FFF2-40B4-BE49-F238E27FC236}">
                <a16:creationId xmlns:a16="http://schemas.microsoft.com/office/drawing/2014/main" id="{D8000250-ECEC-AB63-2997-C964E81E711A}"/>
              </a:ext>
            </a:extLst>
          </p:cNvPr>
          <p:cNvSpPr txBox="1"/>
          <p:nvPr/>
        </p:nvSpPr>
        <p:spPr>
          <a:xfrm>
            <a:off x="322640" y="1377421"/>
            <a:ext cx="9204290" cy="5355312"/>
          </a:xfrm>
          <a:prstGeom prst="rect">
            <a:avLst/>
          </a:prstGeom>
          <a:noFill/>
        </p:spPr>
        <p:txBody>
          <a:bodyPr wrap="square" lIns="91440" tIns="45720" rIns="91440" bIns="45720" anchor="t">
            <a:spAutoFit/>
          </a:bodyPr>
          <a:lstStyle/>
          <a:p>
            <a:r>
              <a:rPr lang="en-US" sz="2800" err="1">
                <a:latin typeface="Calibri"/>
                <a:ea typeface="Calibri"/>
                <a:cs typeface="Calibri"/>
              </a:rPr>
              <a:t>Mr</a:t>
            </a:r>
            <a:r>
              <a:rPr lang="en-US" sz="2800">
                <a:latin typeface="Calibri"/>
                <a:ea typeface="Calibri"/>
                <a:cs typeface="Calibri"/>
              </a:rPr>
              <a:t> Martinson- Headteacher</a:t>
            </a:r>
          </a:p>
          <a:p>
            <a:endParaRPr lang="en-US" sz="2800">
              <a:latin typeface="Calibri"/>
              <a:ea typeface="Calibri"/>
              <a:cs typeface="Calibri"/>
            </a:endParaRPr>
          </a:p>
          <a:p>
            <a:r>
              <a:rPr lang="en-US" sz="2800" err="1">
                <a:latin typeface="Calibri"/>
                <a:ea typeface="Calibri"/>
                <a:cs typeface="Calibri"/>
              </a:rPr>
              <a:t>Mr</a:t>
            </a:r>
            <a:r>
              <a:rPr lang="en-US" sz="2800">
                <a:latin typeface="Calibri"/>
                <a:ea typeface="Calibri"/>
                <a:cs typeface="Calibri"/>
              </a:rPr>
              <a:t> Kent- Deputy Headteacher</a:t>
            </a:r>
          </a:p>
          <a:p>
            <a:endParaRPr lang="en-US" sz="2800">
              <a:latin typeface="Calibri"/>
              <a:ea typeface="Calibri"/>
              <a:cs typeface="Calibri"/>
            </a:endParaRPr>
          </a:p>
          <a:p>
            <a:r>
              <a:rPr lang="en-US" sz="2800" err="1">
                <a:latin typeface="Calibri"/>
                <a:ea typeface="Calibri"/>
                <a:cs typeface="Calibri"/>
              </a:rPr>
              <a:t>Mrs</a:t>
            </a:r>
            <a:r>
              <a:rPr lang="en-US" sz="2800">
                <a:latin typeface="Calibri"/>
                <a:ea typeface="Calibri"/>
                <a:cs typeface="Calibri"/>
              </a:rPr>
              <a:t> Smith- Special Educational Needs and Disabilities Co-</a:t>
            </a:r>
            <a:r>
              <a:rPr lang="en-US" sz="2800" err="1">
                <a:latin typeface="Calibri"/>
                <a:ea typeface="Calibri"/>
                <a:cs typeface="Calibri"/>
              </a:rPr>
              <a:t>ordinator</a:t>
            </a:r>
            <a:r>
              <a:rPr lang="en-US" sz="2800">
                <a:latin typeface="Calibri"/>
                <a:ea typeface="Calibri"/>
                <a:cs typeface="Calibri"/>
              </a:rPr>
              <a:t> (</a:t>
            </a:r>
            <a:r>
              <a:rPr lang="en-US" sz="2800" err="1">
                <a:latin typeface="Calibri"/>
                <a:ea typeface="Calibri"/>
                <a:cs typeface="Calibri"/>
              </a:rPr>
              <a:t>SENDco</a:t>
            </a:r>
            <a:r>
              <a:rPr lang="en-US" sz="2800">
                <a:latin typeface="Calibri"/>
                <a:ea typeface="Calibri"/>
                <a:cs typeface="Calibri"/>
              </a:rPr>
              <a:t>)</a:t>
            </a:r>
          </a:p>
          <a:p>
            <a:pPr>
              <a:buNone/>
            </a:pPr>
            <a:endParaRPr lang="en-US" sz="2800">
              <a:latin typeface="Calibri"/>
              <a:ea typeface="Calibri"/>
              <a:cs typeface="Calibri"/>
            </a:endParaRPr>
          </a:p>
          <a:p>
            <a:r>
              <a:rPr lang="en-US" sz="2800">
                <a:latin typeface="Calibri"/>
                <a:ea typeface="Calibri"/>
                <a:cs typeface="Calibri"/>
              </a:rPr>
              <a:t>If you have any concerns about your child, please speak to </a:t>
            </a:r>
            <a:r>
              <a:rPr lang="en-US" sz="2800" err="1">
                <a:latin typeface="Calibri"/>
                <a:ea typeface="Calibri"/>
                <a:cs typeface="Calibri"/>
              </a:rPr>
              <a:t>Mrs</a:t>
            </a:r>
            <a:r>
              <a:rPr lang="en-US" sz="2800">
                <a:latin typeface="Calibri"/>
                <a:ea typeface="Calibri"/>
                <a:cs typeface="Calibri"/>
              </a:rPr>
              <a:t> Nagla.</a:t>
            </a:r>
          </a:p>
          <a:p>
            <a:endParaRPr lang="en-US" b="1"/>
          </a:p>
          <a:p>
            <a:endParaRPr lang="en-US" b="1"/>
          </a:p>
          <a:p>
            <a:endParaRPr lang="en-US"/>
          </a:p>
          <a:p>
            <a:endParaRPr lang="en-US"/>
          </a:p>
          <a:p>
            <a:endParaRPr lang="en-US"/>
          </a:p>
        </p:txBody>
      </p:sp>
    </p:spTree>
    <p:extLst>
      <p:ext uri="{BB962C8B-B14F-4D97-AF65-F5344CB8AC3E}">
        <p14:creationId xmlns:p14="http://schemas.microsoft.com/office/powerpoint/2010/main" val="37782357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18731" y="333375"/>
            <a:ext cx="3851123" cy="952500"/>
          </a:xfrm>
        </p:spPr>
        <p:txBody>
          <a:bodyPr>
            <a:normAutofit/>
          </a:bodyPr>
          <a:lstStyle/>
          <a:p>
            <a:r>
              <a:rPr lang="en-GB">
                <a:solidFill>
                  <a:srgbClr val="C00000"/>
                </a:solidFill>
                <a:latin typeface="Calibri"/>
                <a:ea typeface="Calibri"/>
                <a:cs typeface="Calibri"/>
              </a:rPr>
              <a:t>Nursery Fees</a:t>
            </a:r>
          </a:p>
        </p:txBody>
      </p:sp>
      <p:graphicFrame>
        <p:nvGraphicFramePr>
          <p:cNvPr id="4" name="Content Placeholder 3">
            <a:extLst>
              <a:ext uri="{FF2B5EF4-FFF2-40B4-BE49-F238E27FC236}">
                <a16:creationId xmlns:a16="http://schemas.microsoft.com/office/drawing/2014/main" id="{7A583AEF-A320-F76C-C7AB-C2CAF9702148}"/>
              </a:ext>
            </a:extLst>
          </p:cNvPr>
          <p:cNvGraphicFramePr>
            <a:graphicFrameLocks noGrp="1"/>
          </p:cNvGraphicFramePr>
          <p:nvPr>
            <p:ph idx="1"/>
            <p:extLst>
              <p:ext uri="{D42A27DB-BD31-4B8C-83A1-F6EECF244321}">
                <p14:modId xmlns:p14="http://schemas.microsoft.com/office/powerpoint/2010/main" val="30986784"/>
              </p:ext>
            </p:extLst>
          </p:nvPr>
        </p:nvGraphicFramePr>
        <p:xfrm>
          <a:off x="415557" y="1288480"/>
          <a:ext cx="4930166" cy="1535105"/>
        </p:xfrm>
        <a:graphic>
          <a:graphicData uri="http://schemas.openxmlformats.org/drawingml/2006/table">
            <a:tbl>
              <a:tblPr firstRow="1" firstCol="1" bandRow="1">
                <a:tableStyleId>{5C22544A-7EE6-4342-B048-85BDC9FD1C3A}</a:tableStyleId>
              </a:tblPr>
              <a:tblGrid>
                <a:gridCol w="2580957">
                  <a:extLst>
                    <a:ext uri="{9D8B030D-6E8A-4147-A177-3AD203B41FA5}">
                      <a16:colId xmlns:a16="http://schemas.microsoft.com/office/drawing/2014/main" val="931447146"/>
                    </a:ext>
                  </a:extLst>
                </a:gridCol>
                <a:gridCol w="2349209">
                  <a:extLst>
                    <a:ext uri="{9D8B030D-6E8A-4147-A177-3AD203B41FA5}">
                      <a16:colId xmlns:a16="http://schemas.microsoft.com/office/drawing/2014/main" val="4110697500"/>
                    </a:ext>
                  </a:extLst>
                </a:gridCol>
              </a:tblGrid>
              <a:tr h="307021">
                <a:tc>
                  <a:txBody>
                    <a:bodyPr/>
                    <a:lstStyle/>
                    <a:p>
                      <a:pPr>
                        <a:lnSpc>
                          <a:spcPct val="115000"/>
                        </a:lnSpc>
                        <a:spcAft>
                          <a:spcPts val="800"/>
                        </a:spcAft>
                        <a:buNone/>
                      </a:pPr>
                      <a:r>
                        <a:rPr lang="en-GB" sz="1200" kern="100">
                          <a:effectLst/>
                        </a:rPr>
                        <a:t>Time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kern="100">
                          <a:effectLst/>
                        </a:rPr>
                        <a:t>2025-26 Costs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94584178"/>
                  </a:ext>
                </a:extLst>
              </a:tr>
              <a:tr h="307021">
                <a:tc>
                  <a:txBody>
                    <a:bodyPr/>
                    <a:lstStyle/>
                    <a:p>
                      <a:pPr>
                        <a:lnSpc>
                          <a:spcPct val="115000"/>
                        </a:lnSpc>
                        <a:spcAft>
                          <a:spcPts val="800"/>
                        </a:spcAft>
                        <a:buNone/>
                      </a:pPr>
                      <a:r>
                        <a:rPr lang="en-GB" sz="1200" kern="100">
                          <a:effectLst/>
                        </a:rPr>
                        <a:t>1 hour</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kern="100">
                          <a:effectLst/>
                        </a:rPr>
                        <a:t>£8.00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85381684"/>
                  </a:ext>
                </a:extLst>
              </a:tr>
              <a:tr h="307021">
                <a:tc>
                  <a:txBody>
                    <a:bodyPr/>
                    <a:lstStyle/>
                    <a:p>
                      <a:pPr>
                        <a:lnSpc>
                          <a:spcPct val="115000"/>
                        </a:lnSpc>
                        <a:spcAft>
                          <a:spcPts val="800"/>
                        </a:spcAft>
                        <a:buNone/>
                      </a:pPr>
                      <a:r>
                        <a:rPr lang="en-GB" sz="1200" kern="100">
                          <a:effectLst/>
                        </a:rPr>
                        <a:t>Session (3 hours)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kern="100">
                          <a:effectLst/>
                        </a:rPr>
                        <a:t>£24.00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24598678"/>
                  </a:ext>
                </a:extLst>
              </a:tr>
              <a:tr h="307021">
                <a:tc>
                  <a:txBody>
                    <a:bodyPr/>
                    <a:lstStyle/>
                    <a:p>
                      <a:pPr>
                        <a:lnSpc>
                          <a:spcPct val="115000"/>
                        </a:lnSpc>
                        <a:spcAft>
                          <a:spcPts val="800"/>
                        </a:spcAft>
                        <a:buNone/>
                      </a:pPr>
                      <a:r>
                        <a:rPr lang="en-GB" sz="1200" kern="100">
                          <a:effectLst/>
                        </a:rPr>
                        <a:t>Lunch session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kern="100">
                          <a:effectLst/>
                        </a:rPr>
                        <a:t>£6.50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10113887"/>
                  </a:ext>
                </a:extLst>
              </a:tr>
              <a:tr h="307021">
                <a:tc>
                  <a:txBody>
                    <a:bodyPr/>
                    <a:lstStyle/>
                    <a:p>
                      <a:pPr>
                        <a:lnSpc>
                          <a:spcPct val="115000"/>
                        </a:lnSpc>
                        <a:spcAft>
                          <a:spcPts val="800"/>
                        </a:spcAft>
                        <a:buNone/>
                      </a:pPr>
                      <a:r>
                        <a:rPr lang="en-GB" sz="1200" kern="100">
                          <a:effectLst/>
                        </a:rPr>
                        <a:t>Paid hot meal</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en-GB" sz="1200" kern="100">
                          <a:effectLst/>
                        </a:rPr>
                        <a:t>£3.00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03018706"/>
                  </a:ext>
                </a:extLst>
              </a:tr>
            </a:tbl>
          </a:graphicData>
        </a:graphic>
      </p:graphicFrame>
      <p:sp>
        <p:nvSpPr>
          <p:cNvPr id="7" name="TextBox 6">
            <a:extLst>
              <a:ext uri="{FF2B5EF4-FFF2-40B4-BE49-F238E27FC236}">
                <a16:creationId xmlns:a16="http://schemas.microsoft.com/office/drawing/2014/main" id="{8C257916-E43F-3E63-4535-1A910BEAB8BD}"/>
              </a:ext>
            </a:extLst>
          </p:cNvPr>
          <p:cNvSpPr txBox="1"/>
          <p:nvPr/>
        </p:nvSpPr>
        <p:spPr>
          <a:xfrm>
            <a:off x="281355" y="3108305"/>
            <a:ext cx="9204290" cy="3139321"/>
          </a:xfrm>
          <a:prstGeom prst="rect">
            <a:avLst/>
          </a:prstGeom>
          <a:noFill/>
        </p:spPr>
        <p:txBody>
          <a:bodyPr wrap="square" lIns="91440" tIns="45720" rIns="91440" bIns="45720" anchor="t">
            <a:spAutoFit/>
          </a:bodyPr>
          <a:lstStyle/>
          <a:p>
            <a:pPr>
              <a:buNone/>
            </a:pPr>
            <a:r>
              <a:rPr lang="en-US" b="1">
                <a:latin typeface="Calibri"/>
                <a:ea typeface="Calibri"/>
                <a:cs typeface="Calibri"/>
              </a:rPr>
              <a:t>Funding and Lunchtime</a:t>
            </a:r>
          </a:p>
          <a:p>
            <a:r>
              <a:rPr lang="en-US">
                <a:latin typeface="Calibri"/>
                <a:ea typeface="Calibri"/>
                <a:cs typeface="Calibri"/>
              </a:rPr>
              <a:t>The 30-hour funding does </a:t>
            </a:r>
            <a:r>
              <a:rPr lang="en-US" b="1">
                <a:latin typeface="Calibri"/>
                <a:ea typeface="Calibri"/>
                <a:cs typeface="Calibri"/>
              </a:rPr>
              <a:t>not</a:t>
            </a:r>
            <a:r>
              <a:rPr lang="en-US">
                <a:latin typeface="Calibri"/>
                <a:ea typeface="Calibri"/>
                <a:cs typeface="Calibri"/>
              </a:rPr>
              <a:t> cover lunchtime. If you’d like your child to stay for lunch, this will be a paid session. You can either: </a:t>
            </a:r>
          </a:p>
          <a:p>
            <a:pPr marL="742950" lvl="1" indent="-285750">
              <a:buFont typeface="Arial" panose="020B0604020202020204" pitchFamily="34" charset="0"/>
              <a:buChar char="•"/>
            </a:pPr>
            <a:r>
              <a:rPr lang="en-US">
                <a:latin typeface="Calibri"/>
                <a:ea typeface="Calibri"/>
                <a:cs typeface="Calibri"/>
              </a:rPr>
              <a:t>Pay for the lunchtime session, or</a:t>
            </a:r>
          </a:p>
          <a:p>
            <a:pPr marL="742950" lvl="1" indent="-285750">
              <a:buFont typeface="Arial" panose="020B0604020202020204" pitchFamily="34" charset="0"/>
              <a:buChar char="•"/>
            </a:pPr>
            <a:r>
              <a:rPr lang="en-US">
                <a:latin typeface="Calibri"/>
                <a:ea typeface="Calibri"/>
                <a:cs typeface="Calibri"/>
              </a:rPr>
              <a:t>Collect your child and bring them home for lunch. </a:t>
            </a:r>
          </a:p>
          <a:p>
            <a:pPr>
              <a:buNone/>
            </a:pPr>
            <a:br>
              <a:rPr lang="en-US"/>
            </a:br>
            <a:endParaRPr lang="en-US">
              <a:latin typeface="Calibri"/>
              <a:ea typeface="Calibri"/>
              <a:cs typeface="Calibri"/>
            </a:endParaRPr>
          </a:p>
          <a:p>
            <a:pPr>
              <a:buNone/>
            </a:pPr>
            <a:r>
              <a:rPr lang="en-US" b="1">
                <a:latin typeface="Calibri"/>
                <a:ea typeface="Calibri"/>
                <a:cs typeface="Calibri"/>
              </a:rPr>
              <a:t>Payments</a:t>
            </a:r>
          </a:p>
          <a:p>
            <a:pPr>
              <a:buFont typeface="Arial" panose="020B0604020202020204" pitchFamily="34" charset="0"/>
              <a:buChar char="•"/>
            </a:pPr>
            <a:r>
              <a:rPr lang="en-US">
                <a:latin typeface="Calibri"/>
                <a:ea typeface="Calibri"/>
                <a:cs typeface="Calibri"/>
              </a:rPr>
              <a:t>Lunchtime sessions are paid for in advance and invoiced half-termly.</a:t>
            </a:r>
          </a:p>
          <a:p>
            <a:pPr>
              <a:buFont typeface="Arial" panose="020B0604020202020204" pitchFamily="34" charset="0"/>
              <a:buChar char="•"/>
            </a:pPr>
            <a:r>
              <a:rPr lang="en-US">
                <a:latin typeface="Calibri"/>
                <a:ea typeface="Calibri"/>
                <a:cs typeface="Calibri"/>
              </a:rPr>
              <a:t>All payments are made through </a:t>
            </a:r>
            <a:r>
              <a:rPr lang="en-US" b="1">
                <a:latin typeface="Calibri"/>
                <a:ea typeface="Calibri"/>
                <a:cs typeface="Calibri"/>
              </a:rPr>
              <a:t>My Child At School</a:t>
            </a:r>
            <a:r>
              <a:rPr lang="en-US">
                <a:latin typeface="Calibri"/>
                <a:ea typeface="Calibri"/>
                <a:cs typeface="Calibri"/>
              </a:rPr>
              <a:t>, and accounts should stay in credit.</a:t>
            </a:r>
          </a:p>
          <a:p>
            <a:pPr>
              <a:buNone/>
            </a:pPr>
            <a:endParaRPr lang="en-US"/>
          </a:p>
        </p:txBody>
      </p:sp>
      <p:sp>
        <p:nvSpPr>
          <p:cNvPr id="8" name="TextBox 7">
            <a:extLst>
              <a:ext uri="{FF2B5EF4-FFF2-40B4-BE49-F238E27FC236}">
                <a16:creationId xmlns:a16="http://schemas.microsoft.com/office/drawing/2014/main" id="{17C7E154-B0A7-F950-3FD0-675305EFC446}"/>
              </a:ext>
            </a:extLst>
          </p:cNvPr>
          <p:cNvSpPr txBox="1"/>
          <p:nvPr/>
        </p:nvSpPr>
        <p:spPr>
          <a:xfrm>
            <a:off x="5594866" y="1346299"/>
            <a:ext cx="4098045" cy="923330"/>
          </a:xfrm>
          <a:prstGeom prst="rect">
            <a:avLst/>
          </a:prstGeom>
          <a:noFill/>
        </p:spPr>
        <p:txBody>
          <a:bodyPr wrap="none" rtlCol="0">
            <a:spAutoFit/>
          </a:bodyPr>
          <a:lstStyle/>
          <a:p>
            <a:r>
              <a:rPr lang="en-GB"/>
              <a:t>We offer both 15 hour and 30 hour </a:t>
            </a:r>
          </a:p>
          <a:p>
            <a:r>
              <a:rPr lang="en-GB"/>
              <a:t>Government, Early Years Entitlement </a:t>
            </a:r>
          </a:p>
          <a:p>
            <a:r>
              <a:rPr lang="en-GB"/>
              <a:t>Funding.</a:t>
            </a:r>
          </a:p>
        </p:txBody>
      </p:sp>
    </p:spTree>
    <p:extLst>
      <p:ext uri="{BB962C8B-B14F-4D97-AF65-F5344CB8AC3E}">
        <p14:creationId xmlns:p14="http://schemas.microsoft.com/office/powerpoint/2010/main" val="8097941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2B98D2A-0881-AB68-398A-6095B383AC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31DC10-8BBC-8FC1-DC3F-06F15CE0A4DF}"/>
              </a:ext>
            </a:extLst>
          </p:cNvPr>
          <p:cNvSpPr>
            <a:spLocks noGrp="1"/>
          </p:cNvSpPr>
          <p:nvPr>
            <p:ph type="title"/>
          </p:nvPr>
        </p:nvSpPr>
        <p:spPr>
          <a:xfrm>
            <a:off x="418731" y="333375"/>
            <a:ext cx="4963504" cy="952500"/>
          </a:xfrm>
        </p:spPr>
        <p:txBody>
          <a:bodyPr>
            <a:normAutofit/>
          </a:bodyPr>
          <a:lstStyle/>
          <a:p>
            <a:r>
              <a:rPr lang="en-GB">
                <a:solidFill>
                  <a:srgbClr val="C00000"/>
                </a:solidFill>
                <a:latin typeface="Calibri"/>
                <a:ea typeface="Calibri"/>
                <a:cs typeface="Calibri"/>
              </a:rPr>
              <a:t>Nursery Fees Contd.</a:t>
            </a:r>
          </a:p>
        </p:txBody>
      </p:sp>
      <p:sp>
        <p:nvSpPr>
          <p:cNvPr id="7" name="TextBox 6">
            <a:extLst>
              <a:ext uri="{FF2B5EF4-FFF2-40B4-BE49-F238E27FC236}">
                <a16:creationId xmlns:a16="http://schemas.microsoft.com/office/drawing/2014/main" id="{7587CAF4-CAD3-34BF-EBF7-61AE0C4D9602}"/>
              </a:ext>
            </a:extLst>
          </p:cNvPr>
          <p:cNvSpPr txBox="1"/>
          <p:nvPr/>
        </p:nvSpPr>
        <p:spPr>
          <a:xfrm>
            <a:off x="322640" y="1377421"/>
            <a:ext cx="9204290" cy="5078313"/>
          </a:xfrm>
          <a:prstGeom prst="rect">
            <a:avLst/>
          </a:prstGeom>
          <a:noFill/>
        </p:spPr>
        <p:txBody>
          <a:bodyPr wrap="square" lIns="91440" tIns="45720" rIns="91440" bIns="45720" anchor="t">
            <a:spAutoFit/>
          </a:bodyPr>
          <a:lstStyle/>
          <a:p>
            <a:r>
              <a:rPr lang="en-US" b="1">
                <a:latin typeface="Calibri"/>
                <a:ea typeface="Calibri"/>
                <a:cs typeface="Calibri"/>
              </a:rPr>
              <a:t>Funding Codes</a:t>
            </a:r>
          </a:p>
          <a:p>
            <a:r>
              <a:rPr lang="en-US">
                <a:latin typeface="Calibri"/>
                <a:ea typeface="Calibri"/>
                <a:cs typeface="Calibri"/>
              </a:rPr>
              <a:t>If you’re using government-funded childcare (15 or 30 hours), please make sure your eligibility code stays valid and is reconfirmed on time through HMRC.</a:t>
            </a:r>
          </a:p>
          <a:p>
            <a:r>
              <a:rPr lang="en-US">
                <a:latin typeface="Calibri"/>
                <a:ea typeface="Calibri"/>
                <a:cs typeface="Calibri"/>
              </a:rPr>
              <a:t>If the code expires and funding stops, you’ll need to pay the full fees for any period without funding. We’ll invoice for this if it happens.</a:t>
            </a:r>
          </a:p>
          <a:p>
            <a:endParaRPr lang="en-US">
              <a:latin typeface="Calibri"/>
              <a:ea typeface="Calibri"/>
              <a:cs typeface="Calibri"/>
            </a:endParaRPr>
          </a:p>
          <a:p>
            <a:r>
              <a:rPr lang="en-US" b="1">
                <a:latin typeface="Calibri"/>
                <a:ea typeface="Calibri"/>
                <a:cs typeface="Calibri"/>
              </a:rPr>
              <a:t>Extra Charges</a:t>
            </a:r>
          </a:p>
          <a:p>
            <a:r>
              <a:rPr lang="en-US" b="1">
                <a:latin typeface="Calibri"/>
                <a:ea typeface="Calibri"/>
                <a:cs typeface="Calibri"/>
              </a:rPr>
              <a:t>Lunch Session</a:t>
            </a:r>
            <a:endParaRPr lang="en-US">
              <a:latin typeface="Calibri"/>
              <a:ea typeface="Calibri"/>
              <a:cs typeface="Calibri"/>
            </a:endParaRPr>
          </a:p>
          <a:p>
            <a:r>
              <a:rPr lang="en-US">
                <a:latin typeface="Calibri"/>
                <a:ea typeface="Calibri"/>
                <a:cs typeface="Calibri"/>
              </a:rPr>
              <a:t>£6.50 per session.</a:t>
            </a:r>
          </a:p>
          <a:p>
            <a:r>
              <a:rPr lang="en-US">
                <a:latin typeface="Calibri"/>
                <a:ea typeface="Calibri"/>
                <a:cs typeface="Calibri"/>
              </a:rPr>
              <a:t>Two options: </a:t>
            </a:r>
          </a:p>
          <a:p>
            <a:pPr lvl="1"/>
            <a:r>
              <a:rPr lang="en-US" b="1">
                <a:latin typeface="Calibri"/>
                <a:ea typeface="Calibri"/>
                <a:cs typeface="Calibri"/>
              </a:rPr>
              <a:t>Option 1:</a:t>
            </a:r>
            <a:r>
              <a:rPr lang="en-US">
                <a:latin typeface="Calibri"/>
                <a:ea typeface="Calibri"/>
                <a:cs typeface="Calibri"/>
              </a:rPr>
              <a:t> Bring a packed lunch from home (just the £6.50 session fee).</a:t>
            </a:r>
          </a:p>
          <a:p>
            <a:pPr lvl="1"/>
            <a:r>
              <a:rPr lang="en-US" b="1">
                <a:latin typeface="Calibri"/>
                <a:ea typeface="Calibri"/>
                <a:cs typeface="Calibri"/>
              </a:rPr>
              <a:t>Option 2:</a:t>
            </a:r>
            <a:r>
              <a:rPr lang="en-US">
                <a:latin typeface="Calibri"/>
                <a:ea typeface="Calibri"/>
                <a:cs typeface="Calibri"/>
              </a:rPr>
              <a:t> Request a hot school meal for an extra £3.00 (total £9.50).</a:t>
            </a:r>
          </a:p>
          <a:p>
            <a:pPr lvl="1"/>
            <a:endParaRPr lang="en-US">
              <a:latin typeface="Calibri"/>
              <a:ea typeface="Calibri"/>
              <a:cs typeface="Calibri"/>
            </a:endParaRPr>
          </a:p>
          <a:p>
            <a:r>
              <a:rPr lang="en-US" b="1">
                <a:latin typeface="Calibri"/>
                <a:ea typeface="Calibri"/>
                <a:cs typeface="Calibri"/>
              </a:rPr>
              <a:t>Snacks</a:t>
            </a:r>
            <a:endParaRPr lang="en-US">
              <a:latin typeface="Calibri"/>
              <a:ea typeface="Calibri"/>
              <a:cs typeface="Calibri"/>
            </a:endParaRPr>
          </a:p>
          <a:p>
            <a:r>
              <a:rPr lang="en-US">
                <a:latin typeface="Calibri"/>
                <a:ea typeface="Calibri"/>
                <a:cs typeface="Calibri"/>
              </a:rPr>
              <a:t>Fruit and milk are provided free during snack times.</a:t>
            </a:r>
          </a:p>
          <a:p>
            <a:endParaRPr lang="en-US"/>
          </a:p>
          <a:p>
            <a:pPr>
              <a:buNone/>
            </a:pPr>
            <a:endParaRPr lang="en-US"/>
          </a:p>
          <a:p>
            <a:pPr>
              <a:buNone/>
            </a:pPr>
            <a:endParaRPr lang="en-US"/>
          </a:p>
        </p:txBody>
      </p:sp>
    </p:spTree>
    <p:extLst>
      <p:ext uri="{BB962C8B-B14F-4D97-AF65-F5344CB8AC3E}">
        <p14:creationId xmlns:p14="http://schemas.microsoft.com/office/powerpoint/2010/main" val="6470897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527209" y="249237"/>
            <a:ext cx="3737268" cy="1320800"/>
          </a:xfrm>
        </p:spPr>
        <p:txBody>
          <a:bodyPr>
            <a:normAutofit/>
          </a:bodyPr>
          <a:lstStyle/>
          <a:p>
            <a:r>
              <a:rPr lang="en-GB">
                <a:solidFill>
                  <a:srgbClr val="C00000"/>
                </a:solidFill>
                <a:latin typeface="Calibri"/>
                <a:ea typeface="Calibri"/>
                <a:cs typeface="Calibri"/>
              </a:rPr>
              <a:t>How to Apply</a:t>
            </a:r>
          </a:p>
        </p:txBody>
      </p:sp>
      <p:sp>
        <p:nvSpPr>
          <p:cNvPr id="3" name="Content Placeholder 2"/>
          <p:cNvSpPr>
            <a:spLocks noGrp="1"/>
          </p:cNvSpPr>
          <p:nvPr>
            <p:ph idx="1"/>
          </p:nvPr>
        </p:nvSpPr>
        <p:spPr>
          <a:xfrm>
            <a:off x="5109080" y="1288683"/>
            <a:ext cx="5100045" cy="4914900"/>
          </a:xfrm>
        </p:spPr>
        <p:txBody>
          <a:bodyPr vert="horz" lIns="91440" tIns="45720" rIns="91440" bIns="45720" rtlCol="0" anchor="t">
            <a:normAutofit/>
          </a:bodyPr>
          <a:lstStyle/>
          <a:p>
            <a:r>
              <a:rPr lang="en-US" sz="1600" dirty="0">
                <a:solidFill>
                  <a:schemeClr val="tx1"/>
                </a:solidFill>
                <a:latin typeface="Calibri"/>
                <a:ea typeface="Calibri"/>
                <a:cs typeface="Calibri"/>
              </a:rPr>
              <a:t>Once our nursery is open for viewing, we warmly invite you to come and see our nursery classroom. Visiting gives you a chance to experience our setting and ask any questions you may have.</a:t>
            </a:r>
          </a:p>
          <a:p>
            <a:r>
              <a:rPr lang="en-US" sz="1600">
                <a:solidFill>
                  <a:schemeClr val="tx1"/>
                </a:solidFill>
                <a:latin typeface="Calibri"/>
                <a:ea typeface="Calibri"/>
                <a:cs typeface="Calibri"/>
              </a:rPr>
              <a:t>After your visit, you can collect an </a:t>
            </a:r>
            <a:r>
              <a:rPr lang="en-US" sz="1600" b="1">
                <a:solidFill>
                  <a:schemeClr val="tx1"/>
                </a:solidFill>
                <a:latin typeface="Calibri"/>
                <a:ea typeface="Calibri"/>
                <a:cs typeface="Calibri"/>
              </a:rPr>
              <a:t>application pack</a:t>
            </a:r>
            <a:r>
              <a:rPr lang="en-US" sz="1600" dirty="0">
                <a:solidFill>
                  <a:schemeClr val="tx1"/>
                </a:solidFill>
                <a:latin typeface="Calibri"/>
                <a:ea typeface="Calibri"/>
                <a:cs typeface="Calibri"/>
              </a:rPr>
              <a:t> </a:t>
            </a:r>
            <a:r>
              <a:rPr lang="en-US" sz="1600">
                <a:solidFill>
                  <a:schemeClr val="tx1"/>
                </a:solidFill>
                <a:latin typeface="Calibri"/>
                <a:ea typeface="Calibri"/>
                <a:cs typeface="Calibri"/>
              </a:rPr>
              <a:t>from the school office and complete the nursery forms. When we receive your completed application, we will review it carefully.</a:t>
            </a:r>
          </a:p>
          <a:p>
            <a:r>
              <a:rPr lang="en-US" sz="1600">
                <a:solidFill>
                  <a:schemeClr val="tx1"/>
                </a:solidFill>
                <a:latin typeface="Calibri"/>
                <a:ea typeface="Calibri"/>
                <a:cs typeface="Calibri"/>
              </a:rPr>
              <a:t>Places are offered based on:</a:t>
            </a:r>
          </a:p>
          <a:p>
            <a:r>
              <a:rPr lang="en-US" sz="1200">
                <a:solidFill>
                  <a:schemeClr val="tx1"/>
                </a:solidFill>
                <a:latin typeface="Calibri"/>
                <a:ea typeface="Calibri"/>
                <a:cs typeface="Calibri"/>
              </a:rPr>
              <a:t>1. Looked after children </a:t>
            </a:r>
          </a:p>
          <a:p>
            <a:r>
              <a:rPr lang="en-US" sz="1200">
                <a:solidFill>
                  <a:schemeClr val="tx1"/>
                </a:solidFill>
                <a:latin typeface="Calibri"/>
                <a:ea typeface="Calibri"/>
                <a:cs typeface="Calibri"/>
              </a:rPr>
              <a:t>2. Parent/carer has a medical condition affecting mobility and this is nearest the family home or place of medical treatment </a:t>
            </a:r>
          </a:p>
          <a:p>
            <a:r>
              <a:rPr lang="en-US" sz="1200">
                <a:solidFill>
                  <a:schemeClr val="tx1"/>
                </a:solidFill>
                <a:latin typeface="Calibri"/>
                <a:ea typeface="Calibri"/>
                <a:cs typeface="Calibri"/>
              </a:rPr>
              <a:t>3. Children of staff members 4. Children with a sibling at the school 5. Nearness to the school - 'As The Crow Flies' </a:t>
            </a:r>
          </a:p>
          <a:p>
            <a:pPr>
              <a:defRPr/>
            </a:pPr>
            <a:r>
              <a:rPr lang="en-US" sz="1200">
                <a:solidFill>
                  <a:schemeClr val="tx1"/>
                </a:solidFill>
                <a:latin typeface="Calibri"/>
                <a:ea typeface="Calibri"/>
                <a:cs typeface="Calibri"/>
              </a:rPr>
              <a:t>4. Children with a sibling at the school</a:t>
            </a:r>
          </a:p>
          <a:p>
            <a:pPr>
              <a:defRPr/>
            </a:pPr>
            <a:r>
              <a:rPr lang="en-US" sz="1200">
                <a:solidFill>
                  <a:schemeClr val="tx1"/>
                </a:solidFill>
                <a:latin typeface="Calibri"/>
                <a:ea typeface="Calibri"/>
                <a:cs typeface="Calibri"/>
              </a:rPr>
              <a:t>5. Nearness to the school - 'As The Crow Flies'</a:t>
            </a:r>
          </a:p>
          <a:p>
            <a:pPr>
              <a:defRPr/>
            </a:pPr>
            <a:endParaRPr lang="en-US" sz="900" dirty="0">
              <a:solidFill>
                <a:schemeClr val="tx1"/>
              </a:solidFill>
              <a:latin typeface="Aptos"/>
            </a:endParaRPr>
          </a:p>
          <a:p>
            <a:pPr marL="0" indent="0">
              <a:lnSpc>
                <a:spcPct val="90000"/>
              </a:lnSpc>
              <a:buNone/>
              <a:defRPr/>
            </a:pPr>
            <a:endParaRPr lang="en-GB" sz="1600">
              <a:latin typeface="Comic Sans MS" panose="030F0702030302020204" pitchFamily="66" charset="0"/>
            </a:endParaRPr>
          </a:p>
        </p:txBody>
      </p:sp>
      <p:pic>
        <p:nvPicPr>
          <p:cNvPr id="5" name="Picture 4" descr="Toy plastic numbers">
            <a:extLst>
              <a:ext uri="{FF2B5EF4-FFF2-40B4-BE49-F238E27FC236}">
                <a16:creationId xmlns:a16="http://schemas.microsoft.com/office/drawing/2014/main" id="{4A11D1D9-26C2-4259-DB4D-923566491512}"/>
              </a:ext>
            </a:extLst>
          </p:cNvPr>
          <p:cNvPicPr>
            <a:picLocks noChangeAspect="1"/>
          </p:cNvPicPr>
          <p:nvPr/>
        </p:nvPicPr>
        <p:blipFill rotWithShape="1">
          <a:blip r:embed="rId2"/>
          <a:srcRect l="20665" r="26824" b="-2"/>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Tree>
    <p:extLst>
      <p:ext uri="{BB962C8B-B14F-4D97-AF65-F5344CB8AC3E}">
        <p14:creationId xmlns:p14="http://schemas.microsoft.com/office/powerpoint/2010/main" val="14259865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6733D-6CAF-821D-E2F5-77B6D149A24D}"/>
              </a:ext>
            </a:extLst>
          </p:cNvPr>
          <p:cNvSpPr>
            <a:spLocks noGrp="1"/>
          </p:cNvSpPr>
          <p:nvPr>
            <p:ph type="title"/>
          </p:nvPr>
        </p:nvSpPr>
        <p:spPr/>
        <p:txBody>
          <a:bodyPr/>
          <a:lstStyle/>
          <a:p>
            <a:r>
              <a:rPr lang="en-GB">
                <a:solidFill>
                  <a:srgbClr val="C00000"/>
                </a:solidFill>
                <a:latin typeface="Calibri"/>
                <a:ea typeface="Calibri"/>
                <a:cs typeface="Calibri"/>
              </a:rPr>
              <a:t>Room Design and Furniture</a:t>
            </a:r>
            <a:br>
              <a:rPr lang="en-GB">
                <a:solidFill>
                  <a:srgbClr val="C00000"/>
                </a:solidFill>
                <a:latin typeface="Calibri"/>
                <a:ea typeface="Calibri"/>
                <a:cs typeface="Calibri"/>
              </a:rPr>
            </a:br>
            <a:r>
              <a:rPr lang="en-GB" sz="2800" u="sng">
                <a:solidFill>
                  <a:srgbClr val="C00000"/>
                </a:solidFill>
                <a:latin typeface="Calibri"/>
                <a:ea typeface="Calibri"/>
                <a:cs typeface="Calibri"/>
              </a:rPr>
              <a:t>Community Playthings</a:t>
            </a:r>
          </a:p>
        </p:txBody>
      </p:sp>
      <p:sp>
        <p:nvSpPr>
          <p:cNvPr id="5" name="TextBox 4">
            <a:extLst>
              <a:ext uri="{FF2B5EF4-FFF2-40B4-BE49-F238E27FC236}">
                <a16:creationId xmlns:a16="http://schemas.microsoft.com/office/drawing/2014/main" id="{9D7629E8-0228-458C-A327-352D2AE26140}"/>
              </a:ext>
            </a:extLst>
          </p:cNvPr>
          <p:cNvSpPr txBox="1"/>
          <p:nvPr/>
        </p:nvSpPr>
        <p:spPr>
          <a:xfrm>
            <a:off x="718935" y="1697562"/>
            <a:ext cx="8513466" cy="4801314"/>
          </a:xfrm>
          <a:prstGeom prst="rect">
            <a:avLst/>
          </a:prstGeom>
          <a:noFill/>
        </p:spPr>
        <p:txBody>
          <a:bodyPr wrap="square" lIns="91440" tIns="45720" rIns="91440" bIns="45720" anchor="t">
            <a:spAutoFit/>
          </a:bodyPr>
          <a:lstStyle/>
          <a:p>
            <a:r>
              <a:rPr lang="en-US">
                <a:latin typeface="Calibri"/>
                <a:ea typeface="Calibri"/>
                <a:cs typeface="Calibri"/>
              </a:rPr>
              <a:t>Why We Chose Community Playthings:</a:t>
            </a:r>
          </a:p>
          <a:p>
            <a:endParaRPr lang="en-US">
              <a:latin typeface="Calibri"/>
              <a:ea typeface="Calibri"/>
              <a:cs typeface="Calibri"/>
            </a:endParaRPr>
          </a:p>
          <a:p>
            <a:r>
              <a:rPr lang="en-US">
                <a:latin typeface="Calibri"/>
                <a:ea typeface="Calibri"/>
                <a:cs typeface="Calibri"/>
              </a:rPr>
              <a:t>We have selected Community Playthings for our nursery furniture because they are </a:t>
            </a:r>
            <a:r>
              <a:rPr lang="en-US" err="1">
                <a:latin typeface="Calibri"/>
                <a:ea typeface="Calibri"/>
                <a:cs typeface="Calibri"/>
              </a:rPr>
              <a:t>recognised</a:t>
            </a:r>
            <a:r>
              <a:rPr lang="en-US">
                <a:latin typeface="Calibri"/>
                <a:ea typeface="Calibri"/>
                <a:cs typeface="Calibri"/>
              </a:rPr>
              <a:t> as industry leaders in early years environments. </a:t>
            </a:r>
          </a:p>
          <a:p>
            <a:endParaRPr lang="en-US">
              <a:latin typeface="Calibri"/>
              <a:ea typeface="Calibri"/>
              <a:cs typeface="Calibri"/>
            </a:endParaRPr>
          </a:p>
          <a:p>
            <a:r>
              <a:rPr lang="en-US">
                <a:latin typeface="Calibri"/>
                <a:ea typeface="Calibri"/>
                <a:cs typeface="Calibri"/>
              </a:rPr>
              <a:t>Their products are crafted from solid wood, ensuring durability and a natural aesthetic that supports a calm, welcoming space for children. </a:t>
            </a:r>
          </a:p>
          <a:p>
            <a:endParaRPr lang="en-US">
              <a:latin typeface="Calibri"/>
              <a:ea typeface="Calibri"/>
              <a:cs typeface="Calibri"/>
            </a:endParaRPr>
          </a:p>
          <a:p>
            <a:r>
              <a:rPr lang="en-US">
                <a:latin typeface="Calibri"/>
                <a:ea typeface="Calibri"/>
                <a:cs typeface="Calibri"/>
              </a:rPr>
              <a:t>Importantly, no harmful chemicals are used in their manufacturing process, making them safe for young learners.</a:t>
            </a:r>
          </a:p>
          <a:p>
            <a:endParaRPr lang="en-US">
              <a:latin typeface="Calibri"/>
              <a:ea typeface="Calibri"/>
              <a:cs typeface="Calibri"/>
            </a:endParaRPr>
          </a:p>
          <a:p>
            <a:r>
              <a:rPr lang="en-US">
                <a:latin typeface="Calibri"/>
                <a:ea typeface="Calibri"/>
                <a:cs typeface="Calibri"/>
              </a:rPr>
              <a:t>Each item comes with a 15-year warranty, reflecting the company’s commitment to quality and longevity. </a:t>
            </a:r>
          </a:p>
          <a:p>
            <a:endParaRPr lang="en-US">
              <a:latin typeface="Calibri"/>
              <a:ea typeface="Calibri"/>
              <a:cs typeface="Calibri"/>
            </a:endParaRPr>
          </a:p>
          <a:p>
            <a:r>
              <a:rPr lang="en-US">
                <a:latin typeface="Calibri"/>
                <a:ea typeface="Calibri"/>
                <a:cs typeface="Calibri"/>
              </a:rPr>
              <a:t>Above all, Community Playthings furniture is designed to be safe, secure, and developmentally appropriate, giving parents peace of mind and children the best possible start.</a:t>
            </a:r>
            <a:endParaRPr lang="en-GB">
              <a:latin typeface="Calibri"/>
              <a:ea typeface="Calibri"/>
              <a:cs typeface="Calibri"/>
            </a:endParaRPr>
          </a:p>
        </p:txBody>
      </p:sp>
      <p:sp>
        <p:nvSpPr>
          <p:cNvPr id="6" name="AutoShape 2" descr="Home">
            <a:extLst>
              <a:ext uri="{FF2B5EF4-FFF2-40B4-BE49-F238E27FC236}">
                <a16:creationId xmlns:a16="http://schemas.microsoft.com/office/drawing/2014/main" id="{ED9AFCD2-351D-6193-7C1D-5ED81CC0E79C}"/>
              </a:ext>
            </a:extLst>
          </p:cNvPr>
          <p:cNvSpPr>
            <a:spLocks noChangeAspect="1" noChangeArrowheads="1"/>
          </p:cNvSpPr>
          <p:nvPr/>
        </p:nvSpPr>
        <p:spPr bwMode="auto">
          <a:xfrm>
            <a:off x="5953648"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a16="http://schemas.microsoft.com/office/drawing/2014/main" id="{17C32CB2-4E08-53AC-4B89-02EC36DE4FC1}"/>
              </a:ext>
            </a:extLst>
          </p:cNvPr>
          <p:cNvPicPr>
            <a:picLocks noChangeAspect="1"/>
          </p:cNvPicPr>
          <p:nvPr/>
        </p:nvPicPr>
        <p:blipFill>
          <a:blip r:embed="rId2"/>
          <a:stretch>
            <a:fillRect/>
          </a:stretch>
        </p:blipFill>
        <p:spPr>
          <a:xfrm>
            <a:off x="7748825" y="401829"/>
            <a:ext cx="1566778" cy="1566778"/>
          </a:xfrm>
          <a:prstGeom prst="rect">
            <a:avLst/>
          </a:prstGeom>
        </p:spPr>
      </p:pic>
    </p:spTree>
    <p:extLst>
      <p:ext uri="{BB962C8B-B14F-4D97-AF65-F5344CB8AC3E}">
        <p14:creationId xmlns:p14="http://schemas.microsoft.com/office/powerpoint/2010/main" val="15645415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31C99C3-3D62-07C9-0037-84B70604F4BC}"/>
              </a:ext>
            </a:extLst>
          </p:cNvPr>
          <p:cNvPicPr>
            <a:picLocks noChangeAspect="1"/>
          </p:cNvPicPr>
          <p:nvPr/>
        </p:nvPicPr>
        <p:blipFill>
          <a:blip r:embed="rId2"/>
          <a:stretch>
            <a:fillRect/>
          </a:stretch>
        </p:blipFill>
        <p:spPr>
          <a:xfrm>
            <a:off x="939511" y="0"/>
            <a:ext cx="10312977" cy="6858000"/>
          </a:xfrm>
          <a:prstGeom prst="rect">
            <a:avLst/>
          </a:prstGeom>
        </p:spPr>
      </p:pic>
    </p:spTree>
    <p:extLst>
      <p:ext uri="{BB962C8B-B14F-4D97-AF65-F5344CB8AC3E}">
        <p14:creationId xmlns:p14="http://schemas.microsoft.com/office/powerpoint/2010/main" val="26969675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4B9C81-B726-1E5D-7A4D-7B0888429C0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AF5ACBF-7C86-8A92-0D19-1E084D9D4CF1}"/>
              </a:ext>
            </a:extLst>
          </p:cNvPr>
          <p:cNvPicPr>
            <a:picLocks noChangeAspect="1"/>
          </p:cNvPicPr>
          <p:nvPr/>
        </p:nvPicPr>
        <p:blipFill>
          <a:blip r:embed="rId2"/>
          <a:stretch>
            <a:fillRect/>
          </a:stretch>
        </p:blipFill>
        <p:spPr>
          <a:xfrm>
            <a:off x="913435" y="0"/>
            <a:ext cx="10365129" cy="6858000"/>
          </a:xfrm>
          <a:prstGeom prst="rect">
            <a:avLst/>
          </a:prstGeom>
        </p:spPr>
      </p:pic>
    </p:spTree>
    <p:extLst>
      <p:ext uri="{BB962C8B-B14F-4D97-AF65-F5344CB8AC3E}">
        <p14:creationId xmlns:p14="http://schemas.microsoft.com/office/powerpoint/2010/main" val="22477497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1CF4551-3CC8-618A-7B0A-2B9D0321E37F}"/>
            </a:ext>
          </a:extLst>
        </p:cNvPr>
        <p:cNvGrpSpPr/>
        <p:nvPr/>
      </p:nvGrpSpPr>
      <p:grpSpPr>
        <a:xfrm>
          <a:off x="0" y="0"/>
          <a:ext cx="0" cy="0"/>
          <a:chOff x="0" y="0"/>
          <a:chExt cx="0" cy="0"/>
        </a:xfrm>
      </p:grpSpPr>
      <p:pic>
        <p:nvPicPr>
          <p:cNvPr id="14" name="Picture 13">
            <a:extLst>
              <a:ext uri="{FF2B5EF4-FFF2-40B4-BE49-F238E27FC236}">
                <a16:creationId xmlns:a16="http://schemas.microsoft.com/office/drawing/2014/main" id="{1BCEE11A-BAE8-6475-68B1-CE735220ED44}"/>
              </a:ext>
            </a:extLst>
          </p:cNvPr>
          <p:cNvPicPr>
            <a:picLocks noChangeAspect="1"/>
          </p:cNvPicPr>
          <p:nvPr/>
        </p:nvPicPr>
        <p:blipFill>
          <a:blip r:embed="rId2" cstate="print">
            <a:extLst>
              <a:ext uri="{28A0092B-C50C-407E-A947-70E740481C1C}">
                <a14:useLocalDpi xmlns:a14="http://schemas.microsoft.com/office/drawing/2010/main" val="0"/>
              </a:ext>
            </a:extLst>
          </a:blip>
          <a:srcRect l="9251" r="1150" b="-1"/>
          <a:stretch>
            <a:fillRect/>
          </a:stretch>
        </p:blipFill>
        <p:spPr>
          <a:xfrm>
            <a:off x="714847" y="643466"/>
            <a:ext cx="3135532" cy="2624663"/>
          </a:xfrm>
          <a:prstGeom prst="rect">
            <a:avLst/>
          </a:prstGeom>
        </p:spPr>
      </p:pic>
      <p:pic>
        <p:nvPicPr>
          <p:cNvPr id="8" name="Picture 7">
            <a:extLst>
              <a:ext uri="{FF2B5EF4-FFF2-40B4-BE49-F238E27FC236}">
                <a16:creationId xmlns:a16="http://schemas.microsoft.com/office/drawing/2014/main" id="{89A62EA2-EA0B-1487-8385-AE2F1C979AAC}"/>
              </a:ext>
            </a:extLst>
          </p:cNvPr>
          <p:cNvPicPr>
            <a:picLocks noChangeAspect="1"/>
          </p:cNvPicPr>
          <p:nvPr/>
        </p:nvPicPr>
        <p:blipFill>
          <a:blip r:embed="rId3" cstate="print">
            <a:extLst>
              <a:ext uri="{28A0092B-C50C-407E-A947-70E740481C1C}">
                <a14:useLocalDpi xmlns:a14="http://schemas.microsoft.com/office/drawing/2010/main" val="0"/>
              </a:ext>
            </a:extLst>
          </a:blip>
          <a:srcRect l="3527" r="6789" b="-4"/>
          <a:stretch>
            <a:fillRect/>
          </a:stretch>
        </p:blipFill>
        <p:spPr>
          <a:xfrm>
            <a:off x="4546055" y="643466"/>
            <a:ext cx="3138413" cy="2624662"/>
          </a:xfrm>
          <a:prstGeom prst="rect">
            <a:avLst/>
          </a:prstGeom>
        </p:spPr>
      </p:pic>
      <p:pic>
        <p:nvPicPr>
          <p:cNvPr id="2" name="Picture 1">
            <a:extLst>
              <a:ext uri="{FF2B5EF4-FFF2-40B4-BE49-F238E27FC236}">
                <a16:creationId xmlns:a16="http://schemas.microsoft.com/office/drawing/2014/main" id="{932C15CE-5F3D-33AA-8AF9-70880F44D84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08764" y="740884"/>
            <a:ext cx="3239769" cy="2429826"/>
          </a:xfrm>
          <a:prstGeom prst="rect">
            <a:avLst/>
          </a:prstGeom>
        </p:spPr>
      </p:pic>
      <p:pic>
        <p:nvPicPr>
          <p:cNvPr id="7" name="Picture 6">
            <a:extLst>
              <a:ext uri="{FF2B5EF4-FFF2-40B4-BE49-F238E27FC236}">
                <a16:creationId xmlns:a16="http://schemas.microsoft.com/office/drawing/2014/main" id="{326AC551-6A07-86C2-961C-CA76F2289CCF}"/>
              </a:ext>
            </a:extLst>
          </p:cNvPr>
          <p:cNvPicPr>
            <a:picLocks noChangeAspect="1"/>
          </p:cNvPicPr>
          <p:nvPr/>
        </p:nvPicPr>
        <p:blipFill>
          <a:blip r:embed="rId5" cstate="print">
            <a:extLst>
              <a:ext uri="{28A0092B-C50C-407E-A947-70E740481C1C}">
                <a14:useLocalDpi xmlns:a14="http://schemas.microsoft.com/office/drawing/2010/main" val="0"/>
              </a:ext>
            </a:extLst>
          </a:blip>
          <a:srcRect r="10317" b="-4"/>
          <a:stretch>
            <a:fillRect/>
          </a:stretch>
        </p:blipFill>
        <p:spPr>
          <a:xfrm>
            <a:off x="713423" y="3589863"/>
            <a:ext cx="3138379" cy="2624665"/>
          </a:xfrm>
          <a:prstGeom prst="rect">
            <a:avLst/>
          </a:prstGeom>
        </p:spPr>
      </p:pic>
      <p:pic>
        <p:nvPicPr>
          <p:cNvPr id="9" name="Picture 8">
            <a:extLst>
              <a:ext uri="{FF2B5EF4-FFF2-40B4-BE49-F238E27FC236}">
                <a16:creationId xmlns:a16="http://schemas.microsoft.com/office/drawing/2014/main" id="{0C67A1F9-01B9-0BF3-931A-FDE059A37D3D}"/>
              </a:ext>
            </a:extLst>
          </p:cNvPr>
          <p:cNvPicPr>
            <a:picLocks noChangeAspect="1"/>
          </p:cNvPicPr>
          <p:nvPr/>
        </p:nvPicPr>
        <p:blipFill>
          <a:blip r:embed="rId6" cstate="print">
            <a:extLst>
              <a:ext uri="{28A0092B-C50C-407E-A947-70E740481C1C}">
                <a14:useLocalDpi xmlns:a14="http://schemas.microsoft.com/office/drawing/2010/main" val="0"/>
              </a:ext>
            </a:extLst>
          </a:blip>
          <a:srcRect r="10317" b="-4"/>
          <a:stretch>
            <a:fillRect/>
          </a:stretch>
        </p:blipFill>
        <p:spPr>
          <a:xfrm>
            <a:off x="4534518" y="3589863"/>
            <a:ext cx="3161490" cy="2643993"/>
          </a:xfrm>
          <a:prstGeom prst="rect">
            <a:avLst/>
          </a:prstGeom>
        </p:spPr>
      </p:pic>
      <p:pic>
        <p:nvPicPr>
          <p:cNvPr id="10" name="Picture 9">
            <a:extLst>
              <a:ext uri="{FF2B5EF4-FFF2-40B4-BE49-F238E27FC236}">
                <a16:creationId xmlns:a16="http://schemas.microsoft.com/office/drawing/2014/main" id="{9BA0E8AE-DAD7-0DAB-4819-BE6A917A6778}"/>
              </a:ext>
            </a:extLst>
          </p:cNvPr>
          <p:cNvPicPr>
            <a:picLocks noChangeAspect="1"/>
          </p:cNvPicPr>
          <p:nvPr/>
        </p:nvPicPr>
        <p:blipFill>
          <a:blip r:embed="rId7" cstate="print">
            <a:extLst>
              <a:ext uri="{28A0092B-C50C-407E-A947-70E740481C1C}">
                <a14:useLocalDpi xmlns:a14="http://schemas.microsoft.com/office/drawing/2010/main" val="0"/>
              </a:ext>
            </a:extLst>
          </a:blip>
          <a:srcRect l="10403" r="-1" b="-1"/>
          <a:stretch>
            <a:fillRect/>
          </a:stretch>
        </p:blipFill>
        <p:spPr>
          <a:xfrm>
            <a:off x="8349353" y="3589863"/>
            <a:ext cx="3158588" cy="2643992"/>
          </a:xfrm>
          <a:prstGeom prst="rect">
            <a:avLst/>
          </a:prstGeom>
        </p:spPr>
      </p:pic>
    </p:spTree>
    <p:extLst>
      <p:ext uri="{BB962C8B-B14F-4D97-AF65-F5344CB8AC3E}">
        <p14:creationId xmlns:p14="http://schemas.microsoft.com/office/powerpoint/2010/main" val="27498407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D389FFD-2C25-3FD9-0E3F-67486DCE54F2}"/>
            </a:ext>
          </a:extLst>
        </p:cNvPr>
        <p:cNvGrpSpPr/>
        <p:nvPr/>
      </p:nvGrpSpPr>
      <p:grpSpPr>
        <a:xfrm>
          <a:off x="0" y="0"/>
          <a:ext cx="0" cy="0"/>
          <a:chOff x="0" y="0"/>
          <a:chExt cx="0" cy="0"/>
        </a:xfrm>
      </p:grpSpPr>
      <p:pic>
        <p:nvPicPr>
          <p:cNvPr id="16" name="Picture 15">
            <a:extLst>
              <a:ext uri="{FF2B5EF4-FFF2-40B4-BE49-F238E27FC236}">
                <a16:creationId xmlns:a16="http://schemas.microsoft.com/office/drawing/2014/main" id="{E26D61FA-C614-D086-87DD-51AD57FEC466}"/>
              </a:ext>
            </a:extLst>
          </p:cNvPr>
          <p:cNvPicPr>
            <a:picLocks noChangeAspect="1"/>
          </p:cNvPicPr>
          <p:nvPr/>
        </p:nvPicPr>
        <p:blipFill>
          <a:blip r:embed="rId2" cstate="print">
            <a:extLst>
              <a:ext uri="{28A0092B-C50C-407E-A947-70E740481C1C}">
                <a14:useLocalDpi xmlns:a14="http://schemas.microsoft.com/office/drawing/2010/main" val="0"/>
              </a:ext>
            </a:extLst>
          </a:blip>
          <a:srcRect l="6624" r="11426"/>
          <a:stretch>
            <a:fillRect/>
          </a:stretch>
        </p:blipFill>
        <p:spPr>
          <a:xfrm>
            <a:off x="4184141" y="3512234"/>
            <a:ext cx="3826711" cy="3175314"/>
          </a:xfrm>
          <a:prstGeom prst="rect">
            <a:avLst/>
          </a:prstGeom>
        </p:spPr>
      </p:pic>
      <p:pic>
        <p:nvPicPr>
          <p:cNvPr id="19" name="Picture 18">
            <a:extLst>
              <a:ext uri="{FF2B5EF4-FFF2-40B4-BE49-F238E27FC236}">
                <a16:creationId xmlns:a16="http://schemas.microsoft.com/office/drawing/2014/main" id="{7224168B-D846-8556-A681-C4C87AB8D8F3}"/>
              </a:ext>
            </a:extLst>
          </p:cNvPr>
          <p:cNvPicPr>
            <a:picLocks noChangeAspect="1"/>
          </p:cNvPicPr>
          <p:nvPr/>
        </p:nvPicPr>
        <p:blipFill>
          <a:blip r:embed="rId3" cstate="print">
            <a:extLst>
              <a:ext uri="{28A0092B-C50C-407E-A947-70E740481C1C}">
                <a14:useLocalDpi xmlns:a14="http://schemas.microsoft.com/office/drawing/2010/main" val="0"/>
              </a:ext>
            </a:extLst>
          </a:blip>
          <a:srcRect t="18246" r="1" b="16073"/>
          <a:stretch>
            <a:fillRect/>
          </a:stretch>
        </p:blipFill>
        <p:spPr>
          <a:xfrm>
            <a:off x="8193992" y="3505966"/>
            <a:ext cx="3826711" cy="3181582"/>
          </a:xfrm>
          <a:prstGeom prst="rect">
            <a:avLst/>
          </a:prstGeom>
        </p:spPr>
      </p:pic>
      <p:pic>
        <p:nvPicPr>
          <p:cNvPr id="2" name="Picture 1">
            <a:extLst>
              <a:ext uri="{FF2B5EF4-FFF2-40B4-BE49-F238E27FC236}">
                <a16:creationId xmlns:a16="http://schemas.microsoft.com/office/drawing/2014/main" id="{EEE08A8F-D0D3-B568-CEFA-927CFF7501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26837" y="476492"/>
            <a:ext cx="3684015" cy="2763011"/>
          </a:xfrm>
          <a:prstGeom prst="rect">
            <a:avLst/>
          </a:prstGeom>
        </p:spPr>
      </p:pic>
      <p:pic>
        <p:nvPicPr>
          <p:cNvPr id="4" name="Picture 3">
            <a:extLst>
              <a:ext uri="{FF2B5EF4-FFF2-40B4-BE49-F238E27FC236}">
                <a16:creationId xmlns:a16="http://schemas.microsoft.com/office/drawing/2014/main" id="{8DAD8053-7CE6-44C0-F2B0-A1BF275C891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6750" y="1018571"/>
            <a:ext cx="3333938" cy="4441863"/>
          </a:xfrm>
          <a:prstGeom prst="rect">
            <a:avLst/>
          </a:prstGeom>
        </p:spPr>
      </p:pic>
      <p:pic>
        <p:nvPicPr>
          <p:cNvPr id="7" name="Picture 6">
            <a:extLst>
              <a:ext uri="{FF2B5EF4-FFF2-40B4-BE49-F238E27FC236}">
                <a16:creationId xmlns:a16="http://schemas.microsoft.com/office/drawing/2014/main" id="{AEE936E3-48A8-9BEF-28EE-C2C25881530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17001" y="372321"/>
            <a:ext cx="2230214" cy="2971352"/>
          </a:xfrm>
          <a:prstGeom prst="rect">
            <a:avLst/>
          </a:prstGeom>
        </p:spPr>
      </p:pic>
    </p:spTree>
    <p:extLst>
      <p:ext uri="{BB962C8B-B14F-4D97-AF65-F5344CB8AC3E}">
        <p14:creationId xmlns:p14="http://schemas.microsoft.com/office/powerpoint/2010/main" val="21758638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Smiley colored pencils">
            <a:extLst>
              <a:ext uri="{FF2B5EF4-FFF2-40B4-BE49-F238E27FC236}">
                <a16:creationId xmlns:a16="http://schemas.microsoft.com/office/drawing/2014/main" id="{A911C748-23BF-1532-EAD5-C6546234EA68}"/>
              </a:ext>
            </a:extLst>
          </p:cNvPr>
          <p:cNvPicPr>
            <a:picLocks noChangeAspect="1"/>
          </p:cNvPicPr>
          <p:nvPr/>
        </p:nvPicPr>
        <p:blipFill>
          <a:blip r:embed="rId2" cstate="print">
            <a:extLst>
              <a:ext uri="{28A0092B-C50C-407E-A947-70E740481C1C}">
                <a14:useLocalDpi xmlns:a14="http://schemas.microsoft.com/office/drawing/2010/main" val="0"/>
              </a:ext>
            </a:extLst>
          </a:blip>
          <a:srcRect l="11438" r="11438"/>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p:cNvSpPr>
            <a:spLocks noGrp="1"/>
          </p:cNvSpPr>
          <p:nvPr>
            <p:ph type="title"/>
          </p:nvPr>
        </p:nvSpPr>
        <p:spPr>
          <a:xfrm>
            <a:off x="559498" y="1379456"/>
            <a:ext cx="3851123" cy="1320800"/>
          </a:xfrm>
        </p:spPr>
        <p:txBody>
          <a:bodyPr>
            <a:normAutofit/>
          </a:bodyPr>
          <a:lstStyle/>
          <a:p>
            <a:pPr algn="ctr"/>
            <a:r>
              <a:rPr lang="en-GB">
                <a:solidFill>
                  <a:srgbClr val="C00000"/>
                </a:solidFill>
                <a:latin typeface="Calibri"/>
                <a:ea typeface="Calibri"/>
                <a:cs typeface="Calibri"/>
              </a:rPr>
              <a:t>Thank you for listening! </a:t>
            </a:r>
            <a:endParaRPr lang="en-US">
              <a:solidFill>
                <a:srgbClr val="C00000"/>
              </a:solidFill>
            </a:endParaRPr>
          </a:p>
        </p:txBody>
      </p:sp>
      <p:sp>
        <p:nvSpPr>
          <p:cNvPr id="4" name="TextBox 3">
            <a:extLst>
              <a:ext uri="{FF2B5EF4-FFF2-40B4-BE49-F238E27FC236}">
                <a16:creationId xmlns:a16="http://schemas.microsoft.com/office/drawing/2014/main" id="{9AB4486E-45C6-E53E-88F8-985680B1FE72}"/>
              </a:ext>
            </a:extLst>
          </p:cNvPr>
          <p:cNvSpPr txBox="1"/>
          <p:nvPr/>
        </p:nvSpPr>
        <p:spPr>
          <a:xfrm>
            <a:off x="888416" y="3240100"/>
            <a:ext cx="4381082" cy="646331"/>
          </a:xfrm>
          <a:prstGeom prst="rect">
            <a:avLst/>
          </a:prstGeom>
          <a:noFill/>
        </p:spPr>
        <p:txBody>
          <a:bodyPr wrap="square" lIns="91440" tIns="45720" rIns="91440" bIns="45720" rtlCol="0" anchor="t">
            <a:spAutoFit/>
          </a:bodyPr>
          <a:lstStyle/>
          <a:p>
            <a:r>
              <a:rPr lang="en-GB" sz="3600">
                <a:latin typeface="Calibri"/>
                <a:ea typeface="Calibri"/>
                <a:cs typeface="Calibri"/>
              </a:rPr>
              <a:t>Any questions?</a:t>
            </a:r>
          </a:p>
        </p:txBody>
      </p:sp>
    </p:spTree>
    <p:extLst>
      <p:ext uri="{BB962C8B-B14F-4D97-AF65-F5344CB8AC3E}">
        <p14:creationId xmlns:p14="http://schemas.microsoft.com/office/powerpoint/2010/main" val="2396724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Facet">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23775558-9873-43ec-a0af-39fc1bc82f77">
      <UserInfo>
        <DisplayName>Mark Ammon</DisplayName>
        <AccountId>43</AccountId>
        <AccountType/>
      </UserInfo>
      <UserInfo>
        <DisplayName>Miss Sinclair</DisplayName>
        <AccountId>30</AccountId>
        <AccountType/>
      </UserInfo>
    </SharedWithUsers>
    <_activity xmlns="dbccdd6c-7283-44fd-9b6a-4ec4a66eb2d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FD629EE874A5449B62610746513A4C1" ma:contentTypeVersion="18" ma:contentTypeDescription="Create a new document." ma:contentTypeScope="" ma:versionID="013a9f8597bb75adaabff34c1d35ff21">
  <xsd:schema xmlns:xsd="http://www.w3.org/2001/XMLSchema" xmlns:xs="http://www.w3.org/2001/XMLSchema" xmlns:p="http://schemas.microsoft.com/office/2006/metadata/properties" xmlns:ns3="dbccdd6c-7283-44fd-9b6a-4ec4a66eb2dd" xmlns:ns4="23775558-9873-43ec-a0af-39fc1bc82f77" targetNamespace="http://schemas.microsoft.com/office/2006/metadata/properties" ma:root="true" ma:fieldsID="5957bae0c6474498b1c0936205c9463a" ns3:_="" ns4:_="">
    <xsd:import namespace="dbccdd6c-7283-44fd-9b6a-4ec4a66eb2dd"/>
    <xsd:import namespace="23775558-9873-43ec-a0af-39fc1bc82f7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4:SharedWithUsers" minOccurs="0"/>
                <xsd:element ref="ns4:SharedWithDetails" minOccurs="0"/>
                <xsd:element ref="ns4:SharingHintHash"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bccdd6c-7283-44fd-9b6a-4ec4a66eb2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775558-9873-43ec-a0af-39fc1bc82f77"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AA879A5-E60D-4FC1-B248-9B160B07C7D4}">
  <ds:schemaRefs>
    <ds:schemaRef ds:uri="23775558-9873-43ec-a0af-39fc1bc82f77"/>
    <ds:schemaRef ds:uri="dbccdd6c-7283-44fd-9b6a-4ec4a66eb2dd"/>
    <ds:schemaRef ds:uri="http://schemas.microsoft.com/office/2006/metadata/properties"/>
    <ds:schemaRef ds:uri="http://www.w3.org/2000/xmlns/"/>
    <ds:schemaRef ds:uri="http://www.w3.org/2001/XMLSchema-instance"/>
    <ds:schemaRef ds:uri="http://schemas.microsoft.com/office/infopath/2007/PartnerControls"/>
  </ds:schemaRefs>
</ds:datastoreItem>
</file>

<file path=customXml/itemProps2.xml><?xml version="1.0" encoding="utf-8"?>
<ds:datastoreItem xmlns:ds="http://schemas.openxmlformats.org/officeDocument/2006/customXml" ds:itemID="{418D3109-E30D-4E42-A977-845BB65A9FAA}">
  <ds:schemaRefs>
    <ds:schemaRef ds:uri="http://schemas.microsoft.com/sharepoint/v3/contenttype/forms"/>
  </ds:schemaRefs>
</ds:datastoreItem>
</file>

<file path=customXml/itemProps3.xml><?xml version="1.0" encoding="utf-8"?>
<ds:datastoreItem xmlns:ds="http://schemas.openxmlformats.org/officeDocument/2006/customXml" ds:itemID="{5E218094-82C5-477C-A54E-0CD48CB09DF2}">
  <ds:schemaRefs>
    <ds:schemaRef ds:uri="23775558-9873-43ec-a0af-39fc1bc82f77"/>
    <ds:schemaRef ds:uri="dbccdd6c-7283-44fd-9b6a-4ec4a66eb2dd"/>
    <ds:schemaRef ds:uri="http://schemas.microsoft.com/office/2006/metadata/contentType"/>
    <ds:schemaRef ds:uri="http://schemas.microsoft.com/office/2006/metadata/properties/metaAttributes"/>
    <ds:schemaRef ds:uri="http://www.w3.org/2000/xmlns/"/>
    <ds:schemaRef ds:uri="http://www.w3.org/2001/XMLSchema"/>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22</Slides>
  <Notes>0</Notes>
  <HiddenSlides>0</HiddenSlide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Facet</vt:lpstr>
      <vt:lpstr>Welcome to Bournes Green Infant School Nursery!</vt:lpstr>
      <vt:lpstr>Mrs A Nagla</vt:lpstr>
      <vt:lpstr>Miss L. Gower</vt:lpstr>
      <vt:lpstr>Mrs A. Miles</vt:lpstr>
      <vt:lpstr>                 Miss O. Wells </vt:lpstr>
      <vt:lpstr> Why choose us?                        </vt:lpstr>
      <vt:lpstr>Our Early Years Vision</vt:lpstr>
      <vt:lpstr>What is the Early Years Foundation Stage (EYFS) Curriculum: </vt:lpstr>
      <vt:lpstr>Online Learning Journal</vt:lpstr>
      <vt:lpstr>Uniform</vt:lpstr>
      <vt:lpstr>The Nursery Day</vt:lpstr>
      <vt:lpstr>One to One meetings and Transition</vt:lpstr>
      <vt:lpstr>Other staff</vt:lpstr>
      <vt:lpstr>Nursery Fees</vt:lpstr>
      <vt:lpstr>Nursery Fees Contd.</vt:lpstr>
      <vt:lpstr>How to Apply</vt:lpstr>
      <vt:lpstr>Room Design and Furniture Community Playthings</vt:lpstr>
      <vt:lpstr>PowerPoint Presentation</vt:lpstr>
      <vt:lpstr>PowerPoint Presentation</vt:lpstr>
      <vt:lpstr>PowerPoint Presentation</vt:lpstr>
      <vt:lpstr>PowerPoint Presentation</vt:lpstr>
      <vt:lpstr>Thank you for listening!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image of the school</dc:title>
  <dc:creator>Mrs Odei</dc:creator>
  <cp:revision>17</cp:revision>
  <dcterms:created xsi:type="dcterms:W3CDTF">2024-05-02T19:56:35Z</dcterms:created>
  <dcterms:modified xsi:type="dcterms:W3CDTF">2026-03-05T10:03:48Z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0x010100AFD629EE874A5449B62610746513A4C1</vt:lpwstr>
  </property>
</Properties>
</file>