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80" r:id="rId5"/>
    <p:sldId id="282" r:id="rId6"/>
    <p:sldId id="270" r:id="rId7"/>
    <p:sldId id="281" r:id="rId8"/>
    <p:sldId id="278" r:id="rId9"/>
    <p:sldId id="284" r:id="rId10"/>
    <p:sldId id="285" r:id="rId11"/>
    <p:sldId id="283" r:id="rId12"/>
  </p:sldIdLst>
  <p:sldSz cx="12192000" cy="6858000"/>
  <p:notesSz cx="6794500" cy="99314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3E3E"/>
    <a:srgbClr val="9D9D9C"/>
    <a:srgbClr val="E46160"/>
    <a:srgbClr val="B23735"/>
    <a:srgbClr val="2EAEEE"/>
    <a:srgbClr val="2C358A"/>
    <a:srgbClr val="84A88E"/>
    <a:srgbClr val="295F1A"/>
    <a:srgbClr val="7A0000"/>
    <a:srgbClr val="2230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D6CBB6-15CE-91A6-79E9-AFD6CC98C1E8}" v="2" dt="2025-06-26T12:35:17.1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864"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26/06/2025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26/06/2025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26/06/2025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26/06/2025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26/06/2025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26/06/2025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26/06/2025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26/06/2025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26/06/2025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26/06/2025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26/06/2025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26/06/2025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D69DA-A498-3AED-1FDD-03C0E97EE927}"/>
            </a:ext>
          </a:extLst>
        </p:cNvPr>
        <p:cNvGrpSpPr/>
        <p:nvPr/>
      </p:nvGrpSpPr>
      <p:grpSpPr>
        <a:xfrm>
          <a:off x="0" y="0"/>
          <a:ext cx="0" cy="0"/>
          <a:chOff x="0" y="0"/>
          <a:chExt cx="0" cy="0"/>
        </a:xfrm>
      </p:grpSpPr>
      <p:sp>
        <p:nvSpPr>
          <p:cNvPr id="12" name="Title 1">
            <a:extLst>
              <a:ext uri="{FF2B5EF4-FFF2-40B4-BE49-F238E27FC236}">
                <a16:creationId xmlns:a16="http://schemas.microsoft.com/office/drawing/2014/main" id="{3A6F5B9A-FB97-57DA-C1FD-835F3BCD1383}"/>
              </a:ext>
            </a:extLst>
          </p:cNvPr>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pic>
        <p:nvPicPr>
          <p:cNvPr id="16" name="Picture 15" descr="A logo with a lion&#10;&#10;Description automatically generated">
            <a:extLst>
              <a:ext uri="{FF2B5EF4-FFF2-40B4-BE49-F238E27FC236}">
                <a16:creationId xmlns:a16="http://schemas.microsoft.com/office/drawing/2014/main" id="{2A365FDA-18E5-4D06-2475-DC2A194D281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61ECDCCD-FDEB-1C1C-12FD-CBC848827D39}"/>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18" name="Subtitle 2">
            <a:extLst>
              <a:ext uri="{FF2B5EF4-FFF2-40B4-BE49-F238E27FC236}">
                <a16:creationId xmlns:a16="http://schemas.microsoft.com/office/drawing/2014/main" id="{557CC1D9-70F4-765B-4D00-92E7D43157E9}"/>
              </a:ext>
            </a:extLst>
          </p:cNvPr>
          <p:cNvSpPr>
            <a:spLocks noGrp="1"/>
          </p:cNvSpPr>
          <p:nvPr>
            <p:ph type="subTitle" idx="1"/>
          </p:nvPr>
        </p:nvSpPr>
        <p:spPr>
          <a:xfrm>
            <a:off x="176463" y="1501551"/>
            <a:ext cx="11871158" cy="5274123"/>
          </a:xfrm>
        </p:spPr>
        <p:txBody>
          <a:bodyPr vert="horz" lIns="91440" tIns="45720" rIns="91440" bIns="45720" rtlCol="0" anchor="t">
            <a:normAutofit/>
          </a:bodyPr>
          <a:lstStyle/>
          <a:p>
            <a:r>
              <a:rPr lang="en-GB" sz="3200" b="1" u="sng" dirty="0">
                <a:solidFill>
                  <a:srgbClr val="000000"/>
                </a:solidFill>
                <a:ea typeface="Calibri Light" panose="020F0302020204030204" pitchFamily="34" charset="0"/>
                <a:cs typeface="Calibri Light" panose="020F0302020204030204" pitchFamily="34" charset="0"/>
              </a:rPr>
              <a:t>Parent Partnership Meeting – Thursday 26</a:t>
            </a:r>
            <a:r>
              <a:rPr lang="en-GB" sz="3200" b="1" u="sng" baseline="30000" dirty="0">
                <a:solidFill>
                  <a:srgbClr val="000000"/>
                </a:solidFill>
                <a:ea typeface="Calibri Light" panose="020F0302020204030204" pitchFamily="34" charset="0"/>
                <a:cs typeface="Calibri Light" panose="020F0302020204030204" pitchFamily="34" charset="0"/>
              </a:rPr>
              <a:t>th</a:t>
            </a:r>
            <a:r>
              <a:rPr lang="en-GB" sz="3200" b="1" u="sng" dirty="0">
                <a:solidFill>
                  <a:srgbClr val="000000"/>
                </a:solidFill>
                <a:ea typeface="Calibri Light" panose="020F0302020204030204" pitchFamily="34" charset="0"/>
                <a:cs typeface="Calibri Light" panose="020F0302020204030204" pitchFamily="34" charset="0"/>
              </a:rPr>
              <a:t> June </a:t>
            </a:r>
          </a:p>
          <a:p>
            <a:pPr marL="285750" indent="-285750" algn="l">
              <a:buChar char="•"/>
            </a:pPr>
            <a:endParaRPr lang="en-GB" dirty="0">
              <a:solidFill>
                <a:srgbClr val="000000"/>
              </a:solidFill>
              <a:ea typeface="Calibri Light" panose="020F0302020204030204" pitchFamily="34" charset="0"/>
              <a:cs typeface="Calibri Light" panose="020F0302020204030204" pitchFamily="34" charset="0"/>
            </a:endParaRPr>
          </a:p>
          <a:p>
            <a:pPr marL="285750" indent="-285750" algn="l">
              <a:buChar char="•"/>
            </a:pPr>
            <a:r>
              <a:rPr lang="en-GB" dirty="0">
                <a:solidFill>
                  <a:srgbClr val="000000"/>
                </a:solidFill>
                <a:ea typeface="Calibri Light" panose="020F0302020204030204" pitchFamily="34" charset="0"/>
                <a:cs typeface="Calibri Light" panose="020F0302020204030204" pitchFamily="34" charset="0"/>
              </a:rPr>
              <a:t>Building works update</a:t>
            </a:r>
          </a:p>
          <a:p>
            <a:pPr marL="285750" indent="-285750" algn="l">
              <a:buFont typeface="Arial" panose="020B0604020202020204" pitchFamily="34" charset="0"/>
              <a:buChar char="•"/>
            </a:pPr>
            <a:r>
              <a:rPr lang="en-GB" dirty="0">
                <a:ea typeface="Calibri"/>
                <a:cs typeface="Calibri"/>
              </a:rPr>
              <a:t>Nursery update</a:t>
            </a:r>
          </a:p>
          <a:p>
            <a:pPr marL="285750" indent="-285750" algn="l">
              <a:buFont typeface="Arial" panose="020B0604020202020204" pitchFamily="34" charset="0"/>
              <a:buChar char="•"/>
            </a:pPr>
            <a:r>
              <a:rPr lang="en-GB" dirty="0">
                <a:ea typeface="Calibri"/>
                <a:cs typeface="Calibri"/>
              </a:rPr>
              <a:t>Questions</a:t>
            </a:r>
          </a:p>
        </p:txBody>
      </p:sp>
    </p:spTree>
    <p:extLst>
      <p:ext uri="{BB962C8B-B14F-4D97-AF65-F5344CB8AC3E}">
        <p14:creationId xmlns:p14="http://schemas.microsoft.com/office/powerpoint/2010/main" val="34812772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362B5-2C1A-B952-0DE7-1C9DAB02A6B3}"/>
            </a:ext>
          </a:extLst>
        </p:cNvPr>
        <p:cNvGrpSpPr/>
        <p:nvPr/>
      </p:nvGrpSpPr>
      <p:grpSpPr>
        <a:xfrm>
          <a:off x="0" y="0"/>
          <a:ext cx="0" cy="0"/>
          <a:chOff x="0" y="0"/>
          <a:chExt cx="0" cy="0"/>
        </a:xfrm>
      </p:grpSpPr>
      <p:sp>
        <p:nvSpPr>
          <p:cNvPr id="12" name="Title 1">
            <a:extLst>
              <a:ext uri="{FF2B5EF4-FFF2-40B4-BE49-F238E27FC236}">
                <a16:creationId xmlns:a16="http://schemas.microsoft.com/office/drawing/2014/main" id="{947487C3-E1EF-7CC6-E130-720801438A54}"/>
              </a:ext>
            </a:extLst>
          </p:cNvPr>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pic>
        <p:nvPicPr>
          <p:cNvPr id="16" name="Picture 15" descr="A logo with a lion&#10;&#10;Description automatically generated">
            <a:extLst>
              <a:ext uri="{FF2B5EF4-FFF2-40B4-BE49-F238E27FC236}">
                <a16:creationId xmlns:a16="http://schemas.microsoft.com/office/drawing/2014/main" id="{2123F3BF-4217-6CA3-2293-B2612C8E7B4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E4C37DE1-7BDF-412F-D7E2-FF832CBC94F1}"/>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2" name="Subtitle 2">
            <a:extLst>
              <a:ext uri="{FF2B5EF4-FFF2-40B4-BE49-F238E27FC236}">
                <a16:creationId xmlns:a16="http://schemas.microsoft.com/office/drawing/2014/main" id="{876C9C4A-21B8-A083-7FEF-2328DF47A9DD}"/>
              </a:ext>
            </a:extLst>
          </p:cNvPr>
          <p:cNvSpPr>
            <a:spLocks noGrp="1"/>
          </p:cNvSpPr>
          <p:nvPr/>
        </p:nvSpPr>
        <p:spPr>
          <a:xfrm>
            <a:off x="176463" y="1291344"/>
            <a:ext cx="11871158" cy="5274123"/>
          </a:xfrm>
          <a:prstGeom prst="rect">
            <a:avLst/>
          </a:prstGeom>
        </p:spPr>
        <p:txBody>
          <a:bodyPr vert="horz" lIns="91440" tIns="45720" rIns="91440" bIns="45720" rtlCol="0" anchor="t">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base"/>
            <a:r>
              <a:rPr lang="en-GB" sz="3200" u="sng" dirty="0">
                <a:latin typeface="Calibri"/>
                <a:ea typeface="Calibri"/>
                <a:cs typeface="Calibri"/>
              </a:rPr>
              <a:t>Summer 2 2025 Artist of the Half Term – Madonna</a:t>
            </a:r>
          </a:p>
          <a:p>
            <a:pPr algn="l">
              <a:lnSpc>
                <a:spcPct val="100000"/>
              </a:lnSpc>
              <a:spcBef>
                <a:spcPct val="20000"/>
              </a:spcBef>
              <a:spcAft>
                <a:spcPct val="0"/>
              </a:spcAft>
            </a:pPr>
            <a:r>
              <a:rPr lang="en-GB" sz="1800" dirty="0">
                <a:latin typeface="Calibri Light"/>
                <a:ea typeface="Calibri"/>
                <a:cs typeface="Segoe UI"/>
              </a:rPr>
              <a:t>Madonna Louise Ciccone was born on 16</a:t>
            </a:r>
            <a:r>
              <a:rPr lang="en-GB" sz="1800" baseline="30000" dirty="0">
                <a:latin typeface="Calibri Light"/>
                <a:ea typeface="Calibri"/>
                <a:cs typeface="Segoe UI"/>
              </a:rPr>
              <a:t>th</a:t>
            </a:r>
            <a:r>
              <a:rPr lang="en-GB" sz="1800" dirty="0">
                <a:latin typeface="Calibri Light"/>
                <a:ea typeface="Calibri"/>
                <a:cs typeface="Segoe UI"/>
              </a:rPr>
              <a:t> August 1958 and is an American singer, songwriter, actress, and businesswoman. Madonna is known for pushing the boundaries of lyrical content in mainstream popular music, as well as visual imagery in music videos and on stage. She has frequently reinvented both her music and image while maintaining autonomy within the recording industry.</a:t>
            </a:r>
            <a:endParaRPr lang="en-US" sz="1800" dirty="0">
              <a:latin typeface="Calibri Light"/>
              <a:ea typeface="Calibri"/>
              <a:cs typeface="Segoe UI"/>
            </a:endParaRPr>
          </a:p>
          <a:p>
            <a:pPr algn="l">
              <a:lnSpc>
                <a:spcPct val="100000"/>
              </a:lnSpc>
              <a:spcBef>
                <a:spcPct val="20000"/>
              </a:spcBef>
              <a:spcAft>
                <a:spcPct val="0"/>
              </a:spcAft>
            </a:pPr>
            <a:endParaRPr lang="en-US" sz="1800" dirty="0">
              <a:latin typeface="Calibri Light"/>
              <a:ea typeface="Calibri"/>
              <a:cs typeface="Segoe UI"/>
            </a:endParaRPr>
          </a:p>
          <a:p>
            <a:pPr algn="l">
              <a:lnSpc>
                <a:spcPct val="100000"/>
              </a:lnSpc>
              <a:spcBef>
                <a:spcPct val="20000"/>
              </a:spcBef>
              <a:spcAft>
                <a:spcPct val="0"/>
              </a:spcAft>
            </a:pPr>
            <a:r>
              <a:rPr lang="en-GB" sz="1800" dirty="0">
                <a:latin typeface="Calibri Light"/>
                <a:ea typeface="Calibri"/>
                <a:cs typeface="Segoe UI"/>
              </a:rPr>
              <a:t>At 20, Madonna moved to New York to pursue a career in modern dance. After performing as a drummer, guitarist and vocalist in the music groups Breakfast Club and Emmy, Madonna signed with Sire Records in 1982 and released her debut album the next year. She followed it with a series of successful albums which became global bestsellers and Grammy Award winners. Throughout her career, Madonna has written and produced most of her songs, with many of them reaching number one on the record charts, including “Papa Don’t Preach, “Like a Prayer and “Vogue”.</a:t>
            </a:r>
            <a:endParaRPr lang="en-US" sz="1800" dirty="0">
              <a:latin typeface="Calibri Light"/>
              <a:ea typeface="Calibri"/>
              <a:cs typeface="Segoe UI"/>
            </a:endParaRPr>
          </a:p>
          <a:p>
            <a:pPr algn="l">
              <a:lnSpc>
                <a:spcPct val="100000"/>
              </a:lnSpc>
              <a:spcBef>
                <a:spcPct val="20000"/>
              </a:spcBef>
              <a:spcAft>
                <a:spcPct val="0"/>
              </a:spcAft>
            </a:pPr>
            <a:endParaRPr lang="en-GB" sz="1800" dirty="0">
              <a:latin typeface="Calibri Light"/>
              <a:ea typeface="Calibri"/>
              <a:cs typeface="Segoe UI"/>
            </a:endParaRPr>
          </a:p>
          <a:p>
            <a:pPr algn="l">
              <a:lnSpc>
                <a:spcPct val="100000"/>
              </a:lnSpc>
              <a:spcBef>
                <a:spcPct val="20000"/>
              </a:spcBef>
              <a:spcAft>
                <a:spcPct val="0"/>
              </a:spcAft>
            </a:pPr>
            <a:r>
              <a:rPr lang="en-GB" sz="1800" dirty="0">
                <a:latin typeface="Calibri Light"/>
                <a:ea typeface="Calibri"/>
                <a:cs typeface="Segoe UI"/>
              </a:rPr>
              <a:t>Madonna's popularity was further enhanced by her roles in films such as Desperately Seeking Susan, Dick Tracey, A league of Their Own and Evita. As a businesswoman, Madonna founded her own entertainment company Maverick, including the label Maverick Records, in 1992. Her other ventures include fashion design, writing children's books, opening of health clubs, and filmmaking. She also contributed in various charities and founded the Raising Malawi organization in 2006.</a:t>
            </a:r>
            <a:endParaRPr lang="en-US" sz="1800" dirty="0">
              <a:latin typeface="Calibri Light"/>
              <a:ea typeface="Calibri"/>
              <a:cs typeface="Segoe UI"/>
            </a:endParaRPr>
          </a:p>
          <a:p>
            <a:pPr algn="l">
              <a:lnSpc>
                <a:spcPct val="100000"/>
              </a:lnSpc>
              <a:spcBef>
                <a:spcPct val="20000"/>
              </a:spcBef>
              <a:spcAft>
                <a:spcPct val="0"/>
              </a:spcAft>
            </a:pPr>
            <a:endParaRPr lang="en-GB" sz="1800" dirty="0">
              <a:latin typeface="Calibri Light"/>
              <a:ea typeface="Calibri"/>
              <a:cs typeface="Segoe UI"/>
            </a:endParaRPr>
          </a:p>
          <a:p>
            <a:pPr algn="l">
              <a:lnSpc>
                <a:spcPct val="100000"/>
              </a:lnSpc>
              <a:spcBef>
                <a:spcPct val="20000"/>
              </a:spcBef>
              <a:spcAft>
                <a:spcPct val="0"/>
              </a:spcAft>
            </a:pPr>
            <a:r>
              <a:rPr lang="en-GB" sz="1800" dirty="0">
                <a:latin typeface="Calibri Light"/>
                <a:ea typeface="Calibri"/>
                <a:cs typeface="Segoe UI"/>
              </a:rPr>
              <a:t>Having sold more than 300 million records worldwide, Madonna is recognized as the best-selling female recording </a:t>
            </a:r>
            <a:endParaRPr lang="en-GB" sz="1800" dirty="0">
              <a:latin typeface="Calibri Light"/>
              <a:ea typeface="Calibri Light"/>
              <a:cs typeface="Calibri Light"/>
            </a:endParaRPr>
          </a:p>
          <a:p>
            <a:pPr algn="l">
              <a:lnSpc>
                <a:spcPct val="100000"/>
              </a:lnSpc>
              <a:spcBef>
                <a:spcPct val="20000"/>
              </a:spcBef>
              <a:spcAft>
                <a:spcPct val="0"/>
              </a:spcAft>
            </a:pPr>
            <a:r>
              <a:rPr lang="en-GB" sz="1800" dirty="0">
                <a:latin typeface="Calibri Light"/>
                <a:ea typeface="Calibri"/>
                <a:cs typeface="Segoe UI"/>
              </a:rPr>
              <a:t>artist of all time by The Guinness World Records. She is also the highest-grossing solo touring artist of all time, </a:t>
            </a:r>
            <a:endParaRPr lang="en-GB" sz="1800" dirty="0">
              <a:latin typeface="Calibri Light"/>
              <a:ea typeface="Calibri Light"/>
              <a:cs typeface="Calibri Light"/>
            </a:endParaRPr>
          </a:p>
          <a:p>
            <a:pPr algn="l">
              <a:lnSpc>
                <a:spcPct val="100000"/>
              </a:lnSpc>
              <a:spcBef>
                <a:spcPct val="20000"/>
              </a:spcBef>
              <a:spcAft>
                <a:spcPct val="0"/>
              </a:spcAft>
            </a:pPr>
            <a:r>
              <a:rPr lang="en-GB" sz="1800" dirty="0">
                <a:latin typeface="Calibri Light"/>
                <a:ea typeface="Calibri"/>
                <a:cs typeface="Segoe UI"/>
              </a:rPr>
              <a:t>earning £1,000,000,000 from her concert tickets!</a:t>
            </a:r>
            <a:endParaRPr lang="en-GB" sz="1800" dirty="0">
              <a:latin typeface="Calibri Light"/>
              <a:ea typeface="Calibri Light"/>
              <a:cs typeface="Calibri Light"/>
            </a:endParaRPr>
          </a:p>
          <a:p>
            <a:pPr algn="l"/>
            <a:endParaRPr lang="en-GB" sz="3300" dirty="0">
              <a:solidFill>
                <a:srgbClr val="333333"/>
              </a:solidFill>
              <a:ea typeface="Calibri"/>
              <a:cs typeface="Calibri"/>
            </a:endParaRPr>
          </a:p>
        </p:txBody>
      </p:sp>
      <p:pic>
        <p:nvPicPr>
          <p:cNvPr id="5" name="Picture 4" descr="Image result for madonna">
            <a:extLst>
              <a:ext uri="{FF2B5EF4-FFF2-40B4-BE49-F238E27FC236}">
                <a16:creationId xmlns:a16="http://schemas.microsoft.com/office/drawing/2014/main" id="{AED888F9-DB56-7CE2-5F18-2ED2A6A99594}"/>
              </a:ext>
            </a:extLst>
          </p:cNvPr>
          <p:cNvPicPr>
            <a:picLocks noChangeAspect="1"/>
          </p:cNvPicPr>
          <p:nvPr/>
        </p:nvPicPr>
        <p:blipFill>
          <a:blip r:embed="rId4"/>
          <a:stretch>
            <a:fillRect/>
          </a:stretch>
        </p:blipFill>
        <p:spPr>
          <a:xfrm>
            <a:off x="10470549" y="5086077"/>
            <a:ext cx="1533525" cy="1590675"/>
          </a:xfrm>
          <a:prstGeom prst="rect">
            <a:avLst/>
          </a:prstGeom>
        </p:spPr>
      </p:pic>
    </p:spTree>
    <p:extLst>
      <p:ext uri="{BB962C8B-B14F-4D97-AF65-F5344CB8AC3E}">
        <p14:creationId xmlns:p14="http://schemas.microsoft.com/office/powerpoint/2010/main" val="3627823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716E1-8A63-1592-BE6D-6093284BDF4D}"/>
            </a:ext>
          </a:extLst>
        </p:cNvPr>
        <p:cNvGrpSpPr/>
        <p:nvPr/>
      </p:nvGrpSpPr>
      <p:grpSpPr>
        <a:xfrm>
          <a:off x="0" y="0"/>
          <a:ext cx="0" cy="0"/>
          <a:chOff x="0" y="0"/>
          <a:chExt cx="0" cy="0"/>
        </a:xfrm>
      </p:grpSpPr>
      <p:sp>
        <p:nvSpPr>
          <p:cNvPr id="12" name="Title 1">
            <a:extLst>
              <a:ext uri="{FF2B5EF4-FFF2-40B4-BE49-F238E27FC236}">
                <a16:creationId xmlns:a16="http://schemas.microsoft.com/office/drawing/2014/main" id="{37FE0BD6-1305-DBF0-6091-D6C925E5B104}"/>
              </a:ext>
            </a:extLst>
          </p:cNvPr>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pic>
        <p:nvPicPr>
          <p:cNvPr id="16" name="Picture 15" descr="A logo with a lion&#10;&#10;Description automatically generated">
            <a:extLst>
              <a:ext uri="{FF2B5EF4-FFF2-40B4-BE49-F238E27FC236}">
                <a16:creationId xmlns:a16="http://schemas.microsoft.com/office/drawing/2014/main" id="{561EA1FF-214A-EC56-6E5E-8C098E0822F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71633030-1BFB-2ADF-EB69-E9135665F894}"/>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18" name="Subtitle 2">
            <a:extLst>
              <a:ext uri="{FF2B5EF4-FFF2-40B4-BE49-F238E27FC236}">
                <a16:creationId xmlns:a16="http://schemas.microsoft.com/office/drawing/2014/main" id="{F4B47073-5FD9-B9DB-6554-FE6538C42CF4}"/>
              </a:ext>
            </a:extLst>
          </p:cNvPr>
          <p:cNvSpPr>
            <a:spLocks noGrp="1"/>
          </p:cNvSpPr>
          <p:nvPr>
            <p:ph type="subTitle" idx="1"/>
          </p:nvPr>
        </p:nvSpPr>
        <p:spPr>
          <a:xfrm>
            <a:off x="176463" y="1501551"/>
            <a:ext cx="11871158" cy="5274123"/>
          </a:xfrm>
        </p:spPr>
        <p:txBody>
          <a:bodyPr vert="horz" lIns="91440" tIns="45720" rIns="91440" bIns="45720" rtlCol="0" anchor="t">
            <a:normAutofit/>
          </a:bodyPr>
          <a:lstStyle/>
          <a:p>
            <a:pPr fontAlgn="base"/>
            <a:r>
              <a:rPr lang="en-GB" sz="3200" b="1" u="sng" dirty="0">
                <a:latin typeface="Calibri"/>
                <a:ea typeface="Calibri"/>
                <a:cs typeface="Calibri"/>
              </a:rPr>
              <a:t>Building Works Update</a:t>
            </a:r>
            <a:endParaRPr lang="en-GB" dirty="0"/>
          </a:p>
          <a:p>
            <a:pPr algn="l"/>
            <a:endParaRPr lang="en-GB" sz="1800" dirty="0">
              <a:latin typeface="Calibri Light"/>
              <a:ea typeface="Calibri Light"/>
              <a:cs typeface="Calibri Light"/>
            </a:endParaRPr>
          </a:p>
        </p:txBody>
      </p:sp>
      <p:pic>
        <p:nvPicPr>
          <p:cNvPr id="3" name="Picture 2">
            <a:extLst>
              <a:ext uri="{FF2B5EF4-FFF2-40B4-BE49-F238E27FC236}">
                <a16:creationId xmlns:a16="http://schemas.microsoft.com/office/drawing/2014/main" id="{A22FFC34-CEC8-FD36-4955-0C5E41EAA901}"/>
              </a:ext>
            </a:extLst>
          </p:cNvPr>
          <p:cNvPicPr>
            <a:picLocks noChangeAspect="1"/>
          </p:cNvPicPr>
          <p:nvPr/>
        </p:nvPicPr>
        <p:blipFill>
          <a:blip r:embed="rId4"/>
          <a:stretch>
            <a:fillRect/>
          </a:stretch>
        </p:blipFill>
        <p:spPr>
          <a:xfrm>
            <a:off x="2266356" y="1987296"/>
            <a:ext cx="7653453" cy="4788378"/>
          </a:xfrm>
          <a:prstGeom prst="rect">
            <a:avLst/>
          </a:prstGeom>
        </p:spPr>
      </p:pic>
      <p:sp>
        <p:nvSpPr>
          <p:cNvPr id="4" name="Rectangle 3">
            <a:extLst>
              <a:ext uri="{FF2B5EF4-FFF2-40B4-BE49-F238E27FC236}">
                <a16:creationId xmlns:a16="http://schemas.microsoft.com/office/drawing/2014/main" id="{E4143DB1-A899-A922-DD4D-DA97C5922133}"/>
              </a:ext>
            </a:extLst>
          </p:cNvPr>
          <p:cNvSpPr/>
          <p:nvPr/>
        </p:nvSpPr>
        <p:spPr>
          <a:xfrm>
            <a:off x="3270738" y="1987296"/>
            <a:ext cx="1125416" cy="45110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5" name="Rectangle 4">
            <a:extLst>
              <a:ext uri="{FF2B5EF4-FFF2-40B4-BE49-F238E27FC236}">
                <a16:creationId xmlns:a16="http://schemas.microsoft.com/office/drawing/2014/main" id="{72515C05-0263-B679-D509-519F140C6B9C}"/>
              </a:ext>
            </a:extLst>
          </p:cNvPr>
          <p:cNvSpPr/>
          <p:nvPr/>
        </p:nvSpPr>
        <p:spPr>
          <a:xfrm>
            <a:off x="2391508" y="1899138"/>
            <a:ext cx="1031630" cy="539262"/>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2347107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873DE-F9F2-966E-2C9D-6BF0796F9EA2}"/>
            </a:ext>
          </a:extLst>
        </p:cNvPr>
        <p:cNvGrpSpPr/>
        <p:nvPr/>
      </p:nvGrpSpPr>
      <p:grpSpPr>
        <a:xfrm>
          <a:off x="0" y="0"/>
          <a:ext cx="0" cy="0"/>
          <a:chOff x="0" y="0"/>
          <a:chExt cx="0" cy="0"/>
        </a:xfrm>
      </p:grpSpPr>
      <p:sp>
        <p:nvSpPr>
          <p:cNvPr id="12" name="Title 1">
            <a:extLst>
              <a:ext uri="{FF2B5EF4-FFF2-40B4-BE49-F238E27FC236}">
                <a16:creationId xmlns:a16="http://schemas.microsoft.com/office/drawing/2014/main" id="{6723F439-BBE4-6747-BFE3-1E93FCDE69A0}"/>
              </a:ext>
            </a:extLst>
          </p:cNvPr>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pic>
        <p:nvPicPr>
          <p:cNvPr id="16" name="Picture 15" descr="A logo with a lion&#10;&#10;Description automatically generated">
            <a:extLst>
              <a:ext uri="{FF2B5EF4-FFF2-40B4-BE49-F238E27FC236}">
                <a16:creationId xmlns:a16="http://schemas.microsoft.com/office/drawing/2014/main" id="{80ED7453-7333-0821-BD5A-1E55A7CD4A1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B26C9DB2-1353-B57E-DC9A-FE4293E0E9B0}"/>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18" name="Subtitle 2">
            <a:extLst>
              <a:ext uri="{FF2B5EF4-FFF2-40B4-BE49-F238E27FC236}">
                <a16:creationId xmlns:a16="http://schemas.microsoft.com/office/drawing/2014/main" id="{54C8ABDB-15BD-F0EC-70F3-1D9F99DE4B0A}"/>
              </a:ext>
            </a:extLst>
          </p:cNvPr>
          <p:cNvSpPr>
            <a:spLocks noGrp="1"/>
          </p:cNvSpPr>
          <p:nvPr>
            <p:ph type="subTitle" idx="1"/>
          </p:nvPr>
        </p:nvSpPr>
        <p:spPr>
          <a:xfrm>
            <a:off x="176463" y="1501551"/>
            <a:ext cx="11871158" cy="5274123"/>
          </a:xfrm>
        </p:spPr>
        <p:txBody>
          <a:bodyPr vert="horz" lIns="91440" tIns="45720" rIns="91440" bIns="45720" rtlCol="0" anchor="t">
            <a:normAutofit/>
          </a:bodyPr>
          <a:lstStyle/>
          <a:p>
            <a:pPr fontAlgn="base"/>
            <a:r>
              <a:rPr lang="en-GB" sz="3200" b="1" u="sng" dirty="0">
                <a:latin typeface="Calibri"/>
                <a:ea typeface="Calibri"/>
                <a:cs typeface="Calibri"/>
              </a:rPr>
              <a:t>Building Works Update</a:t>
            </a:r>
            <a:endParaRPr lang="en-GB" dirty="0"/>
          </a:p>
          <a:p>
            <a:pPr algn="l"/>
            <a:endParaRPr lang="en-GB" sz="1800" dirty="0">
              <a:latin typeface="Calibri Light"/>
              <a:ea typeface="Calibri Light"/>
              <a:cs typeface="Calibri Light"/>
            </a:endParaRPr>
          </a:p>
        </p:txBody>
      </p:sp>
      <p:pic>
        <p:nvPicPr>
          <p:cNvPr id="4" name="Picture 3">
            <a:extLst>
              <a:ext uri="{FF2B5EF4-FFF2-40B4-BE49-F238E27FC236}">
                <a16:creationId xmlns:a16="http://schemas.microsoft.com/office/drawing/2014/main" id="{2189A6DF-C92D-4431-C7B9-60797AEC1087}"/>
              </a:ext>
            </a:extLst>
          </p:cNvPr>
          <p:cNvPicPr>
            <a:picLocks noChangeAspect="1"/>
          </p:cNvPicPr>
          <p:nvPr/>
        </p:nvPicPr>
        <p:blipFill>
          <a:blip r:embed="rId4"/>
          <a:stretch>
            <a:fillRect/>
          </a:stretch>
        </p:blipFill>
        <p:spPr>
          <a:xfrm>
            <a:off x="570198" y="2217340"/>
            <a:ext cx="2621061" cy="2198388"/>
          </a:xfrm>
          <a:prstGeom prst="rect">
            <a:avLst/>
          </a:prstGeom>
        </p:spPr>
      </p:pic>
      <p:pic>
        <p:nvPicPr>
          <p:cNvPr id="6" name="Picture 5">
            <a:extLst>
              <a:ext uri="{FF2B5EF4-FFF2-40B4-BE49-F238E27FC236}">
                <a16:creationId xmlns:a16="http://schemas.microsoft.com/office/drawing/2014/main" id="{88A95BD2-E82E-185D-3B30-6616A432C3FE}"/>
              </a:ext>
            </a:extLst>
          </p:cNvPr>
          <p:cNvPicPr>
            <a:picLocks noChangeAspect="1"/>
          </p:cNvPicPr>
          <p:nvPr/>
        </p:nvPicPr>
        <p:blipFill>
          <a:blip r:embed="rId5"/>
          <a:stretch>
            <a:fillRect/>
          </a:stretch>
        </p:blipFill>
        <p:spPr>
          <a:xfrm>
            <a:off x="9680927" y="3092272"/>
            <a:ext cx="2132539" cy="3029712"/>
          </a:xfrm>
          <a:prstGeom prst="rect">
            <a:avLst/>
          </a:prstGeom>
        </p:spPr>
      </p:pic>
      <p:pic>
        <p:nvPicPr>
          <p:cNvPr id="8" name="Picture 7">
            <a:extLst>
              <a:ext uri="{FF2B5EF4-FFF2-40B4-BE49-F238E27FC236}">
                <a16:creationId xmlns:a16="http://schemas.microsoft.com/office/drawing/2014/main" id="{40D85CE7-132C-F9C9-94E8-5544DFB64A70}"/>
              </a:ext>
            </a:extLst>
          </p:cNvPr>
          <p:cNvPicPr>
            <a:picLocks noChangeAspect="1"/>
          </p:cNvPicPr>
          <p:nvPr/>
        </p:nvPicPr>
        <p:blipFill>
          <a:blip r:embed="rId6"/>
          <a:stretch>
            <a:fillRect/>
          </a:stretch>
        </p:blipFill>
        <p:spPr>
          <a:xfrm>
            <a:off x="6830365" y="2267764"/>
            <a:ext cx="2618734" cy="2147964"/>
          </a:xfrm>
          <a:prstGeom prst="rect">
            <a:avLst/>
          </a:prstGeom>
        </p:spPr>
      </p:pic>
      <p:pic>
        <p:nvPicPr>
          <p:cNvPr id="10" name="Picture 9">
            <a:extLst>
              <a:ext uri="{FF2B5EF4-FFF2-40B4-BE49-F238E27FC236}">
                <a16:creationId xmlns:a16="http://schemas.microsoft.com/office/drawing/2014/main" id="{0C2E7C64-14DB-9C7A-0C5C-ACB8A533DD85}"/>
              </a:ext>
            </a:extLst>
          </p:cNvPr>
          <p:cNvPicPr>
            <a:picLocks noChangeAspect="1"/>
          </p:cNvPicPr>
          <p:nvPr/>
        </p:nvPicPr>
        <p:blipFill>
          <a:blip r:embed="rId7"/>
          <a:stretch>
            <a:fillRect/>
          </a:stretch>
        </p:blipFill>
        <p:spPr>
          <a:xfrm>
            <a:off x="3733260" y="4627709"/>
            <a:ext cx="2618735" cy="2189128"/>
          </a:xfrm>
          <a:prstGeom prst="rect">
            <a:avLst/>
          </a:prstGeom>
        </p:spPr>
      </p:pic>
      <p:pic>
        <p:nvPicPr>
          <p:cNvPr id="13" name="Picture 12">
            <a:extLst>
              <a:ext uri="{FF2B5EF4-FFF2-40B4-BE49-F238E27FC236}">
                <a16:creationId xmlns:a16="http://schemas.microsoft.com/office/drawing/2014/main" id="{2B6E0564-431C-F71E-E08B-0F9C20905248}"/>
              </a:ext>
            </a:extLst>
          </p:cNvPr>
          <p:cNvPicPr>
            <a:picLocks noChangeAspect="1"/>
          </p:cNvPicPr>
          <p:nvPr/>
        </p:nvPicPr>
        <p:blipFill>
          <a:blip r:embed="rId8"/>
          <a:stretch>
            <a:fillRect/>
          </a:stretch>
        </p:blipFill>
        <p:spPr>
          <a:xfrm>
            <a:off x="570198" y="4627709"/>
            <a:ext cx="2621061" cy="2189128"/>
          </a:xfrm>
          <a:prstGeom prst="rect">
            <a:avLst/>
          </a:prstGeom>
        </p:spPr>
      </p:pic>
      <p:pic>
        <p:nvPicPr>
          <p:cNvPr id="15" name="Picture 14">
            <a:extLst>
              <a:ext uri="{FF2B5EF4-FFF2-40B4-BE49-F238E27FC236}">
                <a16:creationId xmlns:a16="http://schemas.microsoft.com/office/drawing/2014/main" id="{B5AE5197-87A0-399B-411D-2FFA6391C858}"/>
              </a:ext>
            </a:extLst>
          </p:cNvPr>
          <p:cNvPicPr>
            <a:picLocks noChangeAspect="1"/>
          </p:cNvPicPr>
          <p:nvPr/>
        </p:nvPicPr>
        <p:blipFill>
          <a:blip r:embed="rId9"/>
          <a:stretch>
            <a:fillRect/>
          </a:stretch>
        </p:blipFill>
        <p:spPr>
          <a:xfrm>
            <a:off x="6830365" y="4607128"/>
            <a:ext cx="2621061" cy="2189128"/>
          </a:xfrm>
          <a:prstGeom prst="rect">
            <a:avLst/>
          </a:prstGeom>
        </p:spPr>
      </p:pic>
      <p:pic>
        <p:nvPicPr>
          <p:cNvPr id="20" name="Picture 19">
            <a:extLst>
              <a:ext uri="{FF2B5EF4-FFF2-40B4-BE49-F238E27FC236}">
                <a16:creationId xmlns:a16="http://schemas.microsoft.com/office/drawing/2014/main" id="{245469C2-E367-F894-2AE7-1BBA7377942B}"/>
              </a:ext>
            </a:extLst>
          </p:cNvPr>
          <p:cNvPicPr>
            <a:picLocks noChangeAspect="1"/>
          </p:cNvPicPr>
          <p:nvPr/>
        </p:nvPicPr>
        <p:blipFill>
          <a:blip r:embed="rId10"/>
          <a:stretch>
            <a:fillRect/>
          </a:stretch>
        </p:blipFill>
        <p:spPr>
          <a:xfrm>
            <a:off x="3730934" y="2271454"/>
            <a:ext cx="2621061" cy="2147965"/>
          </a:xfrm>
          <a:prstGeom prst="rect">
            <a:avLst/>
          </a:prstGeom>
        </p:spPr>
      </p:pic>
    </p:spTree>
    <p:extLst>
      <p:ext uri="{BB962C8B-B14F-4D97-AF65-F5344CB8AC3E}">
        <p14:creationId xmlns:p14="http://schemas.microsoft.com/office/powerpoint/2010/main" val="38251132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A8BF3-C193-A58C-2F46-2A2C54E8D27D}"/>
            </a:ext>
          </a:extLst>
        </p:cNvPr>
        <p:cNvGrpSpPr/>
        <p:nvPr/>
      </p:nvGrpSpPr>
      <p:grpSpPr>
        <a:xfrm>
          <a:off x="0" y="0"/>
          <a:ext cx="0" cy="0"/>
          <a:chOff x="0" y="0"/>
          <a:chExt cx="0" cy="0"/>
        </a:xfrm>
      </p:grpSpPr>
      <p:sp>
        <p:nvSpPr>
          <p:cNvPr id="12" name="Title 1">
            <a:extLst>
              <a:ext uri="{FF2B5EF4-FFF2-40B4-BE49-F238E27FC236}">
                <a16:creationId xmlns:a16="http://schemas.microsoft.com/office/drawing/2014/main" id="{D53460EA-C45A-CB2A-EA1C-D16A702B6762}"/>
              </a:ext>
            </a:extLst>
          </p:cNvPr>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pic>
        <p:nvPicPr>
          <p:cNvPr id="16" name="Picture 15" descr="A logo with a lion&#10;&#10;Description automatically generated">
            <a:extLst>
              <a:ext uri="{FF2B5EF4-FFF2-40B4-BE49-F238E27FC236}">
                <a16:creationId xmlns:a16="http://schemas.microsoft.com/office/drawing/2014/main" id="{B69C3F74-1D08-E22C-4F6C-434DB39066B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8B294506-05D9-A138-23AA-6904752CE1E1}"/>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18" name="Subtitle 2">
            <a:extLst>
              <a:ext uri="{FF2B5EF4-FFF2-40B4-BE49-F238E27FC236}">
                <a16:creationId xmlns:a16="http://schemas.microsoft.com/office/drawing/2014/main" id="{78A3D995-F9C4-BD1C-FC01-9E15E212E41C}"/>
              </a:ext>
            </a:extLst>
          </p:cNvPr>
          <p:cNvSpPr>
            <a:spLocks noGrp="1"/>
          </p:cNvSpPr>
          <p:nvPr>
            <p:ph type="subTitle" idx="1"/>
          </p:nvPr>
        </p:nvSpPr>
        <p:spPr>
          <a:xfrm>
            <a:off x="176463" y="1501551"/>
            <a:ext cx="11871158" cy="5274123"/>
          </a:xfrm>
        </p:spPr>
        <p:txBody>
          <a:bodyPr vert="horz" lIns="91440" tIns="45720" rIns="91440" bIns="45720" rtlCol="0" anchor="t">
            <a:normAutofit/>
          </a:bodyPr>
          <a:lstStyle/>
          <a:p>
            <a:pPr fontAlgn="base"/>
            <a:r>
              <a:rPr lang="en-GB" sz="3200" b="1" u="sng" dirty="0">
                <a:latin typeface="Calibri"/>
                <a:ea typeface="Calibri"/>
                <a:cs typeface="Calibri"/>
              </a:rPr>
              <a:t>Nursery Update</a:t>
            </a:r>
          </a:p>
          <a:p>
            <a:pPr fontAlgn="base"/>
            <a:endParaRPr lang="en-GB" dirty="0">
              <a:latin typeface="Calibri Light"/>
              <a:ea typeface="Calibri Light"/>
              <a:cs typeface="Calibri Light"/>
            </a:endParaRPr>
          </a:p>
          <a:p>
            <a:pPr algn="l">
              <a:buFont typeface="Arial" panose="020B0604020202020204" pitchFamily="34" charset="0"/>
              <a:buChar char="•"/>
            </a:pPr>
            <a:r>
              <a:rPr lang="en-GB" dirty="0">
                <a:latin typeface="Calibri Light"/>
                <a:ea typeface="Calibri"/>
                <a:cs typeface="Calibri"/>
              </a:rPr>
              <a:t> DfE agree to a delay in our Nursery opening.</a:t>
            </a:r>
          </a:p>
          <a:p>
            <a:pPr algn="l">
              <a:buFont typeface="Arial" panose="020B0604020202020204" pitchFamily="34" charset="0"/>
              <a:buChar char="•"/>
            </a:pPr>
            <a:r>
              <a:rPr lang="en-GB" dirty="0">
                <a:latin typeface="Calibri Light"/>
                <a:ea typeface="Calibri"/>
                <a:cs typeface="Calibri"/>
              </a:rPr>
              <a:t> Trust currently in discussions with an external contractor to undertake the works</a:t>
            </a:r>
          </a:p>
          <a:p>
            <a:pPr algn="l">
              <a:buFont typeface="Arial" panose="020B0604020202020204" pitchFamily="34" charset="0"/>
              <a:buChar char="•"/>
            </a:pPr>
            <a:r>
              <a:rPr lang="en-GB" dirty="0">
                <a:latin typeface="Calibri Light"/>
                <a:ea typeface="Calibri"/>
                <a:cs typeface="Calibri"/>
              </a:rPr>
              <a:t> Expression of Interest Form for nursery places is now open.</a:t>
            </a:r>
          </a:p>
          <a:p>
            <a:pPr algn="l">
              <a:buFont typeface="Arial" panose="020B0604020202020204" pitchFamily="34" charset="0"/>
              <a:buChar char="•"/>
            </a:pPr>
            <a:r>
              <a:rPr lang="en-GB" dirty="0">
                <a:latin typeface="Calibri Light"/>
                <a:ea typeface="Calibri Light"/>
                <a:cs typeface="Calibri Light"/>
              </a:rPr>
              <a:t> The official application process will begin in September 2025. Families who have submitted an Expression of Interest will be contacted at that time with full details of the admissions process.</a:t>
            </a:r>
            <a:endParaRPr lang="en-GB" dirty="0">
              <a:latin typeface="Calibri Light"/>
              <a:ea typeface="Calibri"/>
              <a:cs typeface="Calibri"/>
            </a:endParaRPr>
          </a:p>
          <a:p>
            <a:pPr algn="l">
              <a:buFont typeface="Arial" panose="020B0604020202020204" pitchFamily="34" charset="0"/>
              <a:buChar char="•"/>
            </a:pPr>
            <a:r>
              <a:rPr lang="en-GB" dirty="0">
                <a:latin typeface="Calibri Light"/>
                <a:ea typeface="Calibri"/>
                <a:cs typeface="Calibri"/>
              </a:rPr>
              <a:t> Planned nursery provision start dates:</a:t>
            </a:r>
            <a:endParaRPr lang="en-GB" dirty="0">
              <a:latin typeface="Calibri Light"/>
              <a:ea typeface="Calibri Light"/>
              <a:cs typeface="Calibri Light"/>
            </a:endParaRPr>
          </a:p>
          <a:p>
            <a:pPr algn="l">
              <a:buFont typeface="Arial" panose="020B0604020202020204" pitchFamily="34" charset="0"/>
              <a:buChar char="•"/>
            </a:pPr>
            <a:r>
              <a:rPr lang="en-GB" dirty="0">
                <a:latin typeface="Calibri Light"/>
                <a:ea typeface="Calibri"/>
                <a:cs typeface="Calibri"/>
              </a:rPr>
              <a:t> 3–4 Year Old Room: Opening in January 2026</a:t>
            </a:r>
            <a:endParaRPr lang="en-GB" dirty="0">
              <a:latin typeface="Calibri Light"/>
              <a:ea typeface="Calibri Light"/>
              <a:cs typeface="Calibri Light"/>
            </a:endParaRPr>
          </a:p>
          <a:p>
            <a:pPr algn="l">
              <a:buFont typeface="Arial" panose="020B0604020202020204" pitchFamily="34" charset="0"/>
              <a:buChar char="•"/>
            </a:pPr>
            <a:r>
              <a:rPr lang="en-GB" dirty="0">
                <a:latin typeface="Calibri Light"/>
                <a:ea typeface="Calibri"/>
                <a:cs typeface="Calibri"/>
              </a:rPr>
              <a:t> 2 Year Old Room: Opening after the Easter Break in 2026</a:t>
            </a:r>
            <a:endParaRPr lang="en-GB">
              <a:latin typeface="Calibri Light"/>
              <a:ea typeface="Calibri Light"/>
              <a:cs typeface="Calibri Light"/>
            </a:endParaRPr>
          </a:p>
          <a:p>
            <a:pPr algn="l">
              <a:buFont typeface="Arial" panose="020B0604020202020204" pitchFamily="34" charset="0"/>
              <a:buChar char="•"/>
            </a:pPr>
            <a:endParaRPr lang="en-GB" dirty="0">
              <a:latin typeface="Calibri Light"/>
              <a:ea typeface="Calibri"/>
              <a:cs typeface="Calibri"/>
            </a:endParaRPr>
          </a:p>
          <a:p>
            <a:pPr algn="l">
              <a:buFont typeface="Arial" panose="020B0604020202020204" pitchFamily="34" charset="0"/>
              <a:buChar char="•"/>
            </a:pPr>
            <a:endParaRPr lang="en-GB" sz="1400" dirty="0">
              <a:ea typeface="Calibri"/>
              <a:cs typeface="Calibri"/>
            </a:endParaRPr>
          </a:p>
          <a:p>
            <a:pPr marL="285750" indent="-285750" algn="l">
              <a:buFont typeface="Arial,Sans-Serif" panose="020B0604020202020204" pitchFamily="34" charset="0"/>
              <a:buChar char="•"/>
            </a:pPr>
            <a:endParaRPr lang="en-GB" sz="1800" dirty="0">
              <a:latin typeface="Calibri Light"/>
              <a:ea typeface="Calibri Light"/>
              <a:cs typeface="Calibri Light"/>
            </a:endParaRPr>
          </a:p>
        </p:txBody>
      </p:sp>
    </p:spTree>
    <p:extLst>
      <p:ext uri="{BB962C8B-B14F-4D97-AF65-F5344CB8AC3E}">
        <p14:creationId xmlns:p14="http://schemas.microsoft.com/office/powerpoint/2010/main" val="4165271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2A63D-2879-D243-B77C-817CA5EEA487}"/>
            </a:ext>
          </a:extLst>
        </p:cNvPr>
        <p:cNvGrpSpPr/>
        <p:nvPr/>
      </p:nvGrpSpPr>
      <p:grpSpPr>
        <a:xfrm>
          <a:off x="0" y="0"/>
          <a:ext cx="0" cy="0"/>
          <a:chOff x="0" y="0"/>
          <a:chExt cx="0" cy="0"/>
        </a:xfrm>
      </p:grpSpPr>
      <p:sp>
        <p:nvSpPr>
          <p:cNvPr id="12" name="Title 1">
            <a:extLst>
              <a:ext uri="{FF2B5EF4-FFF2-40B4-BE49-F238E27FC236}">
                <a16:creationId xmlns:a16="http://schemas.microsoft.com/office/drawing/2014/main" id="{5F59E6D8-A327-B8CA-703B-F27FB4AB06DB}"/>
              </a:ext>
            </a:extLst>
          </p:cNvPr>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pic>
        <p:nvPicPr>
          <p:cNvPr id="16" name="Picture 15" descr="A logo with a lion&#10;&#10;Description automatically generated">
            <a:extLst>
              <a:ext uri="{FF2B5EF4-FFF2-40B4-BE49-F238E27FC236}">
                <a16:creationId xmlns:a16="http://schemas.microsoft.com/office/drawing/2014/main" id="{0DA59C63-AF5B-C7DD-6DE4-DAC70EA64F3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FB9EC19D-819F-9230-312B-1848120D8D23}"/>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18" name="Subtitle 2">
            <a:extLst>
              <a:ext uri="{FF2B5EF4-FFF2-40B4-BE49-F238E27FC236}">
                <a16:creationId xmlns:a16="http://schemas.microsoft.com/office/drawing/2014/main" id="{6056B3B2-F2D2-0F8F-6794-84C750F7882F}"/>
              </a:ext>
            </a:extLst>
          </p:cNvPr>
          <p:cNvSpPr>
            <a:spLocks noGrp="1"/>
          </p:cNvSpPr>
          <p:nvPr>
            <p:ph type="subTitle" idx="1"/>
          </p:nvPr>
        </p:nvSpPr>
        <p:spPr>
          <a:xfrm>
            <a:off x="176463" y="1501551"/>
            <a:ext cx="11871158" cy="5274123"/>
          </a:xfrm>
        </p:spPr>
        <p:txBody>
          <a:bodyPr vert="horz" lIns="91440" tIns="45720" rIns="91440" bIns="45720" rtlCol="0" anchor="t">
            <a:normAutofit/>
          </a:bodyPr>
          <a:lstStyle/>
          <a:p>
            <a:pPr fontAlgn="base"/>
            <a:r>
              <a:rPr lang="en-GB" sz="3200" b="1" u="sng" dirty="0">
                <a:latin typeface="Calibri"/>
                <a:ea typeface="Calibri"/>
                <a:cs typeface="Calibri"/>
              </a:rPr>
              <a:t>Nursery Update</a:t>
            </a:r>
          </a:p>
          <a:p>
            <a:pPr fontAlgn="base"/>
            <a:endParaRPr lang="en-GB" dirty="0">
              <a:latin typeface="Calibri Light"/>
              <a:ea typeface="Calibri Light"/>
              <a:cs typeface="Calibri Light"/>
            </a:endParaRPr>
          </a:p>
          <a:p>
            <a:pPr algn="l">
              <a:buFont typeface="Arial" panose="020B0604020202020204" pitchFamily="34" charset="0"/>
              <a:buChar char="•"/>
            </a:pPr>
            <a:r>
              <a:rPr lang="en-GB" dirty="0">
                <a:latin typeface="Calibri Light"/>
                <a:ea typeface="Calibri"/>
                <a:cs typeface="Calibri"/>
              </a:rPr>
              <a:t>Initial draft design. This is currently being revised (e.g. it does not include the conservatory)</a:t>
            </a:r>
          </a:p>
        </p:txBody>
      </p:sp>
      <p:pic>
        <p:nvPicPr>
          <p:cNvPr id="2" name="Picture 1" descr="A blueprint of a building&#10;&#10;AI-generated content may be incorrect.">
            <a:extLst>
              <a:ext uri="{FF2B5EF4-FFF2-40B4-BE49-F238E27FC236}">
                <a16:creationId xmlns:a16="http://schemas.microsoft.com/office/drawing/2014/main" id="{1D1D0CEF-41DB-269F-DB11-A18671CA8647}"/>
              </a:ext>
            </a:extLst>
          </p:cNvPr>
          <p:cNvPicPr>
            <a:picLocks noChangeAspect="1"/>
          </p:cNvPicPr>
          <p:nvPr/>
        </p:nvPicPr>
        <p:blipFill>
          <a:blip r:embed="rId4"/>
          <a:stretch>
            <a:fillRect/>
          </a:stretch>
        </p:blipFill>
        <p:spPr>
          <a:xfrm>
            <a:off x="2739765" y="2986689"/>
            <a:ext cx="6747502" cy="3792483"/>
          </a:xfrm>
          <a:prstGeom prst="rect">
            <a:avLst/>
          </a:prstGeom>
        </p:spPr>
      </p:pic>
      <p:sp>
        <p:nvSpPr>
          <p:cNvPr id="3" name="TextBox 2">
            <a:extLst>
              <a:ext uri="{FF2B5EF4-FFF2-40B4-BE49-F238E27FC236}">
                <a16:creationId xmlns:a16="http://schemas.microsoft.com/office/drawing/2014/main" id="{C3872CCD-4134-23B7-39B5-FABDA5CA8572}"/>
              </a:ext>
            </a:extLst>
          </p:cNvPr>
          <p:cNvSpPr txBox="1"/>
          <p:nvPr/>
        </p:nvSpPr>
        <p:spPr>
          <a:xfrm>
            <a:off x="10254749" y="5169115"/>
            <a:ext cx="188259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Calibri"/>
                <a:cs typeface="Calibri"/>
              </a:rPr>
              <a:t>Current bungalow</a:t>
            </a:r>
            <a:endParaRPr lang="en-GB" dirty="0"/>
          </a:p>
        </p:txBody>
      </p:sp>
      <p:sp>
        <p:nvSpPr>
          <p:cNvPr id="4" name="Arrow: Left 3">
            <a:extLst>
              <a:ext uri="{FF2B5EF4-FFF2-40B4-BE49-F238E27FC236}">
                <a16:creationId xmlns:a16="http://schemas.microsoft.com/office/drawing/2014/main" id="{2C1CAF8C-6FDF-04DB-EA73-46CDCDACCEDD}"/>
              </a:ext>
            </a:extLst>
          </p:cNvPr>
          <p:cNvSpPr/>
          <p:nvPr/>
        </p:nvSpPr>
        <p:spPr>
          <a:xfrm>
            <a:off x="9522704" y="5250648"/>
            <a:ext cx="733063" cy="200627"/>
          </a:xfrm>
          <a:prstGeom prst="leftArrow">
            <a:avLst/>
          </a:prstGeom>
          <a:solidFill>
            <a:srgbClr val="C0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92327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66B58C-24BD-0B02-399E-CEEBE40F0A39}"/>
            </a:ext>
          </a:extLst>
        </p:cNvPr>
        <p:cNvGrpSpPr/>
        <p:nvPr/>
      </p:nvGrpSpPr>
      <p:grpSpPr>
        <a:xfrm>
          <a:off x="0" y="0"/>
          <a:ext cx="0" cy="0"/>
          <a:chOff x="0" y="0"/>
          <a:chExt cx="0" cy="0"/>
        </a:xfrm>
      </p:grpSpPr>
      <p:sp>
        <p:nvSpPr>
          <p:cNvPr id="12" name="Title 1">
            <a:extLst>
              <a:ext uri="{FF2B5EF4-FFF2-40B4-BE49-F238E27FC236}">
                <a16:creationId xmlns:a16="http://schemas.microsoft.com/office/drawing/2014/main" id="{45A0FB5E-66A3-183A-09B8-7D3FA0112239}"/>
              </a:ext>
            </a:extLst>
          </p:cNvPr>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pic>
        <p:nvPicPr>
          <p:cNvPr id="16" name="Picture 15" descr="A logo with a lion&#10;&#10;Description automatically generated">
            <a:extLst>
              <a:ext uri="{FF2B5EF4-FFF2-40B4-BE49-F238E27FC236}">
                <a16:creationId xmlns:a16="http://schemas.microsoft.com/office/drawing/2014/main" id="{85414E0F-8B97-C3FD-1B07-9DA292502F4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7B9E47E1-1D6C-E9EF-6936-82B12EB35504}"/>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18" name="Subtitle 2">
            <a:extLst>
              <a:ext uri="{FF2B5EF4-FFF2-40B4-BE49-F238E27FC236}">
                <a16:creationId xmlns:a16="http://schemas.microsoft.com/office/drawing/2014/main" id="{5532C6F8-4E6C-FBE7-54FB-78BDFB021CF9}"/>
              </a:ext>
            </a:extLst>
          </p:cNvPr>
          <p:cNvSpPr>
            <a:spLocks noGrp="1"/>
          </p:cNvSpPr>
          <p:nvPr>
            <p:ph type="subTitle" idx="1"/>
          </p:nvPr>
        </p:nvSpPr>
        <p:spPr>
          <a:xfrm>
            <a:off x="176463" y="1501551"/>
            <a:ext cx="11871158" cy="5274123"/>
          </a:xfrm>
        </p:spPr>
        <p:txBody>
          <a:bodyPr vert="horz" lIns="91440" tIns="45720" rIns="91440" bIns="45720" rtlCol="0" anchor="t">
            <a:normAutofit/>
          </a:bodyPr>
          <a:lstStyle/>
          <a:p>
            <a:pPr fontAlgn="base"/>
            <a:r>
              <a:rPr lang="en-GB" sz="3200" b="1" u="sng" dirty="0">
                <a:latin typeface="Calibri"/>
                <a:ea typeface="Calibri"/>
                <a:cs typeface="Calibri"/>
              </a:rPr>
              <a:t>Nursery Update</a:t>
            </a:r>
          </a:p>
          <a:p>
            <a:pPr fontAlgn="base"/>
            <a:endParaRPr lang="en-GB" dirty="0">
              <a:latin typeface="Calibri Light"/>
              <a:ea typeface="Calibri"/>
              <a:cs typeface="Calibri"/>
            </a:endParaRPr>
          </a:p>
        </p:txBody>
      </p:sp>
      <p:pic>
        <p:nvPicPr>
          <p:cNvPr id="5" name="Picture 4" descr="A fence in a yard&#10;&#10;AI-generated content may be incorrect.">
            <a:extLst>
              <a:ext uri="{FF2B5EF4-FFF2-40B4-BE49-F238E27FC236}">
                <a16:creationId xmlns:a16="http://schemas.microsoft.com/office/drawing/2014/main" id="{FF5E9F9B-D806-21AB-358D-287C04B588CA}"/>
              </a:ext>
            </a:extLst>
          </p:cNvPr>
          <p:cNvPicPr>
            <a:picLocks noChangeAspect="1"/>
          </p:cNvPicPr>
          <p:nvPr/>
        </p:nvPicPr>
        <p:blipFill>
          <a:blip r:embed="rId4"/>
          <a:stretch>
            <a:fillRect/>
          </a:stretch>
        </p:blipFill>
        <p:spPr>
          <a:xfrm>
            <a:off x="1950764" y="2112634"/>
            <a:ext cx="3622128" cy="2115974"/>
          </a:xfrm>
          <a:prstGeom prst="rect">
            <a:avLst/>
          </a:prstGeom>
        </p:spPr>
      </p:pic>
      <p:pic>
        <p:nvPicPr>
          <p:cNvPr id="6" name="Picture 5" descr="A row of cars parked next to a building&#10;&#10;AI-generated content may be incorrect.">
            <a:extLst>
              <a:ext uri="{FF2B5EF4-FFF2-40B4-BE49-F238E27FC236}">
                <a16:creationId xmlns:a16="http://schemas.microsoft.com/office/drawing/2014/main" id="{8DE942B3-0863-679D-7025-BF63B37DB58B}"/>
              </a:ext>
            </a:extLst>
          </p:cNvPr>
          <p:cNvPicPr>
            <a:picLocks noChangeAspect="1"/>
          </p:cNvPicPr>
          <p:nvPr/>
        </p:nvPicPr>
        <p:blipFill>
          <a:blip r:embed="rId5"/>
          <a:stretch>
            <a:fillRect/>
          </a:stretch>
        </p:blipFill>
        <p:spPr>
          <a:xfrm>
            <a:off x="6813330" y="2117888"/>
            <a:ext cx="3470166" cy="2122982"/>
          </a:xfrm>
          <a:prstGeom prst="rect">
            <a:avLst/>
          </a:prstGeom>
        </p:spPr>
      </p:pic>
      <p:pic>
        <p:nvPicPr>
          <p:cNvPr id="7" name="Picture 6" descr="A white tent and cars in a parking lot&#10;&#10;AI-generated content may be incorrect.">
            <a:extLst>
              <a:ext uri="{FF2B5EF4-FFF2-40B4-BE49-F238E27FC236}">
                <a16:creationId xmlns:a16="http://schemas.microsoft.com/office/drawing/2014/main" id="{D0E7827D-6660-17BF-7BFF-01DC0285576A}"/>
              </a:ext>
            </a:extLst>
          </p:cNvPr>
          <p:cNvPicPr>
            <a:picLocks noChangeAspect="1"/>
          </p:cNvPicPr>
          <p:nvPr/>
        </p:nvPicPr>
        <p:blipFill>
          <a:blip r:embed="rId6"/>
          <a:stretch>
            <a:fillRect/>
          </a:stretch>
        </p:blipFill>
        <p:spPr>
          <a:xfrm>
            <a:off x="1952241" y="4391790"/>
            <a:ext cx="3619172" cy="2112143"/>
          </a:xfrm>
          <a:prstGeom prst="rect">
            <a:avLst/>
          </a:prstGeom>
        </p:spPr>
      </p:pic>
      <p:pic>
        <p:nvPicPr>
          <p:cNvPr id="8" name="Picture 7" descr="A fenced off area with a playground&#10;&#10;AI-generated content may be incorrect.">
            <a:extLst>
              <a:ext uri="{FF2B5EF4-FFF2-40B4-BE49-F238E27FC236}">
                <a16:creationId xmlns:a16="http://schemas.microsoft.com/office/drawing/2014/main" id="{2D884DE0-D395-C7BC-ACCB-88052F8F6CE9}"/>
              </a:ext>
            </a:extLst>
          </p:cNvPr>
          <p:cNvPicPr>
            <a:picLocks noChangeAspect="1"/>
          </p:cNvPicPr>
          <p:nvPr/>
        </p:nvPicPr>
        <p:blipFill>
          <a:blip r:embed="rId7"/>
          <a:stretch>
            <a:fillRect/>
          </a:stretch>
        </p:blipFill>
        <p:spPr>
          <a:xfrm>
            <a:off x="6812839" y="4388069"/>
            <a:ext cx="3471149" cy="2128345"/>
          </a:xfrm>
          <a:prstGeom prst="rect">
            <a:avLst/>
          </a:prstGeom>
        </p:spPr>
      </p:pic>
    </p:spTree>
    <p:extLst>
      <p:ext uri="{BB962C8B-B14F-4D97-AF65-F5344CB8AC3E}">
        <p14:creationId xmlns:p14="http://schemas.microsoft.com/office/powerpoint/2010/main" val="2960064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86E2B-735A-D0EE-A75F-F39A835F02BA}"/>
            </a:ext>
          </a:extLst>
        </p:cNvPr>
        <p:cNvGrpSpPr/>
        <p:nvPr/>
      </p:nvGrpSpPr>
      <p:grpSpPr>
        <a:xfrm>
          <a:off x="0" y="0"/>
          <a:ext cx="0" cy="0"/>
          <a:chOff x="0" y="0"/>
          <a:chExt cx="0" cy="0"/>
        </a:xfrm>
      </p:grpSpPr>
      <p:sp>
        <p:nvSpPr>
          <p:cNvPr id="12" name="Title 1">
            <a:extLst>
              <a:ext uri="{FF2B5EF4-FFF2-40B4-BE49-F238E27FC236}">
                <a16:creationId xmlns:a16="http://schemas.microsoft.com/office/drawing/2014/main" id="{F0827A21-C01D-0BB2-7A42-8EB8EF292697}"/>
              </a:ext>
            </a:extLst>
          </p:cNvPr>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pic>
        <p:nvPicPr>
          <p:cNvPr id="16" name="Picture 15" descr="A logo with a lion&#10;&#10;Description automatically generated">
            <a:extLst>
              <a:ext uri="{FF2B5EF4-FFF2-40B4-BE49-F238E27FC236}">
                <a16:creationId xmlns:a16="http://schemas.microsoft.com/office/drawing/2014/main" id="{EF826FA3-A5E0-E720-5EB5-5A8C3E0ACF2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E0F12E38-AAF8-1861-7E60-89212A7E3826}"/>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2" name="Subtitle 2">
            <a:extLst>
              <a:ext uri="{FF2B5EF4-FFF2-40B4-BE49-F238E27FC236}">
                <a16:creationId xmlns:a16="http://schemas.microsoft.com/office/drawing/2014/main" id="{94D685EA-D76A-195D-B2A6-467871BF745E}"/>
              </a:ext>
            </a:extLst>
          </p:cNvPr>
          <p:cNvSpPr>
            <a:spLocks noGrp="1"/>
          </p:cNvSpPr>
          <p:nvPr/>
        </p:nvSpPr>
        <p:spPr>
          <a:xfrm>
            <a:off x="176463" y="1291344"/>
            <a:ext cx="11871158" cy="5274123"/>
          </a:xfrm>
          <a:prstGeom prst="rect">
            <a:avLst/>
          </a:prstGeom>
        </p:spPr>
        <p:txBody>
          <a:bodyPr vert="horz" lIns="91440" tIns="45720" rIns="91440" bIns="45720" rtlCol="0" anchor="t">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base"/>
            <a:r>
              <a:rPr lang="en-GB" sz="3200" u="sng" dirty="0">
                <a:latin typeface="Calibri"/>
                <a:ea typeface="Calibri"/>
                <a:cs typeface="Calibri"/>
              </a:rPr>
              <a:t>Summer 2 2025 Artist of the Half Term – Madonna</a:t>
            </a:r>
          </a:p>
          <a:p>
            <a:pPr algn="l">
              <a:lnSpc>
                <a:spcPct val="100000"/>
              </a:lnSpc>
              <a:spcBef>
                <a:spcPct val="20000"/>
              </a:spcBef>
              <a:spcAft>
                <a:spcPct val="0"/>
              </a:spcAft>
            </a:pPr>
            <a:r>
              <a:rPr lang="en-GB" sz="1800" dirty="0">
                <a:latin typeface="Calibri Light"/>
                <a:ea typeface="Calibri"/>
                <a:cs typeface="Segoe UI"/>
              </a:rPr>
              <a:t>Madonna Louise Ciccone was born on 16</a:t>
            </a:r>
            <a:r>
              <a:rPr lang="en-GB" sz="1800" baseline="30000" dirty="0">
                <a:latin typeface="Calibri Light"/>
                <a:ea typeface="Calibri"/>
                <a:cs typeface="Segoe UI"/>
              </a:rPr>
              <a:t>th</a:t>
            </a:r>
            <a:r>
              <a:rPr lang="en-GB" sz="1800" dirty="0">
                <a:latin typeface="Calibri Light"/>
                <a:ea typeface="Calibri"/>
                <a:cs typeface="Segoe UI"/>
              </a:rPr>
              <a:t> August 1958 and is an American singer, songwriter, actress, and businesswoman. Madonna is known for pushing the boundaries of lyrical content in mainstream popular music, as well as visual imagery in music videos and on stage. She has frequently reinvented both her music and image while maintaining autonomy within the recording industry.</a:t>
            </a:r>
            <a:endParaRPr lang="en-US" sz="1800" dirty="0">
              <a:latin typeface="Calibri Light"/>
              <a:ea typeface="Calibri"/>
              <a:cs typeface="Segoe UI"/>
            </a:endParaRPr>
          </a:p>
          <a:p>
            <a:pPr algn="l">
              <a:lnSpc>
                <a:spcPct val="100000"/>
              </a:lnSpc>
              <a:spcBef>
                <a:spcPct val="20000"/>
              </a:spcBef>
              <a:spcAft>
                <a:spcPct val="0"/>
              </a:spcAft>
            </a:pPr>
            <a:endParaRPr lang="en-US" sz="1800" dirty="0">
              <a:latin typeface="Calibri Light"/>
              <a:ea typeface="Calibri"/>
              <a:cs typeface="Segoe UI"/>
            </a:endParaRPr>
          </a:p>
          <a:p>
            <a:pPr algn="l">
              <a:lnSpc>
                <a:spcPct val="100000"/>
              </a:lnSpc>
              <a:spcBef>
                <a:spcPct val="20000"/>
              </a:spcBef>
              <a:spcAft>
                <a:spcPct val="0"/>
              </a:spcAft>
            </a:pPr>
            <a:r>
              <a:rPr lang="en-GB" sz="1800" dirty="0">
                <a:latin typeface="Calibri Light"/>
                <a:ea typeface="Calibri"/>
                <a:cs typeface="Segoe UI"/>
              </a:rPr>
              <a:t>At 20, Madonna moved to New York to pursue a career in modern dance. After performing as a drummer, guitarist and vocalist in the music groups Breakfast Club and Emmy, Madonna signed with Sire Records in 1982 and released her debut album the next year. She followed it with a series of successful albums which became global bestsellers and Grammy Award winners. Throughout her career, Madonna has written and produced most of her songs, with many of them reaching number one on the record charts, including “Papa Don’t Preach, “Like a Prayer and “Vogue”.</a:t>
            </a:r>
            <a:endParaRPr lang="en-US" sz="1800" dirty="0">
              <a:latin typeface="Calibri Light"/>
              <a:ea typeface="Calibri"/>
              <a:cs typeface="Segoe UI"/>
            </a:endParaRPr>
          </a:p>
          <a:p>
            <a:pPr algn="l">
              <a:lnSpc>
                <a:spcPct val="100000"/>
              </a:lnSpc>
              <a:spcBef>
                <a:spcPct val="20000"/>
              </a:spcBef>
              <a:spcAft>
                <a:spcPct val="0"/>
              </a:spcAft>
            </a:pPr>
            <a:endParaRPr lang="en-GB" sz="1800" dirty="0">
              <a:latin typeface="Calibri Light"/>
              <a:ea typeface="Calibri"/>
              <a:cs typeface="Segoe UI"/>
            </a:endParaRPr>
          </a:p>
          <a:p>
            <a:pPr algn="l">
              <a:lnSpc>
                <a:spcPct val="100000"/>
              </a:lnSpc>
              <a:spcBef>
                <a:spcPct val="20000"/>
              </a:spcBef>
              <a:spcAft>
                <a:spcPct val="0"/>
              </a:spcAft>
            </a:pPr>
            <a:r>
              <a:rPr lang="en-GB" sz="1800" dirty="0">
                <a:latin typeface="Calibri Light"/>
                <a:ea typeface="Calibri"/>
                <a:cs typeface="Segoe UI"/>
              </a:rPr>
              <a:t>Madonna's popularity was further enhanced by her roles in films such as Desperately Seeking Susan, Dick Tracey, A league of Their Own and Evita. As a businesswoman, Madonna founded her own entertainment company Maverick, including the label Maverick Records, in 1992. Her other ventures include fashion design, writing children's books, opening of health clubs, and filmmaking. She also contributed in various charities and founded the Raising Malawi organization in 2006.</a:t>
            </a:r>
            <a:endParaRPr lang="en-US" sz="1800" dirty="0">
              <a:latin typeface="Calibri Light"/>
              <a:ea typeface="Calibri"/>
              <a:cs typeface="Segoe UI"/>
            </a:endParaRPr>
          </a:p>
          <a:p>
            <a:pPr algn="l">
              <a:lnSpc>
                <a:spcPct val="100000"/>
              </a:lnSpc>
              <a:spcBef>
                <a:spcPct val="20000"/>
              </a:spcBef>
              <a:spcAft>
                <a:spcPct val="0"/>
              </a:spcAft>
            </a:pPr>
            <a:endParaRPr lang="en-GB" sz="1800" dirty="0">
              <a:latin typeface="Calibri Light"/>
              <a:ea typeface="Calibri"/>
              <a:cs typeface="Segoe UI"/>
            </a:endParaRPr>
          </a:p>
          <a:p>
            <a:pPr algn="l">
              <a:lnSpc>
                <a:spcPct val="100000"/>
              </a:lnSpc>
              <a:spcBef>
                <a:spcPct val="20000"/>
              </a:spcBef>
              <a:spcAft>
                <a:spcPct val="0"/>
              </a:spcAft>
            </a:pPr>
            <a:r>
              <a:rPr lang="en-GB" sz="1800" dirty="0">
                <a:latin typeface="Calibri Light"/>
                <a:ea typeface="Calibri"/>
                <a:cs typeface="Segoe UI"/>
              </a:rPr>
              <a:t>Having sold more than 300 million records worldwide, Madonna is recognized as the best-selling female recording </a:t>
            </a:r>
            <a:endParaRPr lang="en-GB" sz="1800" dirty="0">
              <a:latin typeface="Calibri Light"/>
              <a:ea typeface="Calibri Light"/>
              <a:cs typeface="Calibri Light"/>
            </a:endParaRPr>
          </a:p>
          <a:p>
            <a:pPr algn="l">
              <a:lnSpc>
                <a:spcPct val="100000"/>
              </a:lnSpc>
              <a:spcBef>
                <a:spcPct val="20000"/>
              </a:spcBef>
              <a:spcAft>
                <a:spcPct val="0"/>
              </a:spcAft>
            </a:pPr>
            <a:r>
              <a:rPr lang="en-GB" sz="1800" dirty="0">
                <a:latin typeface="Calibri Light"/>
                <a:ea typeface="Calibri"/>
                <a:cs typeface="Segoe UI"/>
              </a:rPr>
              <a:t>artist of all time by The Guinness World Records. She is also the highest-grossing solo touring artist of all time, </a:t>
            </a:r>
            <a:endParaRPr lang="en-GB" sz="1800" dirty="0">
              <a:latin typeface="Calibri Light"/>
              <a:ea typeface="Calibri Light"/>
              <a:cs typeface="Calibri Light"/>
            </a:endParaRPr>
          </a:p>
          <a:p>
            <a:pPr algn="l">
              <a:lnSpc>
                <a:spcPct val="100000"/>
              </a:lnSpc>
              <a:spcBef>
                <a:spcPct val="20000"/>
              </a:spcBef>
              <a:spcAft>
                <a:spcPct val="0"/>
              </a:spcAft>
            </a:pPr>
            <a:r>
              <a:rPr lang="en-GB" sz="1800" dirty="0">
                <a:latin typeface="Calibri Light"/>
                <a:ea typeface="Calibri"/>
                <a:cs typeface="Segoe UI"/>
              </a:rPr>
              <a:t>earning £1,000,000,000 from her concert tickets!</a:t>
            </a:r>
            <a:endParaRPr lang="en-GB" sz="1800" dirty="0">
              <a:latin typeface="Calibri Light"/>
              <a:ea typeface="Calibri Light"/>
              <a:cs typeface="Calibri Light"/>
            </a:endParaRPr>
          </a:p>
          <a:p>
            <a:pPr algn="l"/>
            <a:endParaRPr lang="en-GB" sz="3300" dirty="0">
              <a:solidFill>
                <a:srgbClr val="333333"/>
              </a:solidFill>
              <a:ea typeface="Calibri"/>
              <a:cs typeface="Calibri"/>
            </a:endParaRPr>
          </a:p>
        </p:txBody>
      </p:sp>
      <p:pic>
        <p:nvPicPr>
          <p:cNvPr id="5" name="Picture 4" descr="Image result for madonna">
            <a:extLst>
              <a:ext uri="{FF2B5EF4-FFF2-40B4-BE49-F238E27FC236}">
                <a16:creationId xmlns:a16="http://schemas.microsoft.com/office/drawing/2014/main" id="{EAB72C8D-8B29-F5E5-1A56-FE51C68E4047}"/>
              </a:ext>
            </a:extLst>
          </p:cNvPr>
          <p:cNvPicPr>
            <a:picLocks noChangeAspect="1"/>
          </p:cNvPicPr>
          <p:nvPr/>
        </p:nvPicPr>
        <p:blipFill>
          <a:blip r:embed="rId4"/>
          <a:stretch>
            <a:fillRect/>
          </a:stretch>
        </p:blipFill>
        <p:spPr>
          <a:xfrm>
            <a:off x="10470549" y="5086077"/>
            <a:ext cx="1533525" cy="1590675"/>
          </a:xfrm>
          <a:prstGeom prst="rect">
            <a:avLst/>
          </a:prstGeom>
        </p:spPr>
      </p:pic>
    </p:spTree>
    <p:extLst>
      <p:ext uri="{BB962C8B-B14F-4D97-AF65-F5344CB8AC3E}">
        <p14:creationId xmlns:p14="http://schemas.microsoft.com/office/powerpoint/2010/main" val="30331420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15CEAB7D8AD02429FE49F02362ACA64" ma:contentTypeVersion="15" ma:contentTypeDescription="Create a new document." ma:contentTypeScope="" ma:versionID="14cafbb5c48d719ff4e8d9bf95fd2916">
  <xsd:schema xmlns:xsd="http://www.w3.org/2001/XMLSchema" xmlns:xs="http://www.w3.org/2001/XMLSchema" xmlns:p="http://schemas.microsoft.com/office/2006/metadata/properties" xmlns:ns2="0f947e3a-3303-4f86-b3ad-4a8425c11888" xmlns:ns3="ce15e3d1-b29b-48fc-a483-14056f1c8f7e" targetNamespace="http://schemas.microsoft.com/office/2006/metadata/properties" ma:root="true" ma:fieldsID="ffe5c1b1520bb80e26173f4b725ccaeb" ns2:_="" ns3:_="">
    <xsd:import namespace="0f947e3a-3303-4f86-b3ad-4a8425c11888"/>
    <xsd:import namespace="ce15e3d1-b29b-48fc-a483-14056f1c8f7e"/>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ObjectDetectorVersions" minOccurs="0"/>
                <xsd:element ref="ns2:MediaLengthInSecond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f947e3a-3303-4f86-b3ad-4a8425c1188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872a97a8-f75b-46e3-90c3-b5f8b66e329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e15e3d1-b29b-48fc-a483-14056f1c8f7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54ba5033-2eb6-4190-ab36-1d08d86b3b47}" ma:internalName="TaxCatchAll" ma:showField="CatchAllData" ma:web="ce15e3d1-b29b-48fc-a483-14056f1c8f7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e15e3d1-b29b-48fc-a483-14056f1c8f7e" xsi:nil="true"/>
    <lcf76f155ced4ddcb4097134ff3c332f xmlns="0f947e3a-3303-4f86-b3ad-4a8425c1188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D69A2A6-A80C-4DAA-A3E4-69ADB89A69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f947e3a-3303-4f86-b3ad-4a8425c11888"/>
    <ds:schemaRef ds:uri="ce15e3d1-b29b-48fc-a483-14056f1c8f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3905FB5-F4E4-498C-BA76-2270016A7F2C}">
  <ds:schemaRefs>
    <ds:schemaRef ds:uri="http://schemas.microsoft.com/sharepoint/v3/contenttype/forms"/>
  </ds:schemaRefs>
</ds:datastoreItem>
</file>

<file path=customXml/itemProps3.xml><?xml version="1.0" encoding="utf-8"?>
<ds:datastoreItem xmlns:ds="http://schemas.openxmlformats.org/officeDocument/2006/customXml" ds:itemID="{584252E1-C556-4A2B-AA94-F4DBBEDEBDFD}">
  <ds:schemaRefs>
    <ds:schemaRef ds:uri="http://schemas.openxmlformats.org/package/2006/metadata/core-properties"/>
    <ds:schemaRef ds:uri="http://purl.org/dc/elements/1.1/"/>
    <ds:schemaRef ds:uri="http://schemas.microsoft.com/office/2006/documentManagement/types"/>
    <ds:schemaRef ds:uri="0f947e3a-3303-4f86-b3ad-4a8425c11888"/>
    <ds:schemaRef ds:uri="http://purl.org/dc/dcmitype/"/>
    <ds:schemaRef ds:uri="http://schemas.microsoft.com/office/infopath/2007/PartnerControls"/>
    <ds:schemaRef ds:uri="http://www.w3.org/XML/1998/namespace"/>
    <ds:schemaRef ds:uri="ce15e3d1-b29b-48fc-a483-14056f1c8f7e"/>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4446</TotalTime>
  <Words>135</Words>
  <Application>Microsoft Office PowerPoint</Application>
  <PresentationFormat>Widescreen</PresentationFormat>
  <Paragraphs>13</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denchfield</dc:creator>
  <cp:lastModifiedBy>Mr Denchfield (Executive Headteacher)</cp:lastModifiedBy>
  <cp:revision>785</cp:revision>
  <cp:lastPrinted>2025-06-16T08:10:22Z</cp:lastPrinted>
  <dcterms:created xsi:type="dcterms:W3CDTF">2021-10-08T08:35:51Z</dcterms:created>
  <dcterms:modified xsi:type="dcterms:W3CDTF">2025-06-26T12:35:38Z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0x010100115CEAB7D8AD02429FE49F02362ACA64</vt:lpwstr>
  </property>
  <property fmtid="{D5CDD505-2E9C-101B-9397-08002B2CF9AE}" pid="3" name="xd_ProgID">
    <vt:lpwstr/>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xd_Signature">
    <vt:bool>false</vt:bool>
  </property>
  <property fmtid="{D5CDD505-2E9C-101B-9397-08002B2CF9AE}" pid="11" name="MediaServiceImageTags">
    <vt:lpwstr/>
  </property>
</Properties>
</file>