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347" r:id="rId5"/>
    <p:sldId id="357" r:id="rId6"/>
    <p:sldId id="361" r:id="rId7"/>
    <p:sldId id="363" r:id="rId8"/>
    <p:sldId id="362" r:id="rId9"/>
    <p:sldId id="359" r:id="rId10"/>
    <p:sldId id="360" r:id="rId11"/>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D3E3E"/>
    <a:srgbClr val="9D9D9C"/>
    <a:srgbClr val="E46160"/>
    <a:srgbClr val="B23735"/>
    <a:srgbClr val="2EAEEE"/>
    <a:srgbClr val="2C358A"/>
    <a:srgbClr val="84A88E"/>
    <a:srgbClr val="295F1A"/>
    <a:srgbClr val="7A0000"/>
    <a:srgbClr val="22305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173BBA5-3F37-498B-B2AB-EAD891CF9145}" v="4" dt="2023-06-21T15:14:56.012"/>
    <p1510:client id="{6619D848-499C-2942-A594-F27A1336E14C}" v="6" dt="2023-06-19T13:39:29.505"/>
    <p1510:client id="{67BDDE72-253B-4754-C82C-42D313BB5F72}" v="1" dt="2023-10-30T13:24:58.829"/>
    <p1510:client id="{7640ACC6-61FE-4EAF-BBCD-6C650FA1985F}" v="2" dt="2023-06-21T15:13:07.040"/>
    <p1510:client id="{80584B92-500A-9ACF-96B1-8EE72E840BCB}" v="65" dt="2023-11-07T13:23:59.779"/>
    <p1510:client id="{829D2E5E-7831-BE10-05E2-0FC9B33DF4C4}" v="2" dt="2023-10-23T10:50:18.741"/>
    <p1510:client id="{AEDCC73E-65AB-A9B1-DE38-A9325B72795E}" v="738" dt="2023-06-22T08:53:19.271"/>
    <p1510:client id="{B6518856-7012-48D4-8D05-570930B2AE66}" v="77" dt="2023-06-19T12:04:05.272"/>
    <p1510:client id="{FD33198B-81A2-6CBD-67DC-8B8B295546D3}" v="6" dt="2023-11-09T15:03:13.49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p:scale>
          <a:sx n="60" d="100"/>
          <a:sy n="60" d="100"/>
        </p:scale>
        <p:origin x="42"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26/06/2024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26/06/2024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26/06/2024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26/06/2024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26/06/2024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26/06/2024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26/06/2024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26/06/2024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26/06/2024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26/06/2024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26/06/2024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EB70B40-9644-8942-AD96-DCCD549AC643}"/>
              </a:ext>
            </a:extLst>
          </p:cNvPr>
          <p:cNvSpPr/>
          <p:nvPr userDrawn="1"/>
        </p:nvSpPr>
        <p:spPr>
          <a:xfrm>
            <a:off x="0" y="6186834"/>
            <a:ext cx="12192000" cy="671166"/>
          </a:xfrm>
          <a:prstGeom prst="rect">
            <a:avLst/>
          </a:prstGeom>
          <a:solidFill>
            <a:srgbClr val="0569B3"/>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endParaRPr lang="en-GB"/>
          </a:p>
        </p:txBody>
      </p:sp>
      <p:pic>
        <p:nvPicPr>
          <p:cNvPr id="5" name="Picture 4" descr="Icon&#10;&#10;Description automatically generated">
            <a:extLst>
              <a:ext uri="{FF2B5EF4-FFF2-40B4-BE49-F238E27FC236}">
                <a16:creationId xmlns:a16="http://schemas.microsoft.com/office/drawing/2014/main" id="{D8CFC124-3224-A740-879A-2DCE489ACE8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48182" y="6277489"/>
            <a:ext cx="437371" cy="489855"/>
          </a:xfrm>
          <a:prstGeom prst="rect">
            <a:avLst/>
          </a:prstGeom>
        </p:spPr>
      </p:pic>
    </p:spTree>
    <p:extLst>
      <p:ext uri="{BB962C8B-B14F-4D97-AF65-F5344CB8AC3E}">
        <p14:creationId xmlns:p14="http://schemas.microsoft.com/office/powerpoint/2010/main" val="1337396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26/06/2024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8.png"/><Relationship Id="rId5" Type="http://schemas.microsoft.com/office/2007/relationships/hdphoto" Target="../media/hdphoto1.wdp"/><Relationship Id="rId4" Type="http://schemas.openxmlformats.org/officeDocument/2006/relationships/image" Target="../media/image7.png"/><Relationship Id="rId9" Type="http://schemas.openxmlformats.org/officeDocument/2006/relationships/image" Target="../media/image10.png"/></Relationships>
</file>

<file path=ppt/slides/_rels/slide4.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8.png"/><Relationship Id="rId5" Type="http://schemas.microsoft.com/office/2007/relationships/hdphoto" Target="../media/hdphoto1.wdp"/><Relationship Id="rId4" Type="http://schemas.openxmlformats.org/officeDocument/2006/relationships/image" Target="../media/image7.png"/><Relationship Id="rId9" Type="http://schemas.openxmlformats.org/officeDocument/2006/relationships/image" Target="../media/image10.png"/></Relationships>
</file>

<file path=ppt/slides/_rels/slide5.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8.png"/><Relationship Id="rId5" Type="http://schemas.microsoft.com/office/2007/relationships/hdphoto" Target="../media/hdphoto1.wdp"/><Relationship Id="rId4" Type="http://schemas.openxmlformats.org/officeDocument/2006/relationships/image" Target="../media/image7.png"/><Relationship Id="rId9" Type="http://schemas.openxmlformats.org/officeDocument/2006/relationships/image" Target="../media/image10.png"/></Relationships>
</file>

<file path=ppt/slides/_rels/slide6.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8.png"/><Relationship Id="rId5" Type="http://schemas.microsoft.com/office/2007/relationships/hdphoto" Target="../media/hdphoto1.wdp"/><Relationship Id="rId4" Type="http://schemas.openxmlformats.org/officeDocument/2006/relationships/image" Target="../media/image7.png"/><Relationship Id="rId9"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Icon&#10;&#10;Description automatically generated">
            <a:extLst>
              <a:ext uri="{FF2B5EF4-FFF2-40B4-BE49-F238E27FC236}">
                <a16:creationId xmlns:a16="http://schemas.microsoft.com/office/drawing/2014/main" id="{D1A86595-BF54-4120-B0B7-CBBFD6CCA6EF}"/>
              </a:ext>
            </a:extLst>
          </p:cNvPr>
          <p:cNvPicPr>
            <a:picLocks noChangeAspect="1"/>
          </p:cNvPicPr>
          <p:nvPr/>
        </p:nvPicPr>
        <p:blipFill>
          <a:blip r:embed="rId2" cstate="print">
            <a:alphaModFix amt="30000"/>
            <a:extLst>
              <a:ext uri="{28A0092B-C50C-407E-A947-70E740481C1C}">
                <a14:useLocalDpi xmlns:a14="http://schemas.microsoft.com/office/drawing/2010/main" val="0"/>
              </a:ext>
            </a:extLst>
          </a:blip>
          <a:stretch>
            <a:fillRect/>
          </a:stretch>
        </p:blipFill>
        <p:spPr>
          <a:xfrm>
            <a:off x="6596457" y="2756860"/>
            <a:ext cx="7189885" cy="5081451"/>
          </a:xfrm>
          <a:prstGeom prst="rect">
            <a:avLst/>
          </a:prstGeom>
        </p:spPr>
      </p:pic>
      <p:sp>
        <p:nvSpPr>
          <p:cNvPr id="2" name="Title 1"/>
          <p:cNvSpPr>
            <a:spLocks noGrp="1"/>
          </p:cNvSpPr>
          <p:nvPr>
            <p:ph type="ctrTitle"/>
          </p:nvPr>
        </p:nvSpPr>
        <p:spPr>
          <a:xfrm>
            <a:off x="0" y="0"/>
            <a:ext cx="10403795" cy="670198"/>
          </a:xfrm>
          <a:solidFill>
            <a:srgbClr val="9D9D9C"/>
          </a:solidFill>
        </p:spPr>
        <p:txBody>
          <a:bodyPr>
            <a:noAutofit/>
          </a:bodyPr>
          <a:lstStyle/>
          <a:p>
            <a:br>
              <a:rPr lang="en-GB" sz="3400" dirty="0">
                <a:solidFill>
                  <a:schemeClr val="bg1"/>
                </a:solidFill>
                <a:latin typeface="Century Gothic"/>
                <a:cs typeface="Calibri Light"/>
              </a:rPr>
            </a:br>
            <a:r>
              <a:rPr lang="en-GB" sz="3400" dirty="0">
                <a:solidFill>
                  <a:schemeClr val="bg1"/>
                </a:solidFill>
                <a:latin typeface="Century Gothic"/>
                <a:cs typeface="Calibri Light"/>
              </a:rPr>
              <a:t>ARTIST OF THE HALF TERM – Summer 2 2024</a:t>
            </a:r>
            <a:endParaRPr lang="en-GB" sz="3400" dirty="0">
              <a:solidFill>
                <a:schemeClr val="bg1"/>
              </a:solidFill>
              <a:latin typeface="Century Gothic" panose="020B0502020202020204" pitchFamily="34" charset="0"/>
              <a:cs typeface="Calibri Light"/>
            </a:endParaRPr>
          </a:p>
        </p:txBody>
      </p:sp>
      <p:sp>
        <p:nvSpPr>
          <p:cNvPr id="4" name="Rectangle 3">
            <a:extLst>
              <a:ext uri="{FF2B5EF4-FFF2-40B4-BE49-F238E27FC236}">
                <a16:creationId xmlns:a16="http://schemas.microsoft.com/office/drawing/2014/main" id="{96E870FC-A39C-460F-91A0-504FFB69CE11}"/>
              </a:ext>
            </a:extLst>
          </p:cNvPr>
          <p:cNvSpPr/>
          <p:nvPr/>
        </p:nvSpPr>
        <p:spPr>
          <a:xfrm>
            <a:off x="10347766" y="0"/>
            <a:ext cx="1844233" cy="6858000"/>
          </a:xfrm>
          <a:prstGeom prst="rect">
            <a:avLst/>
          </a:prstGeom>
          <a:solidFill>
            <a:srgbClr val="BD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179A57A9-912D-4964-BA10-68AC086CE025}"/>
              </a:ext>
            </a:extLst>
          </p:cNvPr>
          <p:cNvSpPr/>
          <p:nvPr/>
        </p:nvSpPr>
        <p:spPr>
          <a:xfrm>
            <a:off x="9465766" y="4494801"/>
            <a:ext cx="1764000" cy="1800000"/>
          </a:xfrm>
          <a:prstGeom prst="ellipse">
            <a:avLst/>
          </a:prstGeom>
          <a:solidFill>
            <a:schemeClr val="bg1"/>
          </a:solidFill>
          <a:ln w="38100">
            <a:solidFill>
              <a:srgbClr val="9D9D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Picture 5" descr="A picture containing text&#10;&#10;Description automatically generated">
            <a:extLst>
              <a:ext uri="{FF2B5EF4-FFF2-40B4-BE49-F238E27FC236}">
                <a16:creationId xmlns:a16="http://schemas.microsoft.com/office/drawing/2014/main" id="{C74F1015-6425-4A0C-99C2-83E09C592F6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04310" y="4712877"/>
            <a:ext cx="2086912" cy="1474925"/>
          </a:xfrm>
          <a:prstGeom prst="rect">
            <a:avLst/>
          </a:prstGeom>
        </p:spPr>
      </p:pic>
      <p:sp>
        <p:nvSpPr>
          <p:cNvPr id="9" name="TextBox 1">
            <a:extLst>
              <a:ext uri="{FF2B5EF4-FFF2-40B4-BE49-F238E27FC236}">
                <a16:creationId xmlns:a16="http://schemas.microsoft.com/office/drawing/2014/main" id="{90856A84-9B09-075E-0715-6F6F7EAAE1D5}"/>
              </a:ext>
            </a:extLst>
          </p:cNvPr>
          <p:cNvSpPr txBox="1"/>
          <p:nvPr/>
        </p:nvSpPr>
        <p:spPr>
          <a:xfrm>
            <a:off x="184507" y="731937"/>
            <a:ext cx="9902745" cy="6217087"/>
          </a:xfrm>
          <a:prstGeom prst="rect">
            <a:avLst/>
          </a:prstGeom>
          <a:noFill/>
        </p:spPr>
        <p:txBody>
          <a:bodyPr wrap="square" lIns="91440" tIns="45720" rIns="91440" bIns="45720" anchor="t">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Bef>
                <a:spcPct val="20000"/>
              </a:spcBef>
              <a:spcAft>
                <a:spcPct val="0"/>
              </a:spcAft>
              <a:defRPr/>
            </a:pPr>
            <a:r>
              <a:rPr lang="en-GB" sz="3200" b="1" u="sng" dirty="0">
                <a:cs typeface="Segoe UI"/>
              </a:rPr>
              <a:t>Spice Girls</a:t>
            </a:r>
            <a:endParaRPr lang="en-US" dirty="0">
              <a:cs typeface="Calibri"/>
            </a:endParaRPr>
          </a:p>
          <a:p>
            <a:pPr>
              <a:spcBef>
                <a:spcPct val="0"/>
              </a:spcBef>
              <a:spcAft>
                <a:spcPct val="0"/>
              </a:spcAft>
              <a:defRPr/>
            </a:pPr>
            <a:r>
              <a:rPr lang="en-GB" sz="600" dirty="0">
                <a:latin typeface="Calibri"/>
                <a:ea typeface="Calibri"/>
                <a:cs typeface="Segoe UI"/>
              </a:rPr>
              <a:t>.</a:t>
            </a:r>
            <a:endParaRPr lang="en-GB" dirty="0">
              <a:latin typeface="Calibri"/>
              <a:ea typeface="Calibri"/>
              <a:cs typeface="Segoe UI"/>
            </a:endParaRPr>
          </a:p>
          <a:p>
            <a:pPr>
              <a:defRPr/>
            </a:pPr>
            <a:r>
              <a:rPr lang="en-US" dirty="0">
                <a:ea typeface="+mn-lt"/>
                <a:cs typeface="+mn-lt"/>
              </a:rPr>
              <a:t>The Spice Girls were an English pop group formed in 1994. The group consists of Melanie Brown ("Scary Spice"), Melanie Chisholm ("Sporty Spice"), Emma Bunton ("Baby Spice"), Geri Halliwell ("Ginger Spice"), and Victoria Beckham ("Posh Spice").  </a:t>
            </a:r>
          </a:p>
          <a:p>
            <a:pPr>
              <a:defRPr/>
            </a:pPr>
            <a:r>
              <a:rPr lang="en-US" sz="600" dirty="0">
                <a:ea typeface="+mn-lt"/>
                <a:cs typeface="+mn-lt"/>
              </a:rPr>
              <a:t>.</a:t>
            </a:r>
            <a:r>
              <a:rPr lang="en-US" sz="800" dirty="0">
                <a:ea typeface="+mn-lt"/>
                <a:cs typeface="+mn-lt"/>
              </a:rPr>
              <a:t>.</a:t>
            </a:r>
            <a:endParaRPr lang="en-US" dirty="0">
              <a:ea typeface="+mn-lt"/>
              <a:cs typeface="+mn-lt"/>
            </a:endParaRPr>
          </a:p>
          <a:p>
            <a:pPr>
              <a:defRPr/>
            </a:pPr>
            <a:r>
              <a:rPr lang="en-US" dirty="0">
                <a:ea typeface="+mn-lt"/>
                <a:cs typeface="+mn-lt"/>
              </a:rPr>
              <a:t>They were signed to Virgin Records and released their debut single “Wannabe” in 1996, which hit number one in 37 countries and established them as a global phenomenon. Their debut album Spice sold more than 31 million copies worldwide, becoming the best-selling album by a female group in history. Their follow up album </a:t>
            </a:r>
            <a:r>
              <a:rPr lang="en-US" dirty="0" err="1">
                <a:ea typeface="+mn-lt"/>
                <a:cs typeface="+mn-lt"/>
              </a:rPr>
              <a:t>Spiceworld</a:t>
            </a:r>
            <a:r>
              <a:rPr lang="en-US" dirty="0">
                <a:ea typeface="+mn-lt"/>
                <a:cs typeface="+mn-lt"/>
              </a:rPr>
              <a:t> sold over 20 million copies worldwide. The Spice Girls have sold over 80 million records worldwide, making them the best-selling female group of all time, one of the best-selling pop groups of all time, and the biggest British pop phenomenon since The Beatles. </a:t>
            </a:r>
            <a:endParaRPr lang="en-US" dirty="0"/>
          </a:p>
          <a:p>
            <a:pPr>
              <a:defRPr/>
            </a:pPr>
            <a:r>
              <a:rPr lang="en-US" sz="800" dirty="0">
                <a:ea typeface="+mn-lt"/>
                <a:cs typeface="+mn-lt"/>
              </a:rPr>
              <a:t>.</a:t>
            </a:r>
            <a:endParaRPr lang="en-US" sz="600" dirty="0">
              <a:ea typeface="+mn-lt"/>
              <a:cs typeface="+mn-lt"/>
            </a:endParaRPr>
          </a:p>
          <a:p>
            <a:pPr>
              <a:defRPr/>
            </a:pPr>
            <a:r>
              <a:rPr lang="en-US" dirty="0">
                <a:ea typeface="+mn-lt"/>
                <a:cs typeface="+mn-lt"/>
              </a:rPr>
              <a:t>At the peak of their success, their international record sales, tours, merchandising and film, Spice World estimated their revenue to be between $500–800 million between 1996 and 1998 alone.  </a:t>
            </a:r>
            <a:endParaRPr lang="en-US" dirty="0">
              <a:ea typeface="Calibri"/>
              <a:cs typeface="Calibri"/>
            </a:endParaRPr>
          </a:p>
          <a:p>
            <a:pPr>
              <a:defRPr/>
            </a:pPr>
            <a:r>
              <a:rPr lang="en-US" sz="600" dirty="0">
                <a:ea typeface="+mn-lt"/>
                <a:cs typeface="+mn-lt"/>
              </a:rPr>
              <a:t>.</a:t>
            </a:r>
            <a:r>
              <a:rPr lang="en-US" sz="800" dirty="0">
                <a:ea typeface="+mn-lt"/>
                <a:cs typeface="+mn-lt"/>
              </a:rPr>
              <a:t>.</a:t>
            </a:r>
            <a:endParaRPr lang="en-US" dirty="0">
              <a:ea typeface="+mn-lt"/>
              <a:cs typeface="+mn-lt"/>
            </a:endParaRPr>
          </a:p>
          <a:p>
            <a:pPr>
              <a:defRPr/>
            </a:pPr>
            <a:r>
              <a:rPr lang="en-US" dirty="0">
                <a:ea typeface="+mn-lt"/>
                <a:cs typeface="+mn-lt"/>
              </a:rPr>
              <a:t>Under the guidance of their mentor and manager Simon Fuller, the Spice </a:t>
            </a:r>
          </a:p>
          <a:p>
            <a:pPr>
              <a:defRPr/>
            </a:pPr>
            <a:r>
              <a:rPr lang="en-US" dirty="0">
                <a:ea typeface="+mn-lt"/>
                <a:cs typeface="+mn-lt"/>
              </a:rPr>
              <a:t>Girls embraced merchandising and became a regular feature of the British</a:t>
            </a:r>
          </a:p>
          <a:p>
            <a:pPr>
              <a:defRPr/>
            </a:pPr>
            <a:r>
              <a:rPr lang="en-US" dirty="0">
                <a:ea typeface="+mn-lt"/>
                <a:cs typeface="+mn-lt"/>
              </a:rPr>
              <a:t>and global press. Many musical journalists believe the Spice Girls as the </a:t>
            </a:r>
          </a:p>
          <a:p>
            <a:pPr>
              <a:defRPr/>
            </a:pPr>
            <a:r>
              <a:rPr lang="en-US" dirty="0">
                <a:ea typeface="+mn-lt"/>
                <a:cs typeface="+mn-lt"/>
              </a:rPr>
              <a:t>most well-known group of individuals since The Beatles. </a:t>
            </a:r>
            <a:endParaRPr lang="en-US" dirty="0">
              <a:ea typeface="Calibri"/>
              <a:cs typeface="Calibri"/>
            </a:endParaRPr>
          </a:p>
          <a:p>
            <a:pPr>
              <a:defRPr/>
            </a:pPr>
            <a:r>
              <a:rPr lang="en-US" sz="600" dirty="0">
                <a:ea typeface="+mn-lt"/>
                <a:cs typeface="+mn-lt"/>
              </a:rPr>
              <a:t>.</a:t>
            </a:r>
            <a:r>
              <a:rPr lang="en-US" sz="800" dirty="0">
                <a:ea typeface="+mn-lt"/>
                <a:cs typeface="+mn-lt"/>
              </a:rPr>
              <a:t>.</a:t>
            </a:r>
            <a:endParaRPr lang="en-US" dirty="0">
              <a:ea typeface="+mn-lt"/>
              <a:cs typeface="+mn-lt"/>
            </a:endParaRPr>
          </a:p>
          <a:p>
            <a:pPr>
              <a:defRPr/>
            </a:pPr>
            <a:r>
              <a:rPr lang="en-US" dirty="0">
                <a:ea typeface="+mn-lt"/>
                <a:cs typeface="+mn-lt"/>
              </a:rPr>
              <a:t>Since splitting up, the girls have gone on to be very successful in different </a:t>
            </a:r>
          </a:p>
          <a:p>
            <a:pPr>
              <a:defRPr/>
            </a:pPr>
            <a:r>
              <a:rPr lang="en-US" dirty="0">
                <a:ea typeface="+mn-lt"/>
                <a:cs typeface="+mn-lt"/>
              </a:rPr>
              <a:t>areas of  singing, acting, designing clothes, television and radio broadcasting.</a:t>
            </a:r>
            <a:r>
              <a:rPr lang="en-US" sz="1200" dirty="0">
                <a:ea typeface="+mn-lt"/>
                <a:cs typeface="+mn-lt"/>
              </a:rPr>
              <a:t> </a:t>
            </a:r>
            <a:endParaRPr lang="en-US" dirty="0">
              <a:ea typeface="Calibri"/>
              <a:cs typeface="Calibri"/>
            </a:endParaRPr>
          </a:p>
          <a:p>
            <a:pPr>
              <a:spcBef>
                <a:spcPct val="0"/>
              </a:spcBef>
              <a:spcAft>
                <a:spcPct val="0"/>
              </a:spcAft>
              <a:defRPr/>
            </a:pPr>
            <a:endParaRPr lang="en-US" dirty="0">
              <a:ea typeface="Calibri"/>
              <a:cs typeface="Calibri"/>
            </a:endParaRPr>
          </a:p>
        </p:txBody>
      </p:sp>
      <p:pic>
        <p:nvPicPr>
          <p:cNvPr id="1026" name="Picture 2" descr="Spice Girls’ Spiceworld Turns 25 With New Expanded Editions">
            <a:extLst>
              <a:ext uri="{FF2B5EF4-FFF2-40B4-BE49-F238E27FC236}">
                <a16:creationId xmlns:a16="http://schemas.microsoft.com/office/drawing/2014/main" id="{97CDC008-8806-1ADF-0956-52B044C625E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82840" y="4722902"/>
            <a:ext cx="1902198" cy="180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5150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Icon&#10;&#10;Description automatically generated">
            <a:extLst>
              <a:ext uri="{FF2B5EF4-FFF2-40B4-BE49-F238E27FC236}">
                <a16:creationId xmlns:a16="http://schemas.microsoft.com/office/drawing/2014/main" id="{D1A86595-BF54-4120-B0B7-CBBFD6CCA6EF}"/>
              </a:ext>
            </a:extLst>
          </p:cNvPr>
          <p:cNvPicPr>
            <a:picLocks noChangeAspect="1"/>
          </p:cNvPicPr>
          <p:nvPr/>
        </p:nvPicPr>
        <p:blipFill>
          <a:blip r:embed="rId2" cstate="print">
            <a:alphaModFix amt="30000"/>
            <a:extLst>
              <a:ext uri="{28A0092B-C50C-407E-A947-70E740481C1C}">
                <a14:useLocalDpi xmlns:a14="http://schemas.microsoft.com/office/drawing/2010/main" val="0"/>
              </a:ext>
            </a:extLst>
          </a:blip>
          <a:stretch>
            <a:fillRect/>
          </a:stretch>
        </p:blipFill>
        <p:spPr>
          <a:xfrm>
            <a:off x="6596457" y="2756860"/>
            <a:ext cx="7189885" cy="5081451"/>
          </a:xfrm>
          <a:prstGeom prst="rect">
            <a:avLst/>
          </a:prstGeom>
        </p:spPr>
      </p:pic>
      <p:sp>
        <p:nvSpPr>
          <p:cNvPr id="2" name="Title 1"/>
          <p:cNvSpPr>
            <a:spLocks noGrp="1"/>
          </p:cNvSpPr>
          <p:nvPr>
            <p:ph type="ctrTitle"/>
          </p:nvPr>
        </p:nvSpPr>
        <p:spPr>
          <a:xfrm>
            <a:off x="0" y="0"/>
            <a:ext cx="10403795" cy="670198"/>
          </a:xfrm>
          <a:solidFill>
            <a:srgbClr val="9D9D9C"/>
          </a:solidFill>
        </p:spPr>
        <p:txBody>
          <a:bodyPr>
            <a:noAutofit/>
          </a:bodyPr>
          <a:lstStyle/>
          <a:p>
            <a:br>
              <a:rPr lang="en-GB" sz="3400" dirty="0">
                <a:solidFill>
                  <a:schemeClr val="bg1"/>
                </a:solidFill>
                <a:latin typeface="Century Gothic"/>
                <a:cs typeface="Calibri Light"/>
              </a:rPr>
            </a:br>
            <a:r>
              <a:rPr lang="en-GB" sz="3400" dirty="0">
                <a:solidFill>
                  <a:schemeClr val="bg1"/>
                </a:solidFill>
                <a:latin typeface="Century Gothic"/>
                <a:cs typeface="Calibri Light"/>
              </a:rPr>
              <a:t>B O U R N E S  G R E </a:t>
            </a:r>
            <a:r>
              <a:rPr lang="en-GB" sz="3400" dirty="0" err="1">
                <a:solidFill>
                  <a:schemeClr val="bg1"/>
                </a:solidFill>
                <a:latin typeface="Century Gothic"/>
                <a:cs typeface="Calibri Light"/>
              </a:rPr>
              <a:t>E</a:t>
            </a:r>
            <a:r>
              <a:rPr lang="en-GB" sz="3400" dirty="0">
                <a:solidFill>
                  <a:schemeClr val="bg1"/>
                </a:solidFill>
                <a:latin typeface="Century Gothic"/>
                <a:cs typeface="Calibri Light"/>
              </a:rPr>
              <a:t> N   S C H O </a:t>
            </a:r>
            <a:r>
              <a:rPr lang="en-GB" sz="3400" dirty="0" err="1">
                <a:solidFill>
                  <a:schemeClr val="bg1"/>
                </a:solidFill>
                <a:latin typeface="Century Gothic"/>
                <a:cs typeface="Calibri Light"/>
              </a:rPr>
              <a:t>O</a:t>
            </a:r>
            <a:r>
              <a:rPr lang="en-GB" sz="3400" dirty="0">
                <a:solidFill>
                  <a:schemeClr val="bg1"/>
                </a:solidFill>
                <a:latin typeface="Century Gothic"/>
                <a:cs typeface="Calibri Light"/>
              </a:rPr>
              <a:t> L S</a:t>
            </a:r>
            <a:endParaRPr lang="en-GB" sz="3400" dirty="0">
              <a:solidFill>
                <a:schemeClr val="bg1"/>
              </a:solidFill>
              <a:latin typeface="Century Gothic" panose="020B0502020202020204" pitchFamily="34" charset="0"/>
            </a:endParaRPr>
          </a:p>
        </p:txBody>
      </p:sp>
      <p:sp>
        <p:nvSpPr>
          <p:cNvPr id="4" name="Rectangle 3">
            <a:extLst>
              <a:ext uri="{FF2B5EF4-FFF2-40B4-BE49-F238E27FC236}">
                <a16:creationId xmlns:a16="http://schemas.microsoft.com/office/drawing/2014/main" id="{96E870FC-A39C-460F-91A0-504FFB69CE11}"/>
              </a:ext>
            </a:extLst>
          </p:cNvPr>
          <p:cNvSpPr/>
          <p:nvPr/>
        </p:nvSpPr>
        <p:spPr>
          <a:xfrm>
            <a:off x="10347766" y="0"/>
            <a:ext cx="1844233" cy="6858000"/>
          </a:xfrm>
          <a:prstGeom prst="rect">
            <a:avLst/>
          </a:prstGeom>
          <a:solidFill>
            <a:srgbClr val="BD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179A57A9-912D-4964-BA10-68AC086CE025}"/>
              </a:ext>
            </a:extLst>
          </p:cNvPr>
          <p:cNvSpPr/>
          <p:nvPr/>
        </p:nvSpPr>
        <p:spPr>
          <a:xfrm>
            <a:off x="9465766" y="4494801"/>
            <a:ext cx="1764000" cy="1800000"/>
          </a:xfrm>
          <a:prstGeom prst="ellipse">
            <a:avLst/>
          </a:prstGeom>
          <a:solidFill>
            <a:schemeClr val="bg1"/>
          </a:solidFill>
          <a:ln w="38100">
            <a:solidFill>
              <a:srgbClr val="9D9D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253848" y="690054"/>
            <a:ext cx="9335964" cy="5461570"/>
          </a:xfrm>
        </p:spPr>
        <p:txBody>
          <a:bodyPr vert="horz" lIns="91440" tIns="45720" rIns="91440" bIns="45720" rtlCol="0" anchor="t">
            <a:normAutofit/>
          </a:bodyPr>
          <a:lstStyle/>
          <a:p>
            <a:r>
              <a:rPr lang="en-GB" sz="4100" u="sng" dirty="0">
                <a:latin typeface="Calibri"/>
                <a:ea typeface="Calibri"/>
                <a:cs typeface="Calibri"/>
              </a:rPr>
              <a:t>Parent Partnership Meeting</a:t>
            </a:r>
          </a:p>
          <a:p>
            <a:r>
              <a:rPr lang="en-GB" sz="4100" u="sng" dirty="0">
                <a:latin typeface="Calibri"/>
                <a:ea typeface="Calibri"/>
                <a:cs typeface="Calibri"/>
              </a:rPr>
              <a:t>Wednesday 26</a:t>
            </a:r>
            <a:r>
              <a:rPr lang="en-GB" sz="4100" u="sng" baseline="30000" dirty="0">
                <a:latin typeface="Calibri"/>
                <a:ea typeface="Calibri"/>
                <a:cs typeface="Calibri"/>
              </a:rPr>
              <a:t>th</a:t>
            </a:r>
            <a:r>
              <a:rPr lang="en-GB" sz="4100" u="sng" dirty="0">
                <a:latin typeface="Calibri"/>
                <a:ea typeface="Calibri"/>
                <a:cs typeface="Calibri"/>
              </a:rPr>
              <a:t> June 2024</a:t>
            </a:r>
            <a:endParaRPr lang="en-US" sz="4100" dirty="0">
              <a:latin typeface="Calibri"/>
              <a:ea typeface="Calibri"/>
              <a:cs typeface="Calibri"/>
            </a:endParaRPr>
          </a:p>
          <a:p>
            <a:pPr algn="l"/>
            <a:endParaRPr lang="en-GB" altLang="en-US" u="sng" dirty="0">
              <a:latin typeface="Century Gothic"/>
            </a:endParaRPr>
          </a:p>
          <a:p>
            <a:pPr algn="l"/>
            <a:r>
              <a:rPr lang="en-GB" altLang="en-US" sz="2100" dirty="0">
                <a:ea typeface="Calibri"/>
                <a:cs typeface="Calibri"/>
              </a:rPr>
              <a:t>Welcome </a:t>
            </a:r>
          </a:p>
          <a:p>
            <a:pPr algn="l"/>
            <a:r>
              <a:rPr lang="en-GB" sz="2100" dirty="0">
                <a:ea typeface="Calibri"/>
                <a:cs typeface="Calibri"/>
              </a:rPr>
              <a:t>Mr Denchfield</a:t>
            </a:r>
          </a:p>
          <a:p>
            <a:pPr algn="l"/>
            <a:r>
              <a:rPr lang="en-GB" sz="2100" dirty="0">
                <a:ea typeface="Calibri"/>
                <a:cs typeface="Calibri"/>
              </a:rPr>
              <a:t>Mr Stickley </a:t>
            </a:r>
          </a:p>
          <a:p>
            <a:pPr algn="l"/>
            <a:r>
              <a:rPr lang="en-GB" sz="2100" dirty="0">
                <a:ea typeface="Calibri"/>
                <a:cs typeface="Calibri"/>
              </a:rPr>
              <a:t>Questions/Next Steps</a:t>
            </a:r>
            <a:endParaRPr lang="en-GB" sz="2100" dirty="0">
              <a:cs typeface="Calibri"/>
            </a:endParaRPr>
          </a:p>
          <a:p>
            <a:pPr algn="l"/>
            <a:r>
              <a:rPr lang="en-GB" sz="2100" dirty="0">
                <a:cs typeface="Calibri"/>
              </a:rPr>
              <a:t>AOB </a:t>
            </a:r>
            <a:endParaRPr lang="en-GB" sz="2100" dirty="0"/>
          </a:p>
          <a:p>
            <a:pPr marL="342900" indent="-342900" algn="l">
              <a:buChar char="•"/>
            </a:pPr>
            <a:endParaRPr lang="en-GB" dirty="0">
              <a:latin typeface="Century Gothic" panose="020B0502020202020204" pitchFamily="34" charset="0"/>
              <a:ea typeface="Calibri"/>
              <a:cs typeface="Calibri"/>
            </a:endParaRPr>
          </a:p>
        </p:txBody>
      </p:sp>
      <p:pic>
        <p:nvPicPr>
          <p:cNvPr id="6" name="Picture 5" descr="A picture containing text&#10;&#10;Description automatically generated">
            <a:extLst>
              <a:ext uri="{FF2B5EF4-FFF2-40B4-BE49-F238E27FC236}">
                <a16:creationId xmlns:a16="http://schemas.microsoft.com/office/drawing/2014/main" id="{C74F1015-6425-4A0C-99C2-83E09C592F6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04310" y="4712877"/>
            <a:ext cx="2086912" cy="1474925"/>
          </a:xfrm>
          <a:prstGeom prst="rect">
            <a:avLst/>
          </a:prstGeom>
        </p:spPr>
      </p:pic>
    </p:spTree>
    <p:extLst>
      <p:ext uri="{BB962C8B-B14F-4D97-AF65-F5344CB8AC3E}">
        <p14:creationId xmlns:p14="http://schemas.microsoft.com/office/powerpoint/2010/main" val="39738950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Icon&#10;&#10;Description automatically generated">
            <a:extLst>
              <a:ext uri="{FF2B5EF4-FFF2-40B4-BE49-F238E27FC236}">
                <a16:creationId xmlns:a16="http://schemas.microsoft.com/office/drawing/2014/main" id="{D1A86595-BF54-4120-B0B7-CBBFD6CCA6EF}"/>
              </a:ext>
            </a:extLst>
          </p:cNvPr>
          <p:cNvPicPr>
            <a:picLocks noChangeAspect="1"/>
          </p:cNvPicPr>
          <p:nvPr/>
        </p:nvPicPr>
        <p:blipFill>
          <a:blip r:embed="rId2" cstate="print">
            <a:alphaModFix amt="30000"/>
            <a:extLst>
              <a:ext uri="{28A0092B-C50C-407E-A947-70E740481C1C}">
                <a14:useLocalDpi xmlns:a14="http://schemas.microsoft.com/office/drawing/2010/main" val="0"/>
              </a:ext>
            </a:extLst>
          </a:blip>
          <a:stretch>
            <a:fillRect/>
          </a:stretch>
        </p:blipFill>
        <p:spPr>
          <a:xfrm>
            <a:off x="6596457" y="2756860"/>
            <a:ext cx="7189885" cy="5081451"/>
          </a:xfrm>
          <a:prstGeom prst="rect">
            <a:avLst/>
          </a:prstGeom>
        </p:spPr>
      </p:pic>
      <p:sp>
        <p:nvSpPr>
          <p:cNvPr id="2" name="Title 1"/>
          <p:cNvSpPr>
            <a:spLocks noGrp="1"/>
          </p:cNvSpPr>
          <p:nvPr>
            <p:ph type="ctrTitle"/>
          </p:nvPr>
        </p:nvSpPr>
        <p:spPr>
          <a:xfrm>
            <a:off x="0" y="0"/>
            <a:ext cx="10347766" cy="670198"/>
          </a:xfrm>
          <a:solidFill>
            <a:srgbClr val="BD3E3E"/>
          </a:solidFill>
        </p:spPr>
        <p:txBody>
          <a:bodyPr>
            <a:noAutofit/>
          </a:bodyPr>
          <a:lstStyle/>
          <a:p>
            <a:r>
              <a:rPr lang="en-GB" sz="3400" dirty="0">
                <a:solidFill>
                  <a:schemeClr val="bg1"/>
                </a:solidFill>
                <a:latin typeface="Century Gothic"/>
                <a:cs typeface="Calibri Light"/>
              </a:rPr>
              <a:t>B O U R N E S  G R E </a:t>
            </a:r>
            <a:r>
              <a:rPr lang="en-GB" sz="3400" dirty="0" err="1">
                <a:solidFill>
                  <a:schemeClr val="bg1"/>
                </a:solidFill>
                <a:latin typeface="Century Gothic"/>
                <a:cs typeface="Calibri Light"/>
              </a:rPr>
              <a:t>E</a:t>
            </a:r>
            <a:r>
              <a:rPr lang="en-GB" sz="3400" dirty="0">
                <a:solidFill>
                  <a:schemeClr val="bg1"/>
                </a:solidFill>
                <a:latin typeface="Century Gothic"/>
                <a:cs typeface="Calibri Light"/>
              </a:rPr>
              <a:t> N   S C H O </a:t>
            </a:r>
            <a:r>
              <a:rPr lang="en-GB" sz="3400" dirty="0" err="1">
                <a:solidFill>
                  <a:schemeClr val="bg1"/>
                </a:solidFill>
                <a:latin typeface="Century Gothic"/>
                <a:cs typeface="Calibri Light"/>
              </a:rPr>
              <a:t>O</a:t>
            </a:r>
            <a:r>
              <a:rPr lang="en-GB" sz="3400" dirty="0">
                <a:solidFill>
                  <a:schemeClr val="bg1"/>
                </a:solidFill>
                <a:latin typeface="Century Gothic"/>
                <a:cs typeface="Calibri Light"/>
              </a:rPr>
              <a:t> L S</a:t>
            </a:r>
            <a:endParaRPr lang="en-GB" sz="3400" dirty="0">
              <a:solidFill>
                <a:schemeClr val="bg1"/>
              </a:solidFill>
              <a:latin typeface="Century Gothic" panose="020B0502020202020204" pitchFamily="34" charset="0"/>
            </a:endParaRPr>
          </a:p>
        </p:txBody>
      </p:sp>
      <p:sp>
        <p:nvSpPr>
          <p:cNvPr id="4" name="Rectangle 3">
            <a:extLst>
              <a:ext uri="{FF2B5EF4-FFF2-40B4-BE49-F238E27FC236}">
                <a16:creationId xmlns:a16="http://schemas.microsoft.com/office/drawing/2014/main" id="{96E870FC-A39C-460F-91A0-504FFB69CE11}"/>
              </a:ext>
            </a:extLst>
          </p:cNvPr>
          <p:cNvSpPr/>
          <p:nvPr/>
        </p:nvSpPr>
        <p:spPr>
          <a:xfrm>
            <a:off x="10347766" y="0"/>
            <a:ext cx="1844233" cy="6858000"/>
          </a:xfrm>
          <a:prstGeom prst="rect">
            <a:avLst/>
          </a:prstGeom>
          <a:solidFill>
            <a:srgbClr val="9D9D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179A57A9-912D-4964-BA10-68AC086CE025}"/>
              </a:ext>
            </a:extLst>
          </p:cNvPr>
          <p:cNvSpPr/>
          <p:nvPr/>
        </p:nvSpPr>
        <p:spPr>
          <a:xfrm>
            <a:off x="9465766" y="4494801"/>
            <a:ext cx="1764000" cy="1800000"/>
          </a:xfrm>
          <a:prstGeom prst="ellipse">
            <a:avLst/>
          </a:prstGeom>
          <a:solidFill>
            <a:schemeClr val="bg1"/>
          </a:solidFill>
          <a:ln w="38100">
            <a:solidFill>
              <a:srgbClr val="B237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254000" y="172576"/>
            <a:ext cx="9211766" cy="6460836"/>
          </a:xfrm>
        </p:spPr>
        <p:txBody>
          <a:bodyPr vert="horz" lIns="91440" tIns="45720" rIns="91440" bIns="45720" rtlCol="0" anchor="t">
            <a:normAutofit/>
          </a:bodyPr>
          <a:lstStyle/>
          <a:p>
            <a:endParaRPr lang="en-GB" dirty="0">
              <a:latin typeface="Century Gothic" panose="020B0502020202020204" pitchFamily="34" charset="0"/>
            </a:endParaRPr>
          </a:p>
          <a:p>
            <a:r>
              <a:rPr lang="en-GB" sz="4100" u="sng" dirty="0">
                <a:latin typeface="Calibri"/>
                <a:ea typeface="Calibri"/>
                <a:cs typeface="Calibri"/>
              </a:rPr>
              <a:t>Welcome</a:t>
            </a:r>
          </a:p>
          <a:p>
            <a:endParaRPr lang="en-GB" sz="4100" u="sng" dirty="0">
              <a:latin typeface="Calibri"/>
              <a:ea typeface="Calibri"/>
              <a:cs typeface="Calibri"/>
            </a:endParaRPr>
          </a:p>
          <a:p>
            <a:endParaRPr lang="en-GB" sz="4100" u="sng" dirty="0">
              <a:latin typeface="Calibri"/>
              <a:ea typeface="Calibri"/>
              <a:cs typeface="Calibri"/>
            </a:endParaRPr>
          </a:p>
          <a:p>
            <a:endParaRPr lang="en-GB" sz="4100" u="sng" dirty="0">
              <a:latin typeface="Calibri"/>
              <a:ea typeface="Calibri"/>
              <a:cs typeface="Calibri"/>
            </a:endParaRPr>
          </a:p>
          <a:p>
            <a:r>
              <a:rPr lang="en-GB" sz="3300" dirty="0"/>
              <a:t> </a:t>
            </a:r>
          </a:p>
          <a:p>
            <a:pPr algn="l"/>
            <a:endParaRPr lang="en-GB" sz="3300" dirty="0"/>
          </a:p>
        </p:txBody>
      </p:sp>
      <p:pic>
        <p:nvPicPr>
          <p:cNvPr id="6" name="Picture 5" descr="A picture containing text, vector graphics&#10;&#10;Description automatically generated">
            <a:extLst>
              <a:ext uri="{FF2B5EF4-FFF2-40B4-BE49-F238E27FC236}">
                <a16:creationId xmlns:a16="http://schemas.microsoft.com/office/drawing/2014/main" id="{BBED951E-139B-491D-BDD1-0A41099340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8625" y="4620031"/>
            <a:ext cx="2218282" cy="1567771"/>
          </a:xfrm>
          <a:prstGeom prst="rect">
            <a:avLst/>
          </a:prstGeom>
        </p:spPr>
      </p:pic>
      <p:pic>
        <p:nvPicPr>
          <p:cNvPr id="11" name="Picture 10">
            <a:extLst>
              <a:ext uri="{FF2B5EF4-FFF2-40B4-BE49-F238E27FC236}">
                <a16:creationId xmlns:a16="http://schemas.microsoft.com/office/drawing/2014/main" id="{FF97E5B5-8F90-469C-8A06-B9A6927597E6}"/>
              </a:ext>
            </a:extLst>
          </p:cNvPr>
          <p:cNvPicPr>
            <a:picLocks noChangeAspect="1"/>
          </p:cNvPicPr>
          <p:nvPr/>
        </p:nvPicPr>
        <p:blipFill rotWithShape="1">
          <a:blip r:embed="rId4">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5">
                    <a14:imgEffect>
                      <a14:backgroundRemoval t="9121" b="94463" l="5935" r="93175">
                        <a14:foregroundMark x1="10682" y1="92508" x2="21068" y2="90879"/>
                        <a14:foregroundMark x1="21068" y1="90879" x2="36202" y2="68078"/>
                        <a14:foregroundMark x1="36202" y1="68078" x2="37389" y2="80782"/>
                        <a14:foregroundMark x1="37389" y1="80782" x2="54006" y2="41042"/>
                        <a14:foregroundMark x1="63941" y1="31577" x2="68697" y2="27046"/>
                        <a14:foregroundMark x1="61797" y1="33620" x2="61924" y2="33499"/>
                        <a14:foregroundMark x1="54006" y1="41042" x2="60348" y2="35000"/>
                        <a14:foregroundMark x1="68596" y1="32144" x2="67865" y2="36053"/>
                        <a14:foregroundMark x1="69391" y1="27888" x2="68641" y2="31901"/>
                        <a14:foregroundMark x1="36732" y1="41793" x2="31157" y2="42345"/>
                        <a14:foregroundMark x1="63738" y1="39120" x2="49765" y2="40503"/>
                        <a14:foregroundMark x1="31157" y1="42345" x2="15430" y2="56352"/>
                        <a14:foregroundMark x1="15430" y1="56352" x2="24332" y2="50489"/>
                        <a14:foregroundMark x1="24332" y1="50489" x2="35312" y2="48208"/>
                        <a14:foregroundMark x1="35312" y1="48208" x2="29674" y2="67752"/>
                        <a14:foregroundMark x1="29674" y1="67752" x2="18101" y2="71661"/>
                        <a14:foregroundMark x1="18101" y1="71661" x2="43323" y2="70684"/>
                        <a14:foregroundMark x1="43323" y1="70684" x2="40356" y2="86971"/>
                        <a14:foregroundMark x1="40356" y1="86971" x2="19881" y2="94463"/>
                        <a14:foregroundMark x1="19881" y1="94463" x2="62315" y2="60261"/>
                        <a14:foregroundMark x1="62315" y1="60261" x2="62908" y2="72638"/>
                        <a14:foregroundMark x1="80856" y1="25077" x2="81012" y2="25652"/>
                        <a14:foregroundMark x1="81040" y1="44259" x2="73887" y2="47883"/>
                        <a14:foregroundMark x1="62108" y1="49623" x2="61787" y2="49670"/>
                        <a14:foregroundMark x1="73887" y1="47883" x2="70464" y2="48389"/>
                        <a14:foregroundMark x1="91691" y1="45492" x2="91691" y2="47557"/>
                        <a14:foregroundMark x1="91691" y1="33550" x2="91691" y2="34155"/>
                        <a14:foregroundMark x1="91691" y1="30293" x2="91691" y2="33550"/>
                        <a14:foregroundMark x1="10682" y1="87296" x2="14243" y2="92834"/>
                        <a14:foregroundMark x1="6843" y1="53441" x2="9199" y2="60261"/>
                        <a14:foregroundMark x1="81306" y1="15635" x2="81306" y2="15635"/>
                        <a14:foregroundMark x1="88427" y1="33225" x2="88427" y2="33225"/>
                        <a14:foregroundMark x1="93175" y1="32573" x2="93175" y2="32573"/>
                        <a14:foregroundMark x1="78042" y1="28339" x2="78042" y2="28339"/>
                        <a14:backgroundMark x1="8309" y1="49511" x2="5935" y2="52769"/>
                        <a14:backgroundMark x1="86053" y1="30619" x2="83086" y2="32573"/>
                        <a14:backgroundMark x1="82789" y1="31596" x2="72700" y2="37134"/>
                        <a14:backgroundMark x1="68546" y1="37134" x2="66172" y2="37459"/>
                        <a14:backgroundMark x1="67359" y1="37785" x2="64095" y2="37459"/>
                        <a14:backgroundMark x1="64688" y1="37134" x2="62908" y2="38111"/>
                        <a14:backgroundMark x1="42433" y1="38762" x2="44214" y2="43974"/>
                        <a14:backgroundMark x1="93769" y1="38762" x2="86944" y2="40065"/>
                        <a14:backgroundMark x1="87834" y1="39414" x2="83086" y2="42345"/>
                        <a14:backgroundMark x1="83086" y1="41368" x2="81009" y2="42997"/>
                        <a14:backgroundMark x1="83086" y1="43974" x2="80712" y2="43648"/>
                        <a14:backgroundMark x1="83976" y1="17915" x2="79228" y2="23779"/>
                        <a14:backgroundMark x1="79228" y1="23453" x2="71810" y2="27362"/>
                        <a14:backgroundMark x1="71810" y1="27687" x2="70030" y2="28664"/>
                        <a14:backgroundMark x1="77151" y1="55375" x2="63205" y2="51792"/>
                        <a14:backgroundMark x1="63205" y1="51792" x2="57567" y2="53094"/>
                        <a14:backgroundMark x1="92285" y1="35179" x2="91098" y2="35179"/>
                        <a14:backgroundMark x1="91691" y1="30293" x2="91691" y2="30293"/>
                        <a14:backgroundMark x1="91988" y1="33550" x2="91988" y2="33550"/>
                        <a14:backgroundMark x1="90801" y1="34528" x2="90801" y2="34528"/>
                      </a14:backgroundRemoval>
                    </a14:imgEffect>
                  </a14:imgLayer>
                </a14:imgProps>
              </a:ext>
            </a:extLst>
          </a:blip>
          <a:srcRect b="4502"/>
          <a:stretch/>
        </p:blipFill>
        <p:spPr>
          <a:xfrm>
            <a:off x="10285281" y="1885"/>
            <a:ext cx="1969204" cy="1713138"/>
          </a:xfrm>
          <a:prstGeom prst="rect">
            <a:avLst/>
          </a:prstGeom>
        </p:spPr>
      </p:pic>
      <p:pic>
        <p:nvPicPr>
          <p:cNvPr id="13" name="Picture 12">
            <a:extLst>
              <a:ext uri="{FF2B5EF4-FFF2-40B4-BE49-F238E27FC236}">
                <a16:creationId xmlns:a16="http://schemas.microsoft.com/office/drawing/2014/main" id="{94B962EF-2318-4856-8941-6B44ED605E59}"/>
              </a:ext>
            </a:extLst>
          </p:cNvPr>
          <p:cNvPicPr>
            <a:picLocks noChangeAspect="1"/>
          </p:cNvPicPr>
          <p:nvPr/>
        </p:nvPicPr>
        <p:blipFill rotWithShape="1">
          <a:blip r:embed="rId6">
            <a:clrChange>
              <a:clrFrom>
                <a:srgbClr val="FFFFFF"/>
              </a:clrFrom>
              <a:clrTo>
                <a:srgbClr val="FFFFFF">
                  <a:alpha val="0"/>
                </a:srgbClr>
              </a:clrTo>
            </a:clrChange>
            <a:duotone>
              <a:prstClr val="black"/>
              <a:schemeClr val="accent3">
                <a:tint val="45000"/>
                <a:satMod val="400000"/>
              </a:schemeClr>
            </a:duotone>
          </a:blip>
          <a:srcRect b="575"/>
          <a:stretch/>
        </p:blipFill>
        <p:spPr>
          <a:xfrm>
            <a:off x="10436146" y="2220087"/>
            <a:ext cx="1587239" cy="1476303"/>
          </a:xfrm>
          <a:prstGeom prst="rect">
            <a:avLst/>
          </a:prstGeom>
        </p:spPr>
      </p:pic>
      <p:pic>
        <p:nvPicPr>
          <p:cNvPr id="14" name="Picture 13">
            <a:extLst>
              <a:ext uri="{FF2B5EF4-FFF2-40B4-BE49-F238E27FC236}">
                <a16:creationId xmlns:a16="http://schemas.microsoft.com/office/drawing/2014/main" id="{C2D94D69-D3AE-4071-89DF-C7861F6B4997}"/>
              </a:ext>
            </a:extLst>
          </p:cNvPr>
          <p:cNvPicPr>
            <a:picLocks noChangeAspect="1"/>
          </p:cNvPicPr>
          <p:nvPr/>
        </p:nvPicPr>
        <p:blipFill>
          <a:blip r:embed="rId7">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8">
                    <a14:imgEffect>
                      <a14:brightnessContrast contrast="-40000"/>
                    </a14:imgEffect>
                  </a14:imgLayer>
                </a14:imgProps>
              </a:ext>
            </a:extLst>
          </a:blip>
          <a:stretch>
            <a:fillRect/>
          </a:stretch>
        </p:blipFill>
        <p:spPr>
          <a:xfrm>
            <a:off x="10851862" y="4072643"/>
            <a:ext cx="1718041" cy="2928395"/>
          </a:xfrm>
          <a:prstGeom prst="rect">
            <a:avLst/>
          </a:prstGeom>
        </p:spPr>
      </p:pic>
      <p:pic>
        <p:nvPicPr>
          <p:cNvPr id="15" name="Picture 14">
            <a:extLst>
              <a:ext uri="{FF2B5EF4-FFF2-40B4-BE49-F238E27FC236}">
                <a16:creationId xmlns:a16="http://schemas.microsoft.com/office/drawing/2014/main" id="{C7EB31A9-8BE1-4910-A9D8-E6132256F76B}"/>
              </a:ext>
            </a:extLst>
          </p:cNvPr>
          <p:cNvPicPr>
            <a:picLocks noChangeAspect="1"/>
          </p:cNvPicPr>
          <p:nvPr/>
        </p:nvPicPr>
        <p:blipFill>
          <a:blip r:embed="rId9">
            <a:clrChange>
              <a:clrFrom>
                <a:srgbClr val="FFFFFF"/>
              </a:clrFrom>
              <a:clrTo>
                <a:srgbClr val="FFFFFF">
                  <a:alpha val="0"/>
                </a:srgbClr>
              </a:clrTo>
            </a:clrChange>
            <a:duotone>
              <a:prstClr val="black"/>
              <a:schemeClr val="tx1">
                <a:tint val="45000"/>
                <a:satMod val="400000"/>
              </a:schemeClr>
            </a:duotone>
          </a:blip>
          <a:stretch>
            <a:fillRect/>
          </a:stretch>
        </p:blipFill>
        <p:spPr>
          <a:xfrm>
            <a:off x="10347766" y="6154964"/>
            <a:ext cx="582961" cy="703036"/>
          </a:xfrm>
          <a:prstGeom prst="rect">
            <a:avLst/>
          </a:prstGeom>
        </p:spPr>
      </p:pic>
    </p:spTree>
    <p:extLst>
      <p:ext uri="{BB962C8B-B14F-4D97-AF65-F5344CB8AC3E}">
        <p14:creationId xmlns:p14="http://schemas.microsoft.com/office/powerpoint/2010/main" val="491967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Icon&#10;&#10;Description automatically generated">
            <a:extLst>
              <a:ext uri="{FF2B5EF4-FFF2-40B4-BE49-F238E27FC236}">
                <a16:creationId xmlns:a16="http://schemas.microsoft.com/office/drawing/2014/main" id="{D1A86595-BF54-4120-B0B7-CBBFD6CCA6EF}"/>
              </a:ext>
            </a:extLst>
          </p:cNvPr>
          <p:cNvPicPr>
            <a:picLocks noChangeAspect="1"/>
          </p:cNvPicPr>
          <p:nvPr/>
        </p:nvPicPr>
        <p:blipFill>
          <a:blip r:embed="rId2" cstate="print">
            <a:alphaModFix amt="30000"/>
            <a:extLst>
              <a:ext uri="{28A0092B-C50C-407E-A947-70E740481C1C}">
                <a14:useLocalDpi xmlns:a14="http://schemas.microsoft.com/office/drawing/2010/main" val="0"/>
              </a:ext>
            </a:extLst>
          </a:blip>
          <a:stretch>
            <a:fillRect/>
          </a:stretch>
        </p:blipFill>
        <p:spPr>
          <a:xfrm>
            <a:off x="6596457" y="2756860"/>
            <a:ext cx="7189885" cy="5081451"/>
          </a:xfrm>
          <a:prstGeom prst="rect">
            <a:avLst/>
          </a:prstGeom>
        </p:spPr>
      </p:pic>
      <p:sp>
        <p:nvSpPr>
          <p:cNvPr id="2" name="Title 1"/>
          <p:cNvSpPr>
            <a:spLocks noGrp="1"/>
          </p:cNvSpPr>
          <p:nvPr>
            <p:ph type="ctrTitle"/>
          </p:nvPr>
        </p:nvSpPr>
        <p:spPr>
          <a:xfrm>
            <a:off x="0" y="0"/>
            <a:ext cx="10347766" cy="670198"/>
          </a:xfrm>
          <a:solidFill>
            <a:srgbClr val="BD3E3E"/>
          </a:solidFill>
        </p:spPr>
        <p:txBody>
          <a:bodyPr>
            <a:noAutofit/>
          </a:bodyPr>
          <a:lstStyle/>
          <a:p>
            <a:r>
              <a:rPr lang="en-GB" sz="3400" dirty="0">
                <a:solidFill>
                  <a:schemeClr val="bg1"/>
                </a:solidFill>
                <a:latin typeface="Century Gothic"/>
                <a:cs typeface="Calibri Light"/>
              </a:rPr>
              <a:t>B O U R N E S  G R E </a:t>
            </a:r>
            <a:r>
              <a:rPr lang="en-GB" sz="3400" dirty="0" err="1">
                <a:solidFill>
                  <a:schemeClr val="bg1"/>
                </a:solidFill>
                <a:latin typeface="Century Gothic"/>
                <a:cs typeface="Calibri Light"/>
              </a:rPr>
              <a:t>E</a:t>
            </a:r>
            <a:r>
              <a:rPr lang="en-GB" sz="3400" dirty="0">
                <a:solidFill>
                  <a:schemeClr val="bg1"/>
                </a:solidFill>
                <a:latin typeface="Century Gothic"/>
                <a:cs typeface="Calibri Light"/>
              </a:rPr>
              <a:t> N   S C H O </a:t>
            </a:r>
            <a:r>
              <a:rPr lang="en-GB" sz="3400" dirty="0" err="1">
                <a:solidFill>
                  <a:schemeClr val="bg1"/>
                </a:solidFill>
                <a:latin typeface="Century Gothic"/>
                <a:cs typeface="Calibri Light"/>
              </a:rPr>
              <a:t>O</a:t>
            </a:r>
            <a:r>
              <a:rPr lang="en-GB" sz="3400" dirty="0">
                <a:solidFill>
                  <a:schemeClr val="bg1"/>
                </a:solidFill>
                <a:latin typeface="Century Gothic"/>
                <a:cs typeface="Calibri Light"/>
              </a:rPr>
              <a:t> L S</a:t>
            </a:r>
            <a:endParaRPr lang="en-GB" sz="3400" dirty="0">
              <a:solidFill>
                <a:schemeClr val="bg1"/>
              </a:solidFill>
              <a:latin typeface="Century Gothic" panose="020B0502020202020204" pitchFamily="34" charset="0"/>
            </a:endParaRPr>
          </a:p>
        </p:txBody>
      </p:sp>
      <p:sp>
        <p:nvSpPr>
          <p:cNvPr id="4" name="Rectangle 3">
            <a:extLst>
              <a:ext uri="{FF2B5EF4-FFF2-40B4-BE49-F238E27FC236}">
                <a16:creationId xmlns:a16="http://schemas.microsoft.com/office/drawing/2014/main" id="{96E870FC-A39C-460F-91A0-504FFB69CE11}"/>
              </a:ext>
            </a:extLst>
          </p:cNvPr>
          <p:cNvSpPr/>
          <p:nvPr/>
        </p:nvSpPr>
        <p:spPr>
          <a:xfrm>
            <a:off x="10347766" y="0"/>
            <a:ext cx="1844233" cy="6858000"/>
          </a:xfrm>
          <a:prstGeom prst="rect">
            <a:avLst/>
          </a:prstGeom>
          <a:solidFill>
            <a:srgbClr val="9D9D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179A57A9-912D-4964-BA10-68AC086CE025}"/>
              </a:ext>
            </a:extLst>
          </p:cNvPr>
          <p:cNvSpPr/>
          <p:nvPr/>
        </p:nvSpPr>
        <p:spPr>
          <a:xfrm>
            <a:off x="9465766" y="4494801"/>
            <a:ext cx="1764000" cy="1800000"/>
          </a:xfrm>
          <a:prstGeom prst="ellipse">
            <a:avLst/>
          </a:prstGeom>
          <a:solidFill>
            <a:schemeClr val="bg1"/>
          </a:solidFill>
          <a:ln w="38100">
            <a:solidFill>
              <a:srgbClr val="B237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254000" y="172576"/>
            <a:ext cx="9211766" cy="6460836"/>
          </a:xfrm>
        </p:spPr>
        <p:txBody>
          <a:bodyPr vert="horz" lIns="91440" tIns="45720" rIns="91440" bIns="45720" rtlCol="0" anchor="t">
            <a:normAutofit/>
          </a:bodyPr>
          <a:lstStyle/>
          <a:p>
            <a:endParaRPr lang="en-GB" dirty="0">
              <a:latin typeface="Century Gothic" panose="020B0502020202020204" pitchFamily="34" charset="0"/>
            </a:endParaRPr>
          </a:p>
          <a:p>
            <a:r>
              <a:rPr lang="en-GB" sz="4100" u="sng" dirty="0">
                <a:latin typeface="Calibri"/>
                <a:ea typeface="Calibri"/>
                <a:cs typeface="Calibri"/>
              </a:rPr>
              <a:t>Mr Denchfield</a:t>
            </a:r>
          </a:p>
          <a:p>
            <a:r>
              <a:rPr lang="en-GB" sz="3300" dirty="0"/>
              <a:t> </a:t>
            </a:r>
          </a:p>
          <a:p>
            <a:pPr algn="l"/>
            <a:endParaRPr lang="en-GB" sz="3300" dirty="0"/>
          </a:p>
        </p:txBody>
      </p:sp>
      <p:pic>
        <p:nvPicPr>
          <p:cNvPr id="6" name="Picture 5" descr="A picture containing text, vector graphics&#10;&#10;Description automatically generated">
            <a:extLst>
              <a:ext uri="{FF2B5EF4-FFF2-40B4-BE49-F238E27FC236}">
                <a16:creationId xmlns:a16="http://schemas.microsoft.com/office/drawing/2014/main" id="{BBED951E-139B-491D-BDD1-0A41099340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8625" y="4620031"/>
            <a:ext cx="2218282" cy="1567771"/>
          </a:xfrm>
          <a:prstGeom prst="rect">
            <a:avLst/>
          </a:prstGeom>
        </p:spPr>
      </p:pic>
      <p:pic>
        <p:nvPicPr>
          <p:cNvPr id="11" name="Picture 10">
            <a:extLst>
              <a:ext uri="{FF2B5EF4-FFF2-40B4-BE49-F238E27FC236}">
                <a16:creationId xmlns:a16="http://schemas.microsoft.com/office/drawing/2014/main" id="{FF97E5B5-8F90-469C-8A06-B9A6927597E6}"/>
              </a:ext>
            </a:extLst>
          </p:cNvPr>
          <p:cNvPicPr>
            <a:picLocks noChangeAspect="1"/>
          </p:cNvPicPr>
          <p:nvPr/>
        </p:nvPicPr>
        <p:blipFill rotWithShape="1">
          <a:blip r:embed="rId4">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5">
                    <a14:imgEffect>
                      <a14:backgroundRemoval t="9121" b="94463" l="5935" r="93175">
                        <a14:foregroundMark x1="10682" y1="92508" x2="21068" y2="90879"/>
                        <a14:foregroundMark x1="21068" y1="90879" x2="36202" y2="68078"/>
                        <a14:foregroundMark x1="36202" y1="68078" x2="37389" y2="80782"/>
                        <a14:foregroundMark x1="37389" y1="80782" x2="54006" y2="41042"/>
                        <a14:foregroundMark x1="63941" y1="31577" x2="68697" y2="27046"/>
                        <a14:foregroundMark x1="61797" y1="33620" x2="61924" y2="33499"/>
                        <a14:foregroundMark x1="54006" y1="41042" x2="60348" y2="35000"/>
                        <a14:foregroundMark x1="68596" y1="32144" x2="67865" y2="36053"/>
                        <a14:foregroundMark x1="69391" y1="27888" x2="68641" y2="31901"/>
                        <a14:foregroundMark x1="36732" y1="41793" x2="31157" y2="42345"/>
                        <a14:foregroundMark x1="63738" y1="39120" x2="49765" y2="40503"/>
                        <a14:foregroundMark x1="31157" y1="42345" x2="15430" y2="56352"/>
                        <a14:foregroundMark x1="15430" y1="56352" x2="24332" y2="50489"/>
                        <a14:foregroundMark x1="24332" y1="50489" x2="35312" y2="48208"/>
                        <a14:foregroundMark x1="35312" y1="48208" x2="29674" y2="67752"/>
                        <a14:foregroundMark x1="29674" y1="67752" x2="18101" y2="71661"/>
                        <a14:foregroundMark x1="18101" y1="71661" x2="43323" y2="70684"/>
                        <a14:foregroundMark x1="43323" y1="70684" x2="40356" y2="86971"/>
                        <a14:foregroundMark x1="40356" y1="86971" x2="19881" y2="94463"/>
                        <a14:foregroundMark x1="19881" y1="94463" x2="62315" y2="60261"/>
                        <a14:foregroundMark x1="62315" y1="60261" x2="62908" y2="72638"/>
                        <a14:foregroundMark x1="80856" y1="25077" x2="81012" y2="25652"/>
                        <a14:foregroundMark x1="81040" y1="44259" x2="73887" y2="47883"/>
                        <a14:foregroundMark x1="62108" y1="49623" x2="61787" y2="49670"/>
                        <a14:foregroundMark x1="73887" y1="47883" x2="70464" y2="48389"/>
                        <a14:foregroundMark x1="91691" y1="45492" x2="91691" y2="47557"/>
                        <a14:foregroundMark x1="91691" y1="33550" x2="91691" y2="34155"/>
                        <a14:foregroundMark x1="91691" y1="30293" x2="91691" y2="33550"/>
                        <a14:foregroundMark x1="10682" y1="87296" x2="14243" y2="92834"/>
                        <a14:foregroundMark x1="6843" y1="53441" x2="9199" y2="60261"/>
                        <a14:foregroundMark x1="81306" y1="15635" x2="81306" y2="15635"/>
                        <a14:foregroundMark x1="88427" y1="33225" x2="88427" y2="33225"/>
                        <a14:foregroundMark x1="93175" y1="32573" x2="93175" y2="32573"/>
                        <a14:foregroundMark x1="78042" y1="28339" x2="78042" y2="28339"/>
                        <a14:backgroundMark x1="8309" y1="49511" x2="5935" y2="52769"/>
                        <a14:backgroundMark x1="86053" y1="30619" x2="83086" y2="32573"/>
                        <a14:backgroundMark x1="82789" y1="31596" x2="72700" y2="37134"/>
                        <a14:backgroundMark x1="68546" y1="37134" x2="66172" y2="37459"/>
                        <a14:backgroundMark x1="67359" y1="37785" x2="64095" y2="37459"/>
                        <a14:backgroundMark x1="64688" y1="37134" x2="62908" y2="38111"/>
                        <a14:backgroundMark x1="42433" y1="38762" x2="44214" y2="43974"/>
                        <a14:backgroundMark x1="93769" y1="38762" x2="86944" y2="40065"/>
                        <a14:backgroundMark x1="87834" y1="39414" x2="83086" y2="42345"/>
                        <a14:backgroundMark x1="83086" y1="41368" x2="81009" y2="42997"/>
                        <a14:backgroundMark x1="83086" y1="43974" x2="80712" y2="43648"/>
                        <a14:backgroundMark x1="83976" y1="17915" x2="79228" y2="23779"/>
                        <a14:backgroundMark x1="79228" y1="23453" x2="71810" y2="27362"/>
                        <a14:backgroundMark x1="71810" y1="27687" x2="70030" y2="28664"/>
                        <a14:backgroundMark x1="77151" y1="55375" x2="63205" y2="51792"/>
                        <a14:backgroundMark x1="63205" y1="51792" x2="57567" y2="53094"/>
                        <a14:backgroundMark x1="92285" y1="35179" x2="91098" y2="35179"/>
                        <a14:backgroundMark x1="91691" y1="30293" x2="91691" y2="30293"/>
                        <a14:backgroundMark x1="91988" y1="33550" x2="91988" y2="33550"/>
                        <a14:backgroundMark x1="90801" y1="34528" x2="90801" y2="34528"/>
                      </a14:backgroundRemoval>
                    </a14:imgEffect>
                  </a14:imgLayer>
                </a14:imgProps>
              </a:ext>
            </a:extLst>
          </a:blip>
          <a:srcRect b="4502"/>
          <a:stretch/>
        </p:blipFill>
        <p:spPr>
          <a:xfrm>
            <a:off x="10285281" y="1885"/>
            <a:ext cx="1969204" cy="1713138"/>
          </a:xfrm>
          <a:prstGeom prst="rect">
            <a:avLst/>
          </a:prstGeom>
        </p:spPr>
      </p:pic>
      <p:pic>
        <p:nvPicPr>
          <p:cNvPr id="13" name="Picture 12">
            <a:extLst>
              <a:ext uri="{FF2B5EF4-FFF2-40B4-BE49-F238E27FC236}">
                <a16:creationId xmlns:a16="http://schemas.microsoft.com/office/drawing/2014/main" id="{94B962EF-2318-4856-8941-6B44ED605E59}"/>
              </a:ext>
            </a:extLst>
          </p:cNvPr>
          <p:cNvPicPr>
            <a:picLocks noChangeAspect="1"/>
          </p:cNvPicPr>
          <p:nvPr/>
        </p:nvPicPr>
        <p:blipFill rotWithShape="1">
          <a:blip r:embed="rId6">
            <a:clrChange>
              <a:clrFrom>
                <a:srgbClr val="FFFFFF"/>
              </a:clrFrom>
              <a:clrTo>
                <a:srgbClr val="FFFFFF">
                  <a:alpha val="0"/>
                </a:srgbClr>
              </a:clrTo>
            </a:clrChange>
            <a:duotone>
              <a:prstClr val="black"/>
              <a:schemeClr val="accent3">
                <a:tint val="45000"/>
                <a:satMod val="400000"/>
              </a:schemeClr>
            </a:duotone>
          </a:blip>
          <a:srcRect b="575"/>
          <a:stretch/>
        </p:blipFill>
        <p:spPr>
          <a:xfrm>
            <a:off x="10436146" y="2220087"/>
            <a:ext cx="1587239" cy="1476303"/>
          </a:xfrm>
          <a:prstGeom prst="rect">
            <a:avLst/>
          </a:prstGeom>
        </p:spPr>
      </p:pic>
      <p:pic>
        <p:nvPicPr>
          <p:cNvPr id="14" name="Picture 13">
            <a:extLst>
              <a:ext uri="{FF2B5EF4-FFF2-40B4-BE49-F238E27FC236}">
                <a16:creationId xmlns:a16="http://schemas.microsoft.com/office/drawing/2014/main" id="{C2D94D69-D3AE-4071-89DF-C7861F6B4997}"/>
              </a:ext>
            </a:extLst>
          </p:cNvPr>
          <p:cNvPicPr>
            <a:picLocks noChangeAspect="1"/>
          </p:cNvPicPr>
          <p:nvPr/>
        </p:nvPicPr>
        <p:blipFill>
          <a:blip r:embed="rId7">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8">
                    <a14:imgEffect>
                      <a14:brightnessContrast contrast="-40000"/>
                    </a14:imgEffect>
                  </a14:imgLayer>
                </a14:imgProps>
              </a:ext>
            </a:extLst>
          </a:blip>
          <a:stretch>
            <a:fillRect/>
          </a:stretch>
        </p:blipFill>
        <p:spPr>
          <a:xfrm>
            <a:off x="10851862" y="4072643"/>
            <a:ext cx="1718041" cy="2928395"/>
          </a:xfrm>
          <a:prstGeom prst="rect">
            <a:avLst/>
          </a:prstGeom>
        </p:spPr>
      </p:pic>
      <p:pic>
        <p:nvPicPr>
          <p:cNvPr id="15" name="Picture 14">
            <a:extLst>
              <a:ext uri="{FF2B5EF4-FFF2-40B4-BE49-F238E27FC236}">
                <a16:creationId xmlns:a16="http://schemas.microsoft.com/office/drawing/2014/main" id="{C7EB31A9-8BE1-4910-A9D8-E6132256F76B}"/>
              </a:ext>
            </a:extLst>
          </p:cNvPr>
          <p:cNvPicPr>
            <a:picLocks noChangeAspect="1"/>
          </p:cNvPicPr>
          <p:nvPr/>
        </p:nvPicPr>
        <p:blipFill>
          <a:blip r:embed="rId9">
            <a:clrChange>
              <a:clrFrom>
                <a:srgbClr val="FFFFFF"/>
              </a:clrFrom>
              <a:clrTo>
                <a:srgbClr val="FFFFFF">
                  <a:alpha val="0"/>
                </a:srgbClr>
              </a:clrTo>
            </a:clrChange>
            <a:duotone>
              <a:prstClr val="black"/>
              <a:schemeClr val="tx1">
                <a:tint val="45000"/>
                <a:satMod val="400000"/>
              </a:schemeClr>
            </a:duotone>
          </a:blip>
          <a:stretch>
            <a:fillRect/>
          </a:stretch>
        </p:blipFill>
        <p:spPr>
          <a:xfrm>
            <a:off x="10347766" y="6154964"/>
            <a:ext cx="582961" cy="703036"/>
          </a:xfrm>
          <a:prstGeom prst="rect">
            <a:avLst/>
          </a:prstGeom>
        </p:spPr>
      </p:pic>
    </p:spTree>
    <p:extLst>
      <p:ext uri="{BB962C8B-B14F-4D97-AF65-F5344CB8AC3E}">
        <p14:creationId xmlns:p14="http://schemas.microsoft.com/office/powerpoint/2010/main" val="22745513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Icon&#10;&#10;Description automatically generated">
            <a:extLst>
              <a:ext uri="{FF2B5EF4-FFF2-40B4-BE49-F238E27FC236}">
                <a16:creationId xmlns:a16="http://schemas.microsoft.com/office/drawing/2014/main" id="{D1A86595-BF54-4120-B0B7-CBBFD6CCA6EF}"/>
              </a:ext>
            </a:extLst>
          </p:cNvPr>
          <p:cNvPicPr>
            <a:picLocks noChangeAspect="1"/>
          </p:cNvPicPr>
          <p:nvPr/>
        </p:nvPicPr>
        <p:blipFill>
          <a:blip r:embed="rId2" cstate="print">
            <a:alphaModFix amt="30000"/>
            <a:extLst>
              <a:ext uri="{28A0092B-C50C-407E-A947-70E740481C1C}">
                <a14:useLocalDpi xmlns:a14="http://schemas.microsoft.com/office/drawing/2010/main" val="0"/>
              </a:ext>
            </a:extLst>
          </a:blip>
          <a:stretch>
            <a:fillRect/>
          </a:stretch>
        </p:blipFill>
        <p:spPr>
          <a:xfrm>
            <a:off x="6596457" y="2756860"/>
            <a:ext cx="7189885" cy="5081451"/>
          </a:xfrm>
          <a:prstGeom prst="rect">
            <a:avLst/>
          </a:prstGeom>
        </p:spPr>
      </p:pic>
      <p:sp>
        <p:nvSpPr>
          <p:cNvPr id="2" name="Title 1"/>
          <p:cNvSpPr>
            <a:spLocks noGrp="1"/>
          </p:cNvSpPr>
          <p:nvPr>
            <p:ph type="ctrTitle"/>
          </p:nvPr>
        </p:nvSpPr>
        <p:spPr>
          <a:xfrm>
            <a:off x="0" y="0"/>
            <a:ext cx="10347766" cy="670198"/>
          </a:xfrm>
          <a:solidFill>
            <a:srgbClr val="BD3E3E"/>
          </a:solidFill>
        </p:spPr>
        <p:txBody>
          <a:bodyPr>
            <a:noAutofit/>
          </a:bodyPr>
          <a:lstStyle/>
          <a:p>
            <a:r>
              <a:rPr lang="en-GB" sz="3400" dirty="0">
                <a:solidFill>
                  <a:schemeClr val="bg1"/>
                </a:solidFill>
                <a:latin typeface="Century Gothic"/>
                <a:cs typeface="Calibri Light"/>
              </a:rPr>
              <a:t>B O U R N E S  G R E </a:t>
            </a:r>
            <a:r>
              <a:rPr lang="en-GB" sz="3400" dirty="0" err="1">
                <a:solidFill>
                  <a:schemeClr val="bg1"/>
                </a:solidFill>
                <a:latin typeface="Century Gothic"/>
                <a:cs typeface="Calibri Light"/>
              </a:rPr>
              <a:t>E</a:t>
            </a:r>
            <a:r>
              <a:rPr lang="en-GB" sz="3400" dirty="0">
                <a:solidFill>
                  <a:schemeClr val="bg1"/>
                </a:solidFill>
                <a:latin typeface="Century Gothic"/>
                <a:cs typeface="Calibri Light"/>
              </a:rPr>
              <a:t> N   S C H O </a:t>
            </a:r>
            <a:r>
              <a:rPr lang="en-GB" sz="3400" dirty="0" err="1">
                <a:solidFill>
                  <a:schemeClr val="bg1"/>
                </a:solidFill>
                <a:latin typeface="Century Gothic"/>
                <a:cs typeface="Calibri Light"/>
              </a:rPr>
              <a:t>O</a:t>
            </a:r>
            <a:r>
              <a:rPr lang="en-GB" sz="3400" dirty="0">
                <a:solidFill>
                  <a:schemeClr val="bg1"/>
                </a:solidFill>
                <a:latin typeface="Century Gothic"/>
                <a:cs typeface="Calibri Light"/>
              </a:rPr>
              <a:t> L S</a:t>
            </a:r>
            <a:endParaRPr lang="en-GB" sz="3400" dirty="0">
              <a:solidFill>
                <a:schemeClr val="bg1"/>
              </a:solidFill>
              <a:latin typeface="Century Gothic" panose="020B0502020202020204" pitchFamily="34" charset="0"/>
            </a:endParaRPr>
          </a:p>
        </p:txBody>
      </p:sp>
      <p:sp>
        <p:nvSpPr>
          <p:cNvPr id="4" name="Rectangle 3">
            <a:extLst>
              <a:ext uri="{FF2B5EF4-FFF2-40B4-BE49-F238E27FC236}">
                <a16:creationId xmlns:a16="http://schemas.microsoft.com/office/drawing/2014/main" id="{96E870FC-A39C-460F-91A0-504FFB69CE11}"/>
              </a:ext>
            </a:extLst>
          </p:cNvPr>
          <p:cNvSpPr/>
          <p:nvPr/>
        </p:nvSpPr>
        <p:spPr>
          <a:xfrm>
            <a:off x="10347766" y="0"/>
            <a:ext cx="1844233" cy="6858000"/>
          </a:xfrm>
          <a:prstGeom prst="rect">
            <a:avLst/>
          </a:prstGeom>
          <a:solidFill>
            <a:srgbClr val="9D9D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179A57A9-912D-4964-BA10-68AC086CE025}"/>
              </a:ext>
            </a:extLst>
          </p:cNvPr>
          <p:cNvSpPr/>
          <p:nvPr/>
        </p:nvSpPr>
        <p:spPr>
          <a:xfrm>
            <a:off x="9465766" y="4494801"/>
            <a:ext cx="1764000" cy="1800000"/>
          </a:xfrm>
          <a:prstGeom prst="ellipse">
            <a:avLst/>
          </a:prstGeom>
          <a:solidFill>
            <a:schemeClr val="bg1"/>
          </a:solidFill>
          <a:ln w="38100">
            <a:solidFill>
              <a:srgbClr val="B237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254000" y="252786"/>
            <a:ext cx="9211766" cy="6460836"/>
          </a:xfrm>
        </p:spPr>
        <p:txBody>
          <a:bodyPr vert="horz" lIns="91440" tIns="45720" rIns="91440" bIns="45720" rtlCol="0" anchor="t">
            <a:normAutofit/>
          </a:bodyPr>
          <a:lstStyle/>
          <a:p>
            <a:endParaRPr lang="en-GB" dirty="0">
              <a:latin typeface="Century Gothic" panose="020B0502020202020204" pitchFamily="34" charset="0"/>
            </a:endParaRPr>
          </a:p>
          <a:p>
            <a:r>
              <a:rPr lang="en-GB" sz="4100" u="sng" dirty="0">
                <a:latin typeface="Calibri"/>
                <a:ea typeface="Calibri"/>
                <a:cs typeface="Calibri"/>
              </a:rPr>
              <a:t>Mr Stickley</a:t>
            </a:r>
          </a:p>
          <a:p>
            <a:r>
              <a:rPr lang="en-GB" sz="3300" dirty="0"/>
              <a:t> </a:t>
            </a:r>
          </a:p>
          <a:p>
            <a:pPr algn="l"/>
            <a:r>
              <a:rPr lang="en-GB" sz="2100" dirty="0"/>
              <a:t>• Feasibility </a:t>
            </a:r>
          </a:p>
          <a:p>
            <a:pPr algn="l"/>
            <a:r>
              <a:rPr lang="en-GB" sz="2100" dirty="0"/>
              <a:t>• Procurement/Tender </a:t>
            </a:r>
          </a:p>
          <a:p>
            <a:pPr algn="l"/>
            <a:r>
              <a:rPr lang="en-GB" sz="2100" dirty="0"/>
              <a:t>• Professional Fees </a:t>
            </a:r>
          </a:p>
          <a:p>
            <a:pPr algn="l"/>
            <a:r>
              <a:rPr lang="en-GB" sz="2100" dirty="0"/>
              <a:t>• Building Costs </a:t>
            </a:r>
          </a:p>
          <a:p>
            <a:pPr algn="l"/>
            <a:r>
              <a:rPr lang="en-GB" sz="2100" dirty="0"/>
              <a:t>• Governance </a:t>
            </a:r>
          </a:p>
          <a:p>
            <a:pPr algn="l"/>
            <a:r>
              <a:rPr lang="en-GB" sz="2100" dirty="0"/>
              <a:t>• External Factors </a:t>
            </a:r>
          </a:p>
          <a:p>
            <a:pPr algn="l"/>
            <a:r>
              <a:rPr lang="en-GB" sz="2100" dirty="0"/>
              <a:t>• Cancellation of Project and Rescope </a:t>
            </a:r>
          </a:p>
          <a:p>
            <a:pPr algn="l"/>
            <a:r>
              <a:rPr lang="en-GB" sz="2100" dirty="0"/>
              <a:t>• The Nursery </a:t>
            </a:r>
          </a:p>
          <a:p>
            <a:pPr algn="l"/>
            <a:r>
              <a:rPr lang="en-GB" sz="2100" dirty="0"/>
              <a:t>• The Pool </a:t>
            </a:r>
          </a:p>
          <a:p>
            <a:pPr algn="l"/>
            <a:r>
              <a:rPr lang="en-GB" sz="2100" dirty="0"/>
              <a:t>• The Wrap-Around Care Facilities </a:t>
            </a:r>
          </a:p>
          <a:p>
            <a:pPr algn="l"/>
            <a:r>
              <a:rPr lang="en-GB" sz="2100" dirty="0"/>
              <a:t>• Environmental Impact </a:t>
            </a:r>
          </a:p>
          <a:p>
            <a:pPr algn="l"/>
            <a:endParaRPr lang="en-GB" sz="3300" dirty="0">
              <a:solidFill>
                <a:srgbClr val="333333"/>
              </a:solidFill>
              <a:latin typeface="Calibri"/>
              <a:ea typeface="Calibri"/>
              <a:cs typeface="Calibri"/>
            </a:endParaRPr>
          </a:p>
        </p:txBody>
      </p:sp>
      <p:pic>
        <p:nvPicPr>
          <p:cNvPr id="6" name="Picture 5" descr="A picture containing text, vector graphics&#10;&#10;Description automatically generated">
            <a:extLst>
              <a:ext uri="{FF2B5EF4-FFF2-40B4-BE49-F238E27FC236}">
                <a16:creationId xmlns:a16="http://schemas.microsoft.com/office/drawing/2014/main" id="{BBED951E-139B-491D-BDD1-0A41099340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8625" y="4620031"/>
            <a:ext cx="2218282" cy="1567771"/>
          </a:xfrm>
          <a:prstGeom prst="rect">
            <a:avLst/>
          </a:prstGeom>
        </p:spPr>
      </p:pic>
      <p:pic>
        <p:nvPicPr>
          <p:cNvPr id="11" name="Picture 10">
            <a:extLst>
              <a:ext uri="{FF2B5EF4-FFF2-40B4-BE49-F238E27FC236}">
                <a16:creationId xmlns:a16="http://schemas.microsoft.com/office/drawing/2014/main" id="{FF97E5B5-8F90-469C-8A06-B9A6927597E6}"/>
              </a:ext>
            </a:extLst>
          </p:cNvPr>
          <p:cNvPicPr>
            <a:picLocks noChangeAspect="1"/>
          </p:cNvPicPr>
          <p:nvPr/>
        </p:nvPicPr>
        <p:blipFill rotWithShape="1">
          <a:blip r:embed="rId4">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5">
                    <a14:imgEffect>
                      <a14:backgroundRemoval t="9121" b="94463" l="5935" r="93175">
                        <a14:foregroundMark x1="10682" y1="92508" x2="21068" y2="90879"/>
                        <a14:foregroundMark x1="21068" y1="90879" x2="36202" y2="68078"/>
                        <a14:foregroundMark x1="36202" y1="68078" x2="37389" y2="80782"/>
                        <a14:foregroundMark x1="37389" y1="80782" x2="54006" y2="41042"/>
                        <a14:foregroundMark x1="63941" y1="31577" x2="68697" y2="27046"/>
                        <a14:foregroundMark x1="61797" y1="33620" x2="61924" y2="33499"/>
                        <a14:foregroundMark x1="54006" y1="41042" x2="60348" y2="35000"/>
                        <a14:foregroundMark x1="68596" y1="32144" x2="67865" y2="36053"/>
                        <a14:foregroundMark x1="69391" y1="27888" x2="68641" y2="31901"/>
                        <a14:foregroundMark x1="36732" y1="41793" x2="31157" y2="42345"/>
                        <a14:foregroundMark x1="63738" y1="39120" x2="49765" y2="40503"/>
                        <a14:foregroundMark x1="31157" y1="42345" x2="15430" y2="56352"/>
                        <a14:foregroundMark x1="15430" y1="56352" x2="24332" y2="50489"/>
                        <a14:foregroundMark x1="24332" y1="50489" x2="35312" y2="48208"/>
                        <a14:foregroundMark x1="35312" y1="48208" x2="29674" y2="67752"/>
                        <a14:foregroundMark x1="29674" y1="67752" x2="18101" y2="71661"/>
                        <a14:foregroundMark x1="18101" y1="71661" x2="43323" y2="70684"/>
                        <a14:foregroundMark x1="43323" y1="70684" x2="40356" y2="86971"/>
                        <a14:foregroundMark x1="40356" y1="86971" x2="19881" y2="94463"/>
                        <a14:foregroundMark x1="19881" y1="94463" x2="62315" y2="60261"/>
                        <a14:foregroundMark x1="62315" y1="60261" x2="62908" y2="72638"/>
                        <a14:foregroundMark x1="80856" y1="25077" x2="81012" y2="25652"/>
                        <a14:foregroundMark x1="81040" y1="44259" x2="73887" y2="47883"/>
                        <a14:foregroundMark x1="62108" y1="49623" x2="61787" y2="49670"/>
                        <a14:foregroundMark x1="73887" y1="47883" x2="70464" y2="48389"/>
                        <a14:foregroundMark x1="91691" y1="45492" x2="91691" y2="47557"/>
                        <a14:foregroundMark x1="91691" y1="33550" x2="91691" y2="34155"/>
                        <a14:foregroundMark x1="91691" y1="30293" x2="91691" y2="33550"/>
                        <a14:foregroundMark x1="10682" y1="87296" x2="14243" y2="92834"/>
                        <a14:foregroundMark x1="6843" y1="53441" x2="9199" y2="60261"/>
                        <a14:foregroundMark x1="81306" y1="15635" x2="81306" y2="15635"/>
                        <a14:foregroundMark x1="88427" y1="33225" x2="88427" y2="33225"/>
                        <a14:foregroundMark x1="93175" y1="32573" x2="93175" y2="32573"/>
                        <a14:foregroundMark x1="78042" y1="28339" x2="78042" y2="28339"/>
                        <a14:backgroundMark x1="8309" y1="49511" x2="5935" y2="52769"/>
                        <a14:backgroundMark x1="86053" y1="30619" x2="83086" y2="32573"/>
                        <a14:backgroundMark x1="82789" y1="31596" x2="72700" y2="37134"/>
                        <a14:backgroundMark x1="68546" y1="37134" x2="66172" y2="37459"/>
                        <a14:backgroundMark x1="67359" y1="37785" x2="64095" y2="37459"/>
                        <a14:backgroundMark x1="64688" y1="37134" x2="62908" y2="38111"/>
                        <a14:backgroundMark x1="42433" y1="38762" x2="44214" y2="43974"/>
                        <a14:backgroundMark x1="93769" y1="38762" x2="86944" y2="40065"/>
                        <a14:backgroundMark x1="87834" y1="39414" x2="83086" y2="42345"/>
                        <a14:backgroundMark x1="83086" y1="41368" x2="81009" y2="42997"/>
                        <a14:backgroundMark x1="83086" y1="43974" x2="80712" y2="43648"/>
                        <a14:backgroundMark x1="83976" y1="17915" x2="79228" y2="23779"/>
                        <a14:backgroundMark x1="79228" y1="23453" x2="71810" y2="27362"/>
                        <a14:backgroundMark x1="71810" y1="27687" x2="70030" y2="28664"/>
                        <a14:backgroundMark x1="77151" y1="55375" x2="63205" y2="51792"/>
                        <a14:backgroundMark x1="63205" y1="51792" x2="57567" y2="53094"/>
                        <a14:backgroundMark x1="92285" y1="35179" x2="91098" y2="35179"/>
                        <a14:backgroundMark x1="91691" y1="30293" x2="91691" y2="30293"/>
                        <a14:backgroundMark x1="91988" y1="33550" x2="91988" y2="33550"/>
                        <a14:backgroundMark x1="90801" y1="34528" x2="90801" y2="34528"/>
                      </a14:backgroundRemoval>
                    </a14:imgEffect>
                  </a14:imgLayer>
                </a14:imgProps>
              </a:ext>
            </a:extLst>
          </a:blip>
          <a:srcRect b="4502"/>
          <a:stretch/>
        </p:blipFill>
        <p:spPr>
          <a:xfrm>
            <a:off x="10285281" y="1885"/>
            <a:ext cx="1969204" cy="1713138"/>
          </a:xfrm>
          <a:prstGeom prst="rect">
            <a:avLst/>
          </a:prstGeom>
        </p:spPr>
      </p:pic>
      <p:pic>
        <p:nvPicPr>
          <p:cNvPr id="13" name="Picture 12">
            <a:extLst>
              <a:ext uri="{FF2B5EF4-FFF2-40B4-BE49-F238E27FC236}">
                <a16:creationId xmlns:a16="http://schemas.microsoft.com/office/drawing/2014/main" id="{94B962EF-2318-4856-8941-6B44ED605E59}"/>
              </a:ext>
            </a:extLst>
          </p:cNvPr>
          <p:cNvPicPr>
            <a:picLocks noChangeAspect="1"/>
          </p:cNvPicPr>
          <p:nvPr/>
        </p:nvPicPr>
        <p:blipFill rotWithShape="1">
          <a:blip r:embed="rId6">
            <a:clrChange>
              <a:clrFrom>
                <a:srgbClr val="FFFFFF"/>
              </a:clrFrom>
              <a:clrTo>
                <a:srgbClr val="FFFFFF">
                  <a:alpha val="0"/>
                </a:srgbClr>
              </a:clrTo>
            </a:clrChange>
            <a:duotone>
              <a:prstClr val="black"/>
              <a:schemeClr val="accent3">
                <a:tint val="45000"/>
                <a:satMod val="400000"/>
              </a:schemeClr>
            </a:duotone>
          </a:blip>
          <a:srcRect b="575"/>
          <a:stretch/>
        </p:blipFill>
        <p:spPr>
          <a:xfrm>
            <a:off x="10436146" y="2220087"/>
            <a:ext cx="1587239" cy="1476303"/>
          </a:xfrm>
          <a:prstGeom prst="rect">
            <a:avLst/>
          </a:prstGeom>
        </p:spPr>
      </p:pic>
      <p:pic>
        <p:nvPicPr>
          <p:cNvPr id="14" name="Picture 13">
            <a:extLst>
              <a:ext uri="{FF2B5EF4-FFF2-40B4-BE49-F238E27FC236}">
                <a16:creationId xmlns:a16="http://schemas.microsoft.com/office/drawing/2014/main" id="{C2D94D69-D3AE-4071-89DF-C7861F6B4997}"/>
              </a:ext>
            </a:extLst>
          </p:cNvPr>
          <p:cNvPicPr>
            <a:picLocks noChangeAspect="1"/>
          </p:cNvPicPr>
          <p:nvPr/>
        </p:nvPicPr>
        <p:blipFill>
          <a:blip r:embed="rId7">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8">
                    <a14:imgEffect>
                      <a14:brightnessContrast contrast="-40000"/>
                    </a14:imgEffect>
                  </a14:imgLayer>
                </a14:imgProps>
              </a:ext>
            </a:extLst>
          </a:blip>
          <a:stretch>
            <a:fillRect/>
          </a:stretch>
        </p:blipFill>
        <p:spPr>
          <a:xfrm>
            <a:off x="10851862" y="4072643"/>
            <a:ext cx="1718041" cy="2928395"/>
          </a:xfrm>
          <a:prstGeom prst="rect">
            <a:avLst/>
          </a:prstGeom>
        </p:spPr>
      </p:pic>
      <p:pic>
        <p:nvPicPr>
          <p:cNvPr id="15" name="Picture 14">
            <a:extLst>
              <a:ext uri="{FF2B5EF4-FFF2-40B4-BE49-F238E27FC236}">
                <a16:creationId xmlns:a16="http://schemas.microsoft.com/office/drawing/2014/main" id="{C7EB31A9-8BE1-4910-A9D8-E6132256F76B}"/>
              </a:ext>
            </a:extLst>
          </p:cNvPr>
          <p:cNvPicPr>
            <a:picLocks noChangeAspect="1"/>
          </p:cNvPicPr>
          <p:nvPr/>
        </p:nvPicPr>
        <p:blipFill>
          <a:blip r:embed="rId9">
            <a:clrChange>
              <a:clrFrom>
                <a:srgbClr val="FFFFFF"/>
              </a:clrFrom>
              <a:clrTo>
                <a:srgbClr val="FFFFFF">
                  <a:alpha val="0"/>
                </a:srgbClr>
              </a:clrTo>
            </a:clrChange>
            <a:duotone>
              <a:prstClr val="black"/>
              <a:schemeClr val="tx1">
                <a:tint val="45000"/>
                <a:satMod val="400000"/>
              </a:schemeClr>
            </a:duotone>
          </a:blip>
          <a:stretch>
            <a:fillRect/>
          </a:stretch>
        </p:blipFill>
        <p:spPr>
          <a:xfrm>
            <a:off x="10347766" y="6154964"/>
            <a:ext cx="582961" cy="703036"/>
          </a:xfrm>
          <a:prstGeom prst="rect">
            <a:avLst/>
          </a:prstGeom>
        </p:spPr>
      </p:pic>
    </p:spTree>
    <p:extLst>
      <p:ext uri="{BB962C8B-B14F-4D97-AF65-F5344CB8AC3E}">
        <p14:creationId xmlns:p14="http://schemas.microsoft.com/office/powerpoint/2010/main" val="16916888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Icon&#10;&#10;Description automatically generated">
            <a:extLst>
              <a:ext uri="{FF2B5EF4-FFF2-40B4-BE49-F238E27FC236}">
                <a16:creationId xmlns:a16="http://schemas.microsoft.com/office/drawing/2014/main" id="{D1A86595-BF54-4120-B0B7-CBBFD6CCA6EF}"/>
              </a:ext>
            </a:extLst>
          </p:cNvPr>
          <p:cNvPicPr>
            <a:picLocks noChangeAspect="1"/>
          </p:cNvPicPr>
          <p:nvPr/>
        </p:nvPicPr>
        <p:blipFill>
          <a:blip r:embed="rId2" cstate="print">
            <a:alphaModFix amt="30000"/>
            <a:extLst>
              <a:ext uri="{28A0092B-C50C-407E-A947-70E740481C1C}">
                <a14:useLocalDpi xmlns:a14="http://schemas.microsoft.com/office/drawing/2010/main" val="0"/>
              </a:ext>
            </a:extLst>
          </a:blip>
          <a:stretch>
            <a:fillRect/>
          </a:stretch>
        </p:blipFill>
        <p:spPr>
          <a:xfrm>
            <a:off x="6596457" y="2756860"/>
            <a:ext cx="7189885" cy="5081451"/>
          </a:xfrm>
          <a:prstGeom prst="rect">
            <a:avLst/>
          </a:prstGeom>
        </p:spPr>
      </p:pic>
      <p:sp>
        <p:nvSpPr>
          <p:cNvPr id="2" name="Title 1"/>
          <p:cNvSpPr>
            <a:spLocks noGrp="1"/>
          </p:cNvSpPr>
          <p:nvPr>
            <p:ph type="ctrTitle"/>
          </p:nvPr>
        </p:nvSpPr>
        <p:spPr>
          <a:xfrm>
            <a:off x="0" y="0"/>
            <a:ext cx="10347766" cy="670198"/>
          </a:xfrm>
          <a:solidFill>
            <a:srgbClr val="BD3E3E"/>
          </a:solidFill>
        </p:spPr>
        <p:txBody>
          <a:bodyPr>
            <a:noAutofit/>
          </a:bodyPr>
          <a:lstStyle/>
          <a:p>
            <a:r>
              <a:rPr lang="en-GB" sz="3400" dirty="0">
                <a:solidFill>
                  <a:schemeClr val="bg1"/>
                </a:solidFill>
                <a:latin typeface="Century Gothic"/>
                <a:cs typeface="Calibri Light"/>
              </a:rPr>
              <a:t>B O U R N E S  G R E </a:t>
            </a:r>
            <a:r>
              <a:rPr lang="en-GB" sz="3400" dirty="0" err="1">
                <a:solidFill>
                  <a:schemeClr val="bg1"/>
                </a:solidFill>
                <a:latin typeface="Century Gothic"/>
                <a:cs typeface="Calibri Light"/>
              </a:rPr>
              <a:t>E</a:t>
            </a:r>
            <a:r>
              <a:rPr lang="en-GB" sz="3400" dirty="0">
                <a:solidFill>
                  <a:schemeClr val="bg1"/>
                </a:solidFill>
                <a:latin typeface="Century Gothic"/>
                <a:cs typeface="Calibri Light"/>
              </a:rPr>
              <a:t> N   S C H O </a:t>
            </a:r>
            <a:r>
              <a:rPr lang="en-GB" sz="3400" dirty="0" err="1">
                <a:solidFill>
                  <a:schemeClr val="bg1"/>
                </a:solidFill>
                <a:latin typeface="Century Gothic"/>
                <a:cs typeface="Calibri Light"/>
              </a:rPr>
              <a:t>O</a:t>
            </a:r>
            <a:r>
              <a:rPr lang="en-GB" sz="3400" dirty="0">
                <a:solidFill>
                  <a:schemeClr val="bg1"/>
                </a:solidFill>
                <a:latin typeface="Century Gothic"/>
                <a:cs typeface="Calibri Light"/>
              </a:rPr>
              <a:t> L S</a:t>
            </a:r>
            <a:endParaRPr lang="en-GB" sz="3400" dirty="0">
              <a:solidFill>
                <a:schemeClr val="bg1"/>
              </a:solidFill>
              <a:latin typeface="Century Gothic" panose="020B0502020202020204" pitchFamily="34" charset="0"/>
            </a:endParaRPr>
          </a:p>
        </p:txBody>
      </p:sp>
      <p:sp>
        <p:nvSpPr>
          <p:cNvPr id="4" name="Rectangle 3">
            <a:extLst>
              <a:ext uri="{FF2B5EF4-FFF2-40B4-BE49-F238E27FC236}">
                <a16:creationId xmlns:a16="http://schemas.microsoft.com/office/drawing/2014/main" id="{96E870FC-A39C-460F-91A0-504FFB69CE11}"/>
              </a:ext>
            </a:extLst>
          </p:cNvPr>
          <p:cNvSpPr/>
          <p:nvPr/>
        </p:nvSpPr>
        <p:spPr>
          <a:xfrm>
            <a:off x="10347766" y="0"/>
            <a:ext cx="1844233" cy="6858000"/>
          </a:xfrm>
          <a:prstGeom prst="rect">
            <a:avLst/>
          </a:prstGeom>
          <a:solidFill>
            <a:srgbClr val="9D9D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179A57A9-912D-4964-BA10-68AC086CE025}"/>
              </a:ext>
            </a:extLst>
          </p:cNvPr>
          <p:cNvSpPr/>
          <p:nvPr/>
        </p:nvSpPr>
        <p:spPr>
          <a:xfrm>
            <a:off x="9465766" y="4494801"/>
            <a:ext cx="1764000" cy="1800000"/>
          </a:xfrm>
          <a:prstGeom prst="ellipse">
            <a:avLst/>
          </a:prstGeom>
          <a:solidFill>
            <a:schemeClr val="bg1"/>
          </a:solidFill>
          <a:ln w="38100">
            <a:solidFill>
              <a:srgbClr val="B2373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Subtitle 2">
            <a:extLst>
              <a:ext uri="{FF2B5EF4-FFF2-40B4-BE49-F238E27FC236}">
                <a16:creationId xmlns:a16="http://schemas.microsoft.com/office/drawing/2014/main" id="{22C8D1B0-39F5-4A09-9ADD-D0A5E7018EF1}"/>
              </a:ext>
            </a:extLst>
          </p:cNvPr>
          <p:cNvSpPr>
            <a:spLocks noGrp="1"/>
          </p:cNvSpPr>
          <p:nvPr>
            <p:ph type="subTitle" idx="1"/>
          </p:nvPr>
        </p:nvSpPr>
        <p:spPr>
          <a:xfrm>
            <a:off x="254000" y="156534"/>
            <a:ext cx="9211766" cy="6460836"/>
          </a:xfrm>
        </p:spPr>
        <p:txBody>
          <a:bodyPr vert="horz" lIns="91440" tIns="45720" rIns="91440" bIns="45720" rtlCol="0" anchor="t">
            <a:normAutofit/>
          </a:bodyPr>
          <a:lstStyle/>
          <a:p>
            <a:endParaRPr lang="en-GB" dirty="0">
              <a:latin typeface="Century Gothic" panose="020B0502020202020204" pitchFamily="34" charset="0"/>
            </a:endParaRPr>
          </a:p>
          <a:p>
            <a:r>
              <a:rPr lang="en-GB" sz="4100" u="sng" dirty="0">
                <a:latin typeface="Calibri"/>
                <a:ea typeface="Calibri"/>
                <a:cs typeface="Calibri"/>
              </a:rPr>
              <a:t>Questions</a:t>
            </a:r>
          </a:p>
          <a:p>
            <a:endParaRPr lang="en-GB" sz="4100" u="sng" dirty="0">
              <a:solidFill>
                <a:srgbClr val="333333"/>
              </a:solidFill>
              <a:latin typeface="Calibri"/>
              <a:ea typeface="Calibri"/>
              <a:cs typeface="Calibri"/>
            </a:endParaRPr>
          </a:p>
          <a:p>
            <a:endParaRPr lang="en-GB" sz="4100" u="sng" dirty="0">
              <a:solidFill>
                <a:srgbClr val="333333"/>
              </a:solidFill>
              <a:latin typeface="Calibri"/>
              <a:ea typeface="Calibri"/>
              <a:cs typeface="Calibri"/>
            </a:endParaRPr>
          </a:p>
          <a:p>
            <a:r>
              <a:rPr lang="en-GB" sz="4100" u="sng" dirty="0">
                <a:latin typeface="Calibri"/>
                <a:ea typeface="Calibri"/>
                <a:cs typeface="Calibri"/>
              </a:rPr>
              <a:t>Next Steps</a:t>
            </a:r>
          </a:p>
          <a:p>
            <a:endParaRPr lang="en-GB" sz="4100" u="sng" dirty="0">
              <a:latin typeface="Calibri"/>
              <a:ea typeface="Calibri"/>
              <a:cs typeface="Calibri"/>
            </a:endParaRPr>
          </a:p>
          <a:p>
            <a:endParaRPr lang="en-GB" sz="4100" u="sng" dirty="0">
              <a:latin typeface="Calibri"/>
              <a:ea typeface="Calibri"/>
              <a:cs typeface="Calibri"/>
            </a:endParaRPr>
          </a:p>
          <a:p>
            <a:r>
              <a:rPr lang="en-GB" sz="4100" u="sng" dirty="0">
                <a:latin typeface="Calibri"/>
                <a:ea typeface="Calibri"/>
                <a:cs typeface="Calibri"/>
              </a:rPr>
              <a:t>AOB</a:t>
            </a:r>
            <a:endParaRPr lang="en-GB" sz="4100" dirty="0">
              <a:latin typeface="Calibri"/>
              <a:ea typeface="Calibri"/>
              <a:cs typeface="Calibri"/>
            </a:endParaRPr>
          </a:p>
        </p:txBody>
      </p:sp>
      <p:pic>
        <p:nvPicPr>
          <p:cNvPr id="6" name="Picture 5" descr="A picture containing text, vector graphics&#10;&#10;Description automatically generated">
            <a:extLst>
              <a:ext uri="{FF2B5EF4-FFF2-40B4-BE49-F238E27FC236}">
                <a16:creationId xmlns:a16="http://schemas.microsoft.com/office/drawing/2014/main" id="{BBED951E-139B-491D-BDD1-0A41099340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38625" y="4620031"/>
            <a:ext cx="2218282" cy="1567771"/>
          </a:xfrm>
          <a:prstGeom prst="rect">
            <a:avLst/>
          </a:prstGeom>
        </p:spPr>
      </p:pic>
      <p:pic>
        <p:nvPicPr>
          <p:cNvPr id="11" name="Picture 10">
            <a:extLst>
              <a:ext uri="{FF2B5EF4-FFF2-40B4-BE49-F238E27FC236}">
                <a16:creationId xmlns:a16="http://schemas.microsoft.com/office/drawing/2014/main" id="{FF97E5B5-8F90-469C-8A06-B9A6927597E6}"/>
              </a:ext>
            </a:extLst>
          </p:cNvPr>
          <p:cNvPicPr>
            <a:picLocks noChangeAspect="1"/>
          </p:cNvPicPr>
          <p:nvPr/>
        </p:nvPicPr>
        <p:blipFill rotWithShape="1">
          <a:blip r:embed="rId4">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5">
                    <a14:imgEffect>
                      <a14:backgroundRemoval t="9121" b="94463" l="5935" r="93175">
                        <a14:foregroundMark x1="10682" y1="92508" x2="21068" y2="90879"/>
                        <a14:foregroundMark x1="21068" y1="90879" x2="36202" y2="68078"/>
                        <a14:foregroundMark x1="36202" y1="68078" x2="37389" y2="80782"/>
                        <a14:foregroundMark x1="37389" y1="80782" x2="54006" y2="41042"/>
                        <a14:foregroundMark x1="63941" y1="31577" x2="68697" y2="27046"/>
                        <a14:foregroundMark x1="61797" y1="33620" x2="61924" y2="33499"/>
                        <a14:foregroundMark x1="54006" y1="41042" x2="60348" y2="35000"/>
                        <a14:foregroundMark x1="68596" y1="32144" x2="67865" y2="36053"/>
                        <a14:foregroundMark x1="69391" y1="27888" x2="68641" y2="31901"/>
                        <a14:foregroundMark x1="36732" y1="41793" x2="31157" y2="42345"/>
                        <a14:foregroundMark x1="63738" y1="39120" x2="49765" y2="40503"/>
                        <a14:foregroundMark x1="31157" y1="42345" x2="15430" y2="56352"/>
                        <a14:foregroundMark x1="15430" y1="56352" x2="24332" y2="50489"/>
                        <a14:foregroundMark x1="24332" y1="50489" x2="35312" y2="48208"/>
                        <a14:foregroundMark x1="35312" y1="48208" x2="29674" y2="67752"/>
                        <a14:foregroundMark x1="29674" y1="67752" x2="18101" y2="71661"/>
                        <a14:foregroundMark x1="18101" y1="71661" x2="43323" y2="70684"/>
                        <a14:foregroundMark x1="43323" y1="70684" x2="40356" y2="86971"/>
                        <a14:foregroundMark x1="40356" y1="86971" x2="19881" y2="94463"/>
                        <a14:foregroundMark x1="19881" y1="94463" x2="62315" y2="60261"/>
                        <a14:foregroundMark x1="62315" y1="60261" x2="62908" y2="72638"/>
                        <a14:foregroundMark x1="80856" y1="25077" x2="81012" y2="25652"/>
                        <a14:foregroundMark x1="81040" y1="44259" x2="73887" y2="47883"/>
                        <a14:foregroundMark x1="62108" y1="49623" x2="61787" y2="49670"/>
                        <a14:foregroundMark x1="73887" y1="47883" x2="70464" y2="48389"/>
                        <a14:foregroundMark x1="91691" y1="45492" x2="91691" y2="47557"/>
                        <a14:foregroundMark x1="91691" y1="33550" x2="91691" y2="34155"/>
                        <a14:foregroundMark x1="91691" y1="30293" x2="91691" y2="33550"/>
                        <a14:foregroundMark x1="10682" y1="87296" x2="14243" y2="92834"/>
                        <a14:foregroundMark x1="6843" y1="53441" x2="9199" y2="60261"/>
                        <a14:foregroundMark x1="81306" y1="15635" x2="81306" y2="15635"/>
                        <a14:foregroundMark x1="88427" y1="33225" x2="88427" y2="33225"/>
                        <a14:foregroundMark x1="93175" y1="32573" x2="93175" y2="32573"/>
                        <a14:foregroundMark x1="78042" y1="28339" x2="78042" y2="28339"/>
                        <a14:backgroundMark x1="8309" y1="49511" x2="5935" y2="52769"/>
                        <a14:backgroundMark x1="86053" y1="30619" x2="83086" y2="32573"/>
                        <a14:backgroundMark x1="82789" y1="31596" x2="72700" y2="37134"/>
                        <a14:backgroundMark x1="68546" y1="37134" x2="66172" y2="37459"/>
                        <a14:backgroundMark x1="67359" y1="37785" x2="64095" y2="37459"/>
                        <a14:backgroundMark x1="64688" y1="37134" x2="62908" y2="38111"/>
                        <a14:backgroundMark x1="42433" y1="38762" x2="44214" y2="43974"/>
                        <a14:backgroundMark x1="93769" y1="38762" x2="86944" y2="40065"/>
                        <a14:backgroundMark x1="87834" y1="39414" x2="83086" y2="42345"/>
                        <a14:backgroundMark x1="83086" y1="41368" x2="81009" y2="42997"/>
                        <a14:backgroundMark x1="83086" y1="43974" x2="80712" y2="43648"/>
                        <a14:backgroundMark x1="83976" y1="17915" x2="79228" y2="23779"/>
                        <a14:backgroundMark x1="79228" y1="23453" x2="71810" y2="27362"/>
                        <a14:backgroundMark x1="71810" y1="27687" x2="70030" y2="28664"/>
                        <a14:backgroundMark x1="77151" y1="55375" x2="63205" y2="51792"/>
                        <a14:backgroundMark x1="63205" y1="51792" x2="57567" y2="53094"/>
                        <a14:backgroundMark x1="92285" y1="35179" x2="91098" y2="35179"/>
                        <a14:backgroundMark x1="91691" y1="30293" x2="91691" y2="30293"/>
                        <a14:backgroundMark x1="91988" y1="33550" x2="91988" y2="33550"/>
                        <a14:backgroundMark x1="90801" y1="34528" x2="90801" y2="34528"/>
                      </a14:backgroundRemoval>
                    </a14:imgEffect>
                  </a14:imgLayer>
                </a14:imgProps>
              </a:ext>
            </a:extLst>
          </a:blip>
          <a:srcRect b="4502"/>
          <a:stretch/>
        </p:blipFill>
        <p:spPr>
          <a:xfrm>
            <a:off x="10285281" y="1885"/>
            <a:ext cx="1969204" cy="1713138"/>
          </a:xfrm>
          <a:prstGeom prst="rect">
            <a:avLst/>
          </a:prstGeom>
        </p:spPr>
      </p:pic>
      <p:pic>
        <p:nvPicPr>
          <p:cNvPr id="13" name="Picture 12">
            <a:extLst>
              <a:ext uri="{FF2B5EF4-FFF2-40B4-BE49-F238E27FC236}">
                <a16:creationId xmlns:a16="http://schemas.microsoft.com/office/drawing/2014/main" id="{94B962EF-2318-4856-8941-6B44ED605E59}"/>
              </a:ext>
            </a:extLst>
          </p:cNvPr>
          <p:cNvPicPr>
            <a:picLocks noChangeAspect="1"/>
          </p:cNvPicPr>
          <p:nvPr/>
        </p:nvPicPr>
        <p:blipFill rotWithShape="1">
          <a:blip r:embed="rId6">
            <a:clrChange>
              <a:clrFrom>
                <a:srgbClr val="FFFFFF"/>
              </a:clrFrom>
              <a:clrTo>
                <a:srgbClr val="FFFFFF">
                  <a:alpha val="0"/>
                </a:srgbClr>
              </a:clrTo>
            </a:clrChange>
            <a:duotone>
              <a:prstClr val="black"/>
              <a:schemeClr val="accent3">
                <a:tint val="45000"/>
                <a:satMod val="400000"/>
              </a:schemeClr>
            </a:duotone>
          </a:blip>
          <a:srcRect b="575"/>
          <a:stretch/>
        </p:blipFill>
        <p:spPr>
          <a:xfrm>
            <a:off x="10436146" y="2220087"/>
            <a:ext cx="1587239" cy="1476303"/>
          </a:xfrm>
          <a:prstGeom prst="rect">
            <a:avLst/>
          </a:prstGeom>
        </p:spPr>
      </p:pic>
      <p:pic>
        <p:nvPicPr>
          <p:cNvPr id="14" name="Picture 13">
            <a:extLst>
              <a:ext uri="{FF2B5EF4-FFF2-40B4-BE49-F238E27FC236}">
                <a16:creationId xmlns:a16="http://schemas.microsoft.com/office/drawing/2014/main" id="{C2D94D69-D3AE-4071-89DF-C7861F6B4997}"/>
              </a:ext>
            </a:extLst>
          </p:cNvPr>
          <p:cNvPicPr>
            <a:picLocks noChangeAspect="1"/>
          </p:cNvPicPr>
          <p:nvPr/>
        </p:nvPicPr>
        <p:blipFill>
          <a:blip r:embed="rId7">
            <a:clrChange>
              <a:clrFrom>
                <a:srgbClr val="FFFFFF"/>
              </a:clrFrom>
              <a:clrTo>
                <a:srgbClr val="FFFFFF">
                  <a:alpha val="0"/>
                </a:srgbClr>
              </a:clrTo>
            </a:clrChange>
            <a:duotone>
              <a:prstClr val="black"/>
              <a:schemeClr val="accent3">
                <a:tint val="45000"/>
                <a:satMod val="400000"/>
              </a:schemeClr>
            </a:duotone>
            <a:extLst>
              <a:ext uri="{BEBA8EAE-BF5A-486C-A8C5-ECC9F3942E4B}">
                <a14:imgProps xmlns:a14="http://schemas.microsoft.com/office/drawing/2010/main">
                  <a14:imgLayer r:embed="rId8">
                    <a14:imgEffect>
                      <a14:brightnessContrast contrast="-40000"/>
                    </a14:imgEffect>
                  </a14:imgLayer>
                </a14:imgProps>
              </a:ext>
            </a:extLst>
          </a:blip>
          <a:stretch>
            <a:fillRect/>
          </a:stretch>
        </p:blipFill>
        <p:spPr>
          <a:xfrm>
            <a:off x="10851862" y="4072643"/>
            <a:ext cx="1718041" cy="2928395"/>
          </a:xfrm>
          <a:prstGeom prst="rect">
            <a:avLst/>
          </a:prstGeom>
        </p:spPr>
      </p:pic>
      <p:pic>
        <p:nvPicPr>
          <p:cNvPr id="15" name="Picture 14">
            <a:extLst>
              <a:ext uri="{FF2B5EF4-FFF2-40B4-BE49-F238E27FC236}">
                <a16:creationId xmlns:a16="http://schemas.microsoft.com/office/drawing/2014/main" id="{C7EB31A9-8BE1-4910-A9D8-E6132256F76B}"/>
              </a:ext>
            </a:extLst>
          </p:cNvPr>
          <p:cNvPicPr>
            <a:picLocks noChangeAspect="1"/>
          </p:cNvPicPr>
          <p:nvPr/>
        </p:nvPicPr>
        <p:blipFill>
          <a:blip r:embed="rId9">
            <a:clrChange>
              <a:clrFrom>
                <a:srgbClr val="FFFFFF"/>
              </a:clrFrom>
              <a:clrTo>
                <a:srgbClr val="FFFFFF">
                  <a:alpha val="0"/>
                </a:srgbClr>
              </a:clrTo>
            </a:clrChange>
            <a:duotone>
              <a:prstClr val="black"/>
              <a:schemeClr val="tx1">
                <a:tint val="45000"/>
                <a:satMod val="400000"/>
              </a:schemeClr>
            </a:duotone>
          </a:blip>
          <a:stretch>
            <a:fillRect/>
          </a:stretch>
        </p:blipFill>
        <p:spPr>
          <a:xfrm>
            <a:off x="10347766" y="6154964"/>
            <a:ext cx="582961" cy="703036"/>
          </a:xfrm>
          <a:prstGeom prst="rect">
            <a:avLst/>
          </a:prstGeom>
        </p:spPr>
      </p:pic>
    </p:spTree>
    <p:extLst>
      <p:ext uri="{BB962C8B-B14F-4D97-AF65-F5344CB8AC3E}">
        <p14:creationId xmlns:p14="http://schemas.microsoft.com/office/powerpoint/2010/main" val="34189715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Icon&#10;&#10;Description automatically generated">
            <a:extLst>
              <a:ext uri="{FF2B5EF4-FFF2-40B4-BE49-F238E27FC236}">
                <a16:creationId xmlns:a16="http://schemas.microsoft.com/office/drawing/2014/main" id="{D1A86595-BF54-4120-B0B7-CBBFD6CCA6EF}"/>
              </a:ext>
            </a:extLst>
          </p:cNvPr>
          <p:cNvPicPr>
            <a:picLocks noChangeAspect="1"/>
          </p:cNvPicPr>
          <p:nvPr/>
        </p:nvPicPr>
        <p:blipFill>
          <a:blip r:embed="rId2" cstate="print">
            <a:alphaModFix amt="30000"/>
            <a:extLst>
              <a:ext uri="{28A0092B-C50C-407E-A947-70E740481C1C}">
                <a14:useLocalDpi xmlns:a14="http://schemas.microsoft.com/office/drawing/2010/main" val="0"/>
              </a:ext>
            </a:extLst>
          </a:blip>
          <a:stretch>
            <a:fillRect/>
          </a:stretch>
        </p:blipFill>
        <p:spPr>
          <a:xfrm>
            <a:off x="6596457" y="2756860"/>
            <a:ext cx="7189885" cy="5081451"/>
          </a:xfrm>
          <a:prstGeom prst="rect">
            <a:avLst/>
          </a:prstGeom>
        </p:spPr>
      </p:pic>
      <p:sp>
        <p:nvSpPr>
          <p:cNvPr id="2" name="Title 1"/>
          <p:cNvSpPr>
            <a:spLocks noGrp="1"/>
          </p:cNvSpPr>
          <p:nvPr>
            <p:ph type="ctrTitle"/>
          </p:nvPr>
        </p:nvSpPr>
        <p:spPr>
          <a:xfrm>
            <a:off x="0" y="0"/>
            <a:ext cx="10403795" cy="670198"/>
          </a:xfrm>
          <a:solidFill>
            <a:srgbClr val="9D9D9C"/>
          </a:solidFill>
        </p:spPr>
        <p:txBody>
          <a:bodyPr>
            <a:noAutofit/>
          </a:bodyPr>
          <a:lstStyle/>
          <a:p>
            <a:br>
              <a:rPr lang="en-GB" sz="3400" dirty="0">
                <a:solidFill>
                  <a:schemeClr val="bg1"/>
                </a:solidFill>
                <a:latin typeface="Century Gothic"/>
                <a:cs typeface="Calibri Light"/>
              </a:rPr>
            </a:br>
            <a:r>
              <a:rPr lang="en-GB" sz="3400" dirty="0">
                <a:solidFill>
                  <a:schemeClr val="bg1"/>
                </a:solidFill>
                <a:latin typeface="Century Gothic"/>
                <a:cs typeface="Calibri Light"/>
              </a:rPr>
              <a:t>ARTIST OF THE HALF TERM – Summer 2 2024</a:t>
            </a:r>
            <a:endParaRPr lang="en-GB" sz="3400" dirty="0">
              <a:solidFill>
                <a:schemeClr val="bg1"/>
              </a:solidFill>
              <a:latin typeface="Century Gothic" panose="020B0502020202020204" pitchFamily="34" charset="0"/>
              <a:cs typeface="Calibri Light"/>
            </a:endParaRPr>
          </a:p>
        </p:txBody>
      </p:sp>
      <p:sp>
        <p:nvSpPr>
          <p:cNvPr id="4" name="Rectangle 3">
            <a:extLst>
              <a:ext uri="{FF2B5EF4-FFF2-40B4-BE49-F238E27FC236}">
                <a16:creationId xmlns:a16="http://schemas.microsoft.com/office/drawing/2014/main" id="{96E870FC-A39C-460F-91A0-504FFB69CE11}"/>
              </a:ext>
            </a:extLst>
          </p:cNvPr>
          <p:cNvSpPr/>
          <p:nvPr/>
        </p:nvSpPr>
        <p:spPr>
          <a:xfrm>
            <a:off x="10347766" y="0"/>
            <a:ext cx="1844233" cy="6858000"/>
          </a:xfrm>
          <a:prstGeom prst="rect">
            <a:avLst/>
          </a:prstGeom>
          <a:solidFill>
            <a:srgbClr val="BD3E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a:extLst>
              <a:ext uri="{FF2B5EF4-FFF2-40B4-BE49-F238E27FC236}">
                <a16:creationId xmlns:a16="http://schemas.microsoft.com/office/drawing/2014/main" id="{179A57A9-912D-4964-BA10-68AC086CE025}"/>
              </a:ext>
            </a:extLst>
          </p:cNvPr>
          <p:cNvSpPr/>
          <p:nvPr/>
        </p:nvSpPr>
        <p:spPr>
          <a:xfrm>
            <a:off x="9465766" y="4494801"/>
            <a:ext cx="1764000" cy="1800000"/>
          </a:xfrm>
          <a:prstGeom prst="ellipse">
            <a:avLst/>
          </a:prstGeom>
          <a:solidFill>
            <a:schemeClr val="bg1"/>
          </a:solidFill>
          <a:ln w="38100">
            <a:solidFill>
              <a:srgbClr val="9D9D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Picture 5" descr="A picture containing text&#10;&#10;Description automatically generated">
            <a:extLst>
              <a:ext uri="{FF2B5EF4-FFF2-40B4-BE49-F238E27FC236}">
                <a16:creationId xmlns:a16="http://schemas.microsoft.com/office/drawing/2014/main" id="{C74F1015-6425-4A0C-99C2-83E09C592F6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04310" y="4712877"/>
            <a:ext cx="2086912" cy="1474925"/>
          </a:xfrm>
          <a:prstGeom prst="rect">
            <a:avLst/>
          </a:prstGeom>
        </p:spPr>
      </p:pic>
      <p:sp>
        <p:nvSpPr>
          <p:cNvPr id="9" name="TextBox 1">
            <a:extLst>
              <a:ext uri="{FF2B5EF4-FFF2-40B4-BE49-F238E27FC236}">
                <a16:creationId xmlns:a16="http://schemas.microsoft.com/office/drawing/2014/main" id="{90856A84-9B09-075E-0715-6F6F7EAAE1D5}"/>
              </a:ext>
            </a:extLst>
          </p:cNvPr>
          <p:cNvSpPr txBox="1"/>
          <p:nvPr/>
        </p:nvSpPr>
        <p:spPr>
          <a:xfrm>
            <a:off x="184507" y="731937"/>
            <a:ext cx="9902745" cy="6217087"/>
          </a:xfrm>
          <a:prstGeom prst="rect">
            <a:avLst/>
          </a:prstGeom>
          <a:noFill/>
        </p:spPr>
        <p:txBody>
          <a:bodyPr wrap="square" lIns="91440" tIns="45720" rIns="91440" bIns="45720" anchor="t">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Bef>
                <a:spcPct val="20000"/>
              </a:spcBef>
              <a:spcAft>
                <a:spcPct val="0"/>
              </a:spcAft>
              <a:defRPr/>
            </a:pPr>
            <a:r>
              <a:rPr lang="en-GB" sz="3200" b="1" u="sng" dirty="0">
                <a:cs typeface="Segoe UI"/>
              </a:rPr>
              <a:t>Spice Girls</a:t>
            </a:r>
            <a:endParaRPr lang="en-US" dirty="0">
              <a:cs typeface="Calibri"/>
            </a:endParaRPr>
          </a:p>
          <a:p>
            <a:pPr>
              <a:spcBef>
                <a:spcPct val="0"/>
              </a:spcBef>
              <a:spcAft>
                <a:spcPct val="0"/>
              </a:spcAft>
              <a:defRPr/>
            </a:pPr>
            <a:r>
              <a:rPr lang="en-GB" sz="600" dirty="0">
                <a:latin typeface="Calibri"/>
                <a:ea typeface="Calibri"/>
                <a:cs typeface="Segoe UI"/>
              </a:rPr>
              <a:t>.</a:t>
            </a:r>
            <a:endParaRPr lang="en-GB" dirty="0">
              <a:latin typeface="Calibri"/>
              <a:ea typeface="Calibri"/>
              <a:cs typeface="Segoe UI"/>
            </a:endParaRPr>
          </a:p>
          <a:p>
            <a:pPr>
              <a:defRPr/>
            </a:pPr>
            <a:r>
              <a:rPr lang="en-US" dirty="0">
                <a:ea typeface="+mn-lt"/>
                <a:cs typeface="+mn-lt"/>
              </a:rPr>
              <a:t>The Spice Girls were an English pop group formed in 1994. The group consists of Melanie Brown ("Scary Spice"), Melanie Chisholm ("Sporty Spice"), Emma Bunton ("Baby Spice"), Geri Halliwell ("Ginger Spice"), and Victoria Beckham ("Posh Spice").  </a:t>
            </a:r>
          </a:p>
          <a:p>
            <a:pPr>
              <a:defRPr/>
            </a:pPr>
            <a:r>
              <a:rPr lang="en-US" sz="600" dirty="0">
                <a:ea typeface="+mn-lt"/>
                <a:cs typeface="+mn-lt"/>
              </a:rPr>
              <a:t>.</a:t>
            </a:r>
            <a:r>
              <a:rPr lang="en-US" sz="800" dirty="0">
                <a:ea typeface="+mn-lt"/>
                <a:cs typeface="+mn-lt"/>
              </a:rPr>
              <a:t>.</a:t>
            </a:r>
            <a:endParaRPr lang="en-US" dirty="0">
              <a:ea typeface="+mn-lt"/>
              <a:cs typeface="+mn-lt"/>
            </a:endParaRPr>
          </a:p>
          <a:p>
            <a:pPr>
              <a:defRPr/>
            </a:pPr>
            <a:r>
              <a:rPr lang="en-US" dirty="0">
                <a:ea typeface="+mn-lt"/>
                <a:cs typeface="+mn-lt"/>
              </a:rPr>
              <a:t>They were signed to Virgin Records and released their debut single “Wannabe” in 1996, which hit number one in 37 countries and established them as a global phenomenon. Their debut album Spice sold more than 31 million copies worldwide, becoming the best-selling album by a female group in history. Their follow up album </a:t>
            </a:r>
            <a:r>
              <a:rPr lang="en-US" dirty="0" err="1">
                <a:ea typeface="+mn-lt"/>
                <a:cs typeface="+mn-lt"/>
              </a:rPr>
              <a:t>Spiceworld</a:t>
            </a:r>
            <a:r>
              <a:rPr lang="en-US" dirty="0">
                <a:ea typeface="+mn-lt"/>
                <a:cs typeface="+mn-lt"/>
              </a:rPr>
              <a:t> sold over 20 million copies worldwide. The Spice Girls have sold over 80 million records worldwide, making them the best-selling female group of all time, one of the best-selling pop groups of all time, and the biggest British pop phenomenon since The Beatles. </a:t>
            </a:r>
            <a:endParaRPr lang="en-US" dirty="0"/>
          </a:p>
          <a:p>
            <a:pPr>
              <a:defRPr/>
            </a:pPr>
            <a:r>
              <a:rPr lang="en-US" sz="800" dirty="0">
                <a:ea typeface="+mn-lt"/>
                <a:cs typeface="+mn-lt"/>
              </a:rPr>
              <a:t>.</a:t>
            </a:r>
            <a:endParaRPr lang="en-US" sz="600" dirty="0">
              <a:ea typeface="+mn-lt"/>
              <a:cs typeface="+mn-lt"/>
            </a:endParaRPr>
          </a:p>
          <a:p>
            <a:pPr>
              <a:defRPr/>
            </a:pPr>
            <a:r>
              <a:rPr lang="en-US" dirty="0">
                <a:ea typeface="+mn-lt"/>
                <a:cs typeface="+mn-lt"/>
              </a:rPr>
              <a:t>At the peak of their success, their international record sales, tours, merchandising and film, Spice World estimated their revenue to be between $500–800 million between 1996 and 1998 alone.  </a:t>
            </a:r>
            <a:endParaRPr lang="en-US" dirty="0">
              <a:ea typeface="Calibri"/>
              <a:cs typeface="Calibri"/>
            </a:endParaRPr>
          </a:p>
          <a:p>
            <a:pPr>
              <a:defRPr/>
            </a:pPr>
            <a:r>
              <a:rPr lang="en-US" sz="600" dirty="0">
                <a:ea typeface="+mn-lt"/>
                <a:cs typeface="+mn-lt"/>
              </a:rPr>
              <a:t>.</a:t>
            </a:r>
            <a:r>
              <a:rPr lang="en-US" sz="800" dirty="0">
                <a:ea typeface="+mn-lt"/>
                <a:cs typeface="+mn-lt"/>
              </a:rPr>
              <a:t>.</a:t>
            </a:r>
            <a:endParaRPr lang="en-US" dirty="0">
              <a:ea typeface="+mn-lt"/>
              <a:cs typeface="+mn-lt"/>
            </a:endParaRPr>
          </a:p>
          <a:p>
            <a:pPr>
              <a:defRPr/>
            </a:pPr>
            <a:r>
              <a:rPr lang="en-US" dirty="0">
                <a:ea typeface="+mn-lt"/>
                <a:cs typeface="+mn-lt"/>
              </a:rPr>
              <a:t>Under the guidance of their mentor and manager Simon Fuller, the Spice </a:t>
            </a:r>
          </a:p>
          <a:p>
            <a:pPr>
              <a:defRPr/>
            </a:pPr>
            <a:r>
              <a:rPr lang="en-US" dirty="0">
                <a:ea typeface="+mn-lt"/>
                <a:cs typeface="+mn-lt"/>
              </a:rPr>
              <a:t>Girls embraced merchandising and became a regular feature of the British</a:t>
            </a:r>
          </a:p>
          <a:p>
            <a:pPr>
              <a:defRPr/>
            </a:pPr>
            <a:r>
              <a:rPr lang="en-US" dirty="0">
                <a:ea typeface="+mn-lt"/>
                <a:cs typeface="+mn-lt"/>
              </a:rPr>
              <a:t>and global press. Many musical journalists believe the Spice Girls as the </a:t>
            </a:r>
          </a:p>
          <a:p>
            <a:pPr>
              <a:defRPr/>
            </a:pPr>
            <a:r>
              <a:rPr lang="en-US" dirty="0">
                <a:ea typeface="+mn-lt"/>
                <a:cs typeface="+mn-lt"/>
              </a:rPr>
              <a:t>most well-known group of individuals since The Beatles. </a:t>
            </a:r>
            <a:endParaRPr lang="en-US" dirty="0">
              <a:ea typeface="Calibri"/>
              <a:cs typeface="Calibri"/>
            </a:endParaRPr>
          </a:p>
          <a:p>
            <a:pPr>
              <a:defRPr/>
            </a:pPr>
            <a:r>
              <a:rPr lang="en-US" sz="600" dirty="0">
                <a:ea typeface="+mn-lt"/>
                <a:cs typeface="+mn-lt"/>
              </a:rPr>
              <a:t>.</a:t>
            </a:r>
            <a:r>
              <a:rPr lang="en-US" sz="800" dirty="0">
                <a:ea typeface="+mn-lt"/>
                <a:cs typeface="+mn-lt"/>
              </a:rPr>
              <a:t>.</a:t>
            </a:r>
            <a:endParaRPr lang="en-US" dirty="0">
              <a:ea typeface="+mn-lt"/>
              <a:cs typeface="+mn-lt"/>
            </a:endParaRPr>
          </a:p>
          <a:p>
            <a:pPr>
              <a:defRPr/>
            </a:pPr>
            <a:r>
              <a:rPr lang="en-US" dirty="0">
                <a:ea typeface="+mn-lt"/>
                <a:cs typeface="+mn-lt"/>
              </a:rPr>
              <a:t>Since splitting up, the girls have gone on to be very successful in different </a:t>
            </a:r>
          </a:p>
          <a:p>
            <a:pPr>
              <a:defRPr/>
            </a:pPr>
            <a:r>
              <a:rPr lang="en-US" dirty="0">
                <a:ea typeface="+mn-lt"/>
                <a:cs typeface="+mn-lt"/>
              </a:rPr>
              <a:t>areas of  singing, acting, designing clothes, television and radio broadcasting.</a:t>
            </a:r>
            <a:r>
              <a:rPr lang="en-US" sz="1200" dirty="0">
                <a:ea typeface="+mn-lt"/>
                <a:cs typeface="+mn-lt"/>
              </a:rPr>
              <a:t> </a:t>
            </a:r>
            <a:endParaRPr lang="en-US" dirty="0">
              <a:ea typeface="Calibri"/>
              <a:cs typeface="Calibri"/>
            </a:endParaRPr>
          </a:p>
          <a:p>
            <a:pPr>
              <a:spcBef>
                <a:spcPct val="0"/>
              </a:spcBef>
              <a:spcAft>
                <a:spcPct val="0"/>
              </a:spcAft>
              <a:defRPr/>
            </a:pPr>
            <a:endParaRPr lang="en-US" dirty="0">
              <a:ea typeface="Calibri"/>
              <a:cs typeface="Calibri"/>
            </a:endParaRPr>
          </a:p>
        </p:txBody>
      </p:sp>
      <p:pic>
        <p:nvPicPr>
          <p:cNvPr id="1026" name="Picture 2" descr="Spice Girls’ Spiceworld Turns 25 With New Expanded Editions">
            <a:extLst>
              <a:ext uri="{FF2B5EF4-FFF2-40B4-BE49-F238E27FC236}">
                <a16:creationId xmlns:a16="http://schemas.microsoft.com/office/drawing/2014/main" id="{97CDC008-8806-1ADF-0956-52B044C625E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82840" y="4722902"/>
            <a:ext cx="1902198" cy="180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839328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15CEAB7D8AD02429FE49F02362ACA64" ma:contentTypeVersion="15" ma:contentTypeDescription="Create a new document." ma:contentTypeScope="" ma:versionID="14cafbb5c48d719ff4e8d9bf95fd2916">
  <xsd:schema xmlns:xsd="http://www.w3.org/2001/XMLSchema" xmlns:xs="http://www.w3.org/2001/XMLSchema" xmlns:p="http://schemas.microsoft.com/office/2006/metadata/properties" xmlns:ns2="0f947e3a-3303-4f86-b3ad-4a8425c11888" xmlns:ns3="ce15e3d1-b29b-48fc-a483-14056f1c8f7e" targetNamespace="http://schemas.microsoft.com/office/2006/metadata/properties" ma:root="true" ma:fieldsID="ffe5c1b1520bb80e26173f4b725ccaeb" ns2:_="" ns3:_="">
    <xsd:import namespace="0f947e3a-3303-4f86-b3ad-4a8425c11888"/>
    <xsd:import namespace="ce15e3d1-b29b-48fc-a483-14056f1c8f7e"/>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element ref="ns2:MediaServiceObjectDetectorVersions" minOccurs="0"/>
                <xsd:element ref="ns2:MediaLengthInSeconds" minOccurs="0"/>
                <xsd:element ref="ns2:MediaServiceLocation"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f947e3a-3303-4f86-b3ad-4a8425c1188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872a97a8-f75b-46e3-90c3-b5f8b66e3292"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Location" ma:index="21" nillable="true" ma:displayName="Location" ma:indexed="true" ma:internalName="MediaServiceLocation"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e15e3d1-b29b-48fc-a483-14056f1c8f7e"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4" nillable="true" ma:displayName="Taxonomy Catch All Column" ma:hidden="true" ma:list="{54ba5033-2eb6-4190-ab36-1d08d86b3b47}" ma:internalName="TaxCatchAll" ma:showField="CatchAllData" ma:web="ce15e3d1-b29b-48fc-a483-14056f1c8f7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e15e3d1-b29b-48fc-a483-14056f1c8f7e" xsi:nil="true"/>
    <lcf76f155ced4ddcb4097134ff3c332f xmlns="0f947e3a-3303-4f86-b3ad-4a8425c11888">
      <Terms xmlns="http://schemas.microsoft.com/office/infopath/2007/PartnerControls"/>
    </lcf76f155ced4ddcb4097134ff3c332f>
    <SharedWithUsers xmlns="ce15e3d1-b29b-48fc-a483-14056f1c8f7e">
      <UserInfo>
        <DisplayName>Mr Denchfield (Executive Headteacher)</DisplayName>
        <AccountId>28</AccountId>
        <AccountType/>
      </UserInfo>
    </SharedWithUsers>
  </documentManagement>
</p:properties>
</file>

<file path=customXml/itemProps1.xml><?xml version="1.0" encoding="utf-8"?>
<ds:datastoreItem xmlns:ds="http://schemas.openxmlformats.org/officeDocument/2006/customXml" ds:itemID="{840A6837-2E64-4DD1-B824-7E4FD5CF573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f947e3a-3303-4f86-b3ad-4a8425c11888"/>
    <ds:schemaRef ds:uri="ce15e3d1-b29b-48fc-a483-14056f1c8f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3905FB5-F4E4-498C-BA76-2270016A7F2C}">
  <ds:schemaRefs>
    <ds:schemaRef ds:uri="http://schemas.microsoft.com/sharepoint/v3/contenttype/forms"/>
  </ds:schemaRefs>
</ds:datastoreItem>
</file>

<file path=customXml/itemProps3.xml><?xml version="1.0" encoding="utf-8"?>
<ds:datastoreItem xmlns:ds="http://schemas.openxmlformats.org/officeDocument/2006/customXml" ds:itemID="{584252E1-C556-4A2B-AA94-F4DBBEDEBDFD}">
  <ds:schemaRefs>
    <ds:schemaRef ds:uri="http://schemas.microsoft.com/office/2006/documentManagement/types"/>
    <ds:schemaRef ds:uri="http://purl.org/dc/elements/1.1/"/>
    <ds:schemaRef ds:uri="6e3a8180-3b6e-4fb8-8a09-ac15c01bfe8e"/>
    <ds:schemaRef ds:uri="http://www.w3.org/XML/1998/namespace"/>
    <ds:schemaRef ds:uri="http://schemas.openxmlformats.org/package/2006/metadata/core-properties"/>
    <ds:schemaRef ds:uri="http://schemas.microsoft.com/office/2006/metadata/properties"/>
    <ds:schemaRef ds:uri="http://schemas.microsoft.com/office/infopath/2007/PartnerControls"/>
    <ds:schemaRef ds:uri="56e74673-5542-4b4d-89fc-127fcfb00e0d"/>
    <ds:schemaRef ds:uri="http://purl.org/dc/dcmitype/"/>
    <ds:schemaRef ds:uri="http://purl.org/dc/terms/"/>
    <ds:schemaRef ds:uri="ce15e3d1-b29b-48fc-a483-14056f1c8f7e"/>
    <ds:schemaRef ds:uri="0f947e3a-3303-4f86-b3ad-4a8425c11888"/>
  </ds:schemaRefs>
</ds:datastoreItem>
</file>

<file path=docProps/app.xml><?xml version="1.0" encoding="utf-8"?>
<Properties xmlns="http://schemas.openxmlformats.org/officeDocument/2006/extended-properties" xmlns:vt="http://schemas.openxmlformats.org/officeDocument/2006/docPropsVTypes">
  <Template>office theme</Template>
  <TotalTime>393</TotalTime>
  <Words>726</Words>
  <Application>Microsoft Office PowerPoint</Application>
  <PresentationFormat>Widescreen</PresentationFormat>
  <Paragraphs>76</Paragraphs>
  <Slides>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Calibri</vt:lpstr>
      <vt:lpstr>Calibri Light</vt:lpstr>
      <vt:lpstr>Century Gothic</vt:lpstr>
      <vt:lpstr>Segoe UI</vt:lpstr>
      <vt:lpstr>office theme</vt:lpstr>
      <vt:lpstr> ARTIST OF THE HALF TERM – Summer 2 2024</vt:lpstr>
      <vt:lpstr> B O U R N E S  G R E E N   S C H O O L S</vt:lpstr>
      <vt:lpstr>B O U R N E S  G R E E N   S C H O O L S</vt:lpstr>
      <vt:lpstr>B O U R N E S  G R E E N   S C H O O L S</vt:lpstr>
      <vt:lpstr>B O U R N E S  G R E E N   S C H O O L S</vt:lpstr>
      <vt:lpstr>B O U R N E S  G R E E N   S C H O O L S</vt:lpstr>
      <vt:lpstr> ARTIST OF THE HALF TERM – Summer 2 2024</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Denchfield</dc:creator>
  <cp:lastModifiedBy>Mr Denchfield (Executive Headteacher)</cp:lastModifiedBy>
  <cp:revision>304</cp:revision>
  <dcterms:created xsi:type="dcterms:W3CDTF">2021-10-08T08:35:51Z</dcterms:created>
  <dcterms:modified xsi:type="dcterms:W3CDTF">2024-06-26T08:08:41Z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0x010100115CEAB7D8AD02429FE49F02362ACA64</vt:lpwstr>
  </property>
  <property fmtid="{D5CDD505-2E9C-101B-9397-08002B2CF9AE}" pid="3" name="MediaServiceImageTags">
    <vt:lpwstr/>
  </property>
</Properties>
</file>