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Lst>
  <p:sldIdLst>
    <p:sldId id="362" r:id="rId5"/>
    <p:sldId id="378" r:id="rId6"/>
    <p:sldId id="394" r:id="rId7"/>
    <p:sldId id="395" r:id="rId8"/>
    <p:sldId id="363" r:id="rId9"/>
    <p:sldId id="377" r:id="rId10"/>
    <p:sldId id="365" r:id="rId11"/>
    <p:sldId id="398" r:id="rId12"/>
    <p:sldId id="399" r:id="rId13"/>
    <p:sldId id="397" r:id="rId14"/>
    <p:sldId id="396" r:id="rId15"/>
    <p:sldId id="389" r:id="rId16"/>
    <p:sldId id="387" r:id="rId17"/>
    <p:sldId id="381" r:id="rId18"/>
    <p:sldId id="368" r:id="rId19"/>
    <p:sldId id="369" r:id="rId20"/>
    <p:sldId id="371" r:id="rId21"/>
    <p:sldId id="375" r:id="rId22"/>
    <p:sldId id="376" r:id="rId23"/>
    <p:sldId id="40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3735"/>
    <a:srgbClr val="295F1A"/>
    <a:srgbClr val="9D9D9C"/>
    <a:srgbClr val="BD3E3E"/>
    <a:srgbClr val="E46160"/>
    <a:srgbClr val="2EAEEE"/>
    <a:srgbClr val="2C358A"/>
    <a:srgbClr val="84A88E"/>
    <a:srgbClr val="7A0000"/>
    <a:srgbClr val="223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3459B5-02B3-A942-E855-24F568CC858A}" v="27" dt="2024-10-15T10:20:45.1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6" autoAdjust="0"/>
    <p:restoredTop sz="94660"/>
  </p:normalViewPr>
  <p:slideViewPr>
    <p:cSldViewPr snapToGrid="0">
      <p:cViewPr varScale="1">
        <p:scale>
          <a:sx n="60" d="100"/>
          <a:sy n="60" d="100"/>
        </p:scale>
        <p:origin x="17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9838A-BC90-EC74-8190-66D823CE16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4C86C91-ACB6-26AA-E984-33872D1811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3E441E-85B3-E6F6-4558-FD391B9220FD}"/>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5" name="Footer Placeholder 4">
            <a:extLst>
              <a:ext uri="{FF2B5EF4-FFF2-40B4-BE49-F238E27FC236}">
                <a16:creationId xmlns:a16="http://schemas.microsoft.com/office/drawing/2014/main" id="{11D580BE-01B5-DCF9-C044-550871DF03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ED51B5-66C3-0197-1F7E-3AFB8EC15A2E}"/>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78495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B5B65-044B-2AB3-0C27-1B4B731376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36EAF-F2C1-8912-459E-76DF9096CB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28FB0D-B298-BDD5-9ADF-569812C69B14}"/>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5" name="Footer Placeholder 4">
            <a:extLst>
              <a:ext uri="{FF2B5EF4-FFF2-40B4-BE49-F238E27FC236}">
                <a16:creationId xmlns:a16="http://schemas.microsoft.com/office/drawing/2014/main" id="{71A62E7B-5A80-221C-8267-BCAE807ED5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878FBB-4E17-B3F3-7F7D-6BD71B99C0AC}"/>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98961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74B8E-C9B5-6DD0-EFB7-6F33D33FCC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D3BFC5C-C51A-7FD1-DC5B-3CB30E6725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AD62EB-36C0-4CAC-939F-2483A4D569A1}"/>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5" name="Footer Placeholder 4">
            <a:extLst>
              <a:ext uri="{FF2B5EF4-FFF2-40B4-BE49-F238E27FC236}">
                <a16:creationId xmlns:a16="http://schemas.microsoft.com/office/drawing/2014/main" id="{ABF598FB-D4AB-AF4A-376E-A477020A27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BC9A32-4BCA-277B-6E86-44A2BD31A8F6}"/>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886137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C8299-19A6-2FD9-B4C3-27D69EB072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DC8C87-8C8E-EDED-F2C1-A9EC658F82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5BF26DE-838E-DE92-F2A2-C3C5F71DB5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429922B-A509-667D-3F7C-E3DA20A3F3AB}"/>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6" name="Footer Placeholder 5">
            <a:extLst>
              <a:ext uri="{FF2B5EF4-FFF2-40B4-BE49-F238E27FC236}">
                <a16:creationId xmlns:a16="http://schemas.microsoft.com/office/drawing/2014/main" id="{18E07651-36AE-67CF-055A-A5F7CF6EDC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F6BCFA-6C9B-8852-2BA0-513BD618DBF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64444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053A1-4361-9DAF-2665-6BE225A55E2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41A674-0ECC-03C9-A7A6-6147AA13F1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9BC51D-8EDB-89C0-4D40-5D049511E51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3D4ED1E-8C70-BB21-2648-ED860FEE40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5E233A-C3BD-0C8D-EDD0-4FD1D6C235C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6C26305-D219-BD9A-A44C-75342719AD7E}"/>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8" name="Footer Placeholder 7">
            <a:extLst>
              <a:ext uri="{FF2B5EF4-FFF2-40B4-BE49-F238E27FC236}">
                <a16:creationId xmlns:a16="http://schemas.microsoft.com/office/drawing/2014/main" id="{4546D0E3-7756-F143-0EA9-70E3700390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79D3E0-B7F6-4C03-2B82-2AE28874FFD0}"/>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37448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D790D-038D-2993-E6C2-43DFEB7516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2429C3C-0281-6CAD-1CDA-B5C9642DEE96}"/>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4" name="Footer Placeholder 3">
            <a:extLst>
              <a:ext uri="{FF2B5EF4-FFF2-40B4-BE49-F238E27FC236}">
                <a16:creationId xmlns:a16="http://schemas.microsoft.com/office/drawing/2014/main" id="{949AE0D2-9E52-B965-52ED-2811905EC0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E77C5B8-DBE8-ADD2-B503-1D0E41E16B95}"/>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5314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D842D0-D901-A952-3677-34A9D701EF21}"/>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3" name="Footer Placeholder 2">
            <a:extLst>
              <a:ext uri="{FF2B5EF4-FFF2-40B4-BE49-F238E27FC236}">
                <a16:creationId xmlns:a16="http://schemas.microsoft.com/office/drawing/2014/main" id="{AE15BBD3-4CE5-4945-5644-43E088491C3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817660-CDA9-1DA2-1F0F-1E80B7081EB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81678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DBD38-1BA2-EC7D-DFBA-6E9EB86985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6CE10F-EE56-156B-8F89-9190892908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AC46BFB-C8D0-F366-10CB-6F9BA8F892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A64FDD-A883-00C8-E810-6753DCED4578}"/>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6" name="Footer Placeholder 5">
            <a:extLst>
              <a:ext uri="{FF2B5EF4-FFF2-40B4-BE49-F238E27FC236}">
                <a16:creationId xmlns:a16="http://schemas.microsoft.com/office/drawing/2014/main" id="{A805C747-D249-C11A-FF4E-ED259E6442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45A9F6-1D98-9937-E05C-607BDDB01A21}"/>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63174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AD3AE-2E7F-D5B4-CA04-FFA7E453CF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3B1B50-9066-BAAA-3A8C-854F0B1C6B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C1B74C-9E24-157F-FEFA-2FBE6D75E0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EBC09C-ADB8-8A6E-6523-565C94605305}"/>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6" name="Footer Placeholder 5">
            <a:extLst>
              <a:ext uri="{FF2B5EF4-FFF2-40B4-BE49-F238E27FC236}">
                <a16:creationId xmlns:a16="http://schemas.microsoft.com/office/drawing/2014/main" id="{C5784F5C-552F-B7B5-364F-A1CC4F6E4A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624F6D-9DAF-2AAF-085B-D0F25D3C12F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13256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9017-8AB9-8865-91D6-6E619C6E54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0295CD-C0E9-9BBD-9506-32C10A315D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A82762-3F2B-0792-6E18-EF14A01B0697}"/>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5" name="Footer Placeholder 4">
            <a:extLst>
              <a:ext uri="{FF2B5EF4-FFF2-40B4-BE49-F238E27FC236}">
                <a16:creationId xmlns:a16="http://schemas.microsoft.com/office/drawing/2014/main" id="{B12F75B6-D717-EAC1-6B30-2C635600E2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E5445E-30AA-ACC8-86F7-083737512CF7}"/>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47546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2256E1-B44C-101B-4D07-0938D3B579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9BB779-FEEF-BA55-82A9-E2E51C9FDF4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36B3E-762B-7AF6-A253-02C3055FFFDC}"/>
              </a:ext>
            </a:extLst>
          </p:cNvPr>
          <p:cNvSpPr>
            <a:spLocks noGrp="1"/>
          </p:cNvSpPr>
          <p:nvPr>
            <p:ph type="dt" sz="half" idx="10"/>
          </p:nvPr>
        </p:nvSpPr>
        <p:spPr/>
        <p:txBody>
          <a:bodyPr/>
          <a:lstStyle/>
          <a:p>
            <a:fld id="{846CE7D5-CF57-46EF-B807-FDD0502418D4}" type="datetimeFigureOut">
              <a:rPr lang="en-GB" smtClean="0"/>
              <a:t>24/10/2024</a:t>
            </a:fld>
            <a:endParaRPr lang="en-GB"/>
          </a:p>
        </p:txBody>
      </p:sp>
      <p:sp>
        <p:nvSpPr>
          <p:cNvPr id="5" name="Footer Placeholder 4">
            <a:extLst>
              <a:ext uri="{FF2B5EF4-FFF2-40B4-BE49-F238E27FC236}">
                <a16:creationId xmlns:a16="http://schemas.microsoft.com/office/drawing/2014/main" id="{A2B87EC7-73E3-0D68-CEAB-27E9EC04D2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5EC505-FD01-BB35-F4EB-07AD0359BC41}"/>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62818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B70B40-9644-8942-AD96-DCCD549AC643}"/>
              </a:ext>
            </a:extLst>
          </p:cNvPr>
          <p:cNvSpPr/>
          <p:nvPr userDrawn="1"/>
        </p:nvSpPr>
        <p:spPr>
          <a:xfrm>
            <a:off x="0" y="6186834"/>
            <a:ext cx="12192000" cy="671166"/>
          </a:xfrm>
          <a:prstGeom prst="rect">
            <a:avLst/>
          </a:prstGeom>
          <a:solidFill>
            <a:srgbClr val="0569B3"/>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p>
        </p:txBody>
      </p:sp>
      <p:pic>
        <p:nvPicPr>
          <p:cNvPr id="5" name="Picture 4" descr="Icon&#10;&#10;Description automatically generated">
            <a:extLst>
              <a:ext uri="{FF2B5EF4-FFF2-40B4-BE49-F238E27FC236}">
                <a16:creationId xmlns:a16="http://schemas.microsoft.com/office/drawing/2014/main" id="{D8CFC124-3224-A740-879A-2DCE489ACE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8182" y="6277489"/>
            <a:ext cx="437371" cy="489855"/>
          </a:xfrm>
          <a:prstGeom prst="rect">
            <a:avLst/>
          </a:prstGeom>
        </p:spPr>
      </p:pic>
    </p:spTree>
    <p:extLst>
      <p:ext uri="{BB962C8B-B14F-4D97-AF65-F5344CB8AC3E}">
        <p14:creationId xmlns:p14="http://schemas.microsoft.com/office/powerpoint/2010/main" val="133739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072906-5157-B929-0916-BA338BAE1B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55A1C4-B66F-4044-646D-A96CD07C0A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E07338-5CD1-F946-805B-97C68304AC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24/10/2024</a:t>
            </a:fld>
            <a:endParaRPr lang="en-GB"/>
          </a:p>
        </p:txBody>
      </p:sp>
      <p:sp>
        <p:nvSpPr>
          <p:cNvPr id="5" name="Footer Placeholder 4">
            <a:extLst>
              <a:ext uri="{FF2B5EF4-FFF2-40B4-BE49-F238E27FC236}">
                <a16:creationId xmlns:a16="http://schemas.microsoft.com/office/drawing/2014/main" id="{6A45BBDC-F3AD-AF7C-F462-3D2FAE3F4A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EA906F0-4CDA-EF19-8616-04DB3439AD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73315015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mailto:3C@bournesgreen.secat.co.uk" TargetMode="External"/><Relationship Id="rId2" Type="http://schemas.openxmlformats.org/officeDocument/2006/relationships/hyperlink" Target="mailto:3H@bournesgreen.secat.co.uk"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dirty="0">
                <a:solidFill>
                  <a:schemeClr val="bg1"/>
                </a:solidFill>
                <a:latin typeface="Calibri"/>
                <a:ea typeface="Calibri"/>
                <a:cs typeface="Arial"/>
              </a:rPr>
              <a:t>Bournes Green Schools</a:t>
            </a:r>
            <a:br>
              <a:rPr lang="en-GB" sz="4000" dirty="0">
                <a:solidFill>
                  <a:schemeClr val="bg1"/>
                </a:solidFill>
                <a:latin typeface="Calibri"/>
                <a:ea typeface="Calibri"/>
                <a:cs typeface="Arial"/>
              </a:rPr>
            </a:br>
            <a:r>
              <a:rPr lang="en-GB" sz="1000" dirty="0">
                <a:solidFill>
                  <a:srgbClr val="B23735"/>
                </a:solidFill>
                <a:latin typeface="Calibri"/>
                <a:ea typeface="Calibri"/>
                <a:cs typeface="Arial"/>
              </a:rPr>
              <a:t>. </a:t>
            </a:r>
            <a:br>
              <a:rPr lang="en-GB" sz="4000" dirty="0">
                <a:latin typeface="Calibri"/>
                <a:cs typeface="Arial" panose="020B0604020202020204" pitchFamily="34" charset="0"/>
              </a:rPr>
            </a:br>
            <a:r>
              <a:rPr lang="en-GB" sz="2000" i="1" dirty="0">
                <a:solidFill>
                  <a:schemeClr val="bg1"/>
                </a:solidFill>
                <a:latin typeface="Calibri"/>
                <a:ea typeface="Calibri"/>
                <a:cs typeface="Arial"/>
              </a:rPr>
              <a:t>Believe, Grow, Succeed</a:t>
            </a:r>
            <a:endParaRPr lang="en-US" dirty="0">
              <a:solidFill>
                <a:schemeClr val="bg1"/>
              </a:solidFil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876C9C4A-21B8-A083-7FEF-2328DF47A9DD}"/>
              </a:ext>
            </a:extLst>
          </p:cNvPr>
          <p:cNvSpPr>
            <a:spLocks noGrp="1"/>
          </p:cNvSpPr>
          <p:nvPr/>
        </p:nvSpPr>
        <p:spPr>
          <a:xfrm>
            <a:off x="160421" y="1433620"/>
            <a:ext cx="11871158" cy="5274123"/>
          </a:xfrm>
          <a:prstGeom prst="rect">
            <a:avLst/>
          </a:prstGeom>
        </p:spPr>
        <p:txBody>
          <a:bodyPr vert="horz" lIns="91440" tIns="45720" rIns="91440" bIns="45720" rtlCol="0" anchor="t">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base"/>
            <a:r>
              <a:rPr lang="en-GB" sz="3200" u="sng" dirty="0">
                <a:latin typeface="Calibri"/>
                <a:ea typeface="Calibri"/>
                <a:cs typeface="Calibri"/>
              </a:rPr>
              <a:t>Autumn 2 2024 Artist of the Half Term – Take That</a:t>
            </a:r>
          </a:p>
          <a:p>
            <a:pPr algn="l" fontAlgn="base">
              <a:lnSpc>
                <a:spcPct val="100000"/>
              </a:lnSpc>
              <a:spcBef>
                <a:spcPct val="20000"/>
              </a:spcBef>
              <a:spcAft>
                <a:spcPct val="0"/>
              </a:spcAft>
            </a:pPr>
            <a:endParaRPr lang="en-GB" sz="2000" dirty="0">
              <a:solidFill>
                <a:srgbClr val="000000"/>
              </a:solidFill>
              <a:highlight>
                <a:srgbClr val="F5F5F5"/>
              </a:highlight>
              <a:cs typeface="Segoe UI"/>
            </a:endParaRPr>
          </a:p>
          <a:p>
            <a:pPr algn="l">
              <a:lnSpc>
                <a:spcPct val="100000"/>
              </a:lnSpc>
              <a:spcBef>
                <a:spcPct val="20000"/>
              </a:spcBef>
              <a:spcAft>
                <a:spcPct val="0"/>
              </a:spcAft>
            </a:pPr>
            <a:r>
              <a:rPr lang="en-GB" sz="2000" dirty="0">
                <a:solidFill>
                  <a:srgbClr val="000000"/>
                </a:solidFill>
                <a:highlight>
                  <a:srgbClr val="F5F5F5"/>
                </a:highlight>
                <a:cs typeface="Segoe UI"/>
              </a:rPr>
              <a:t>Take</a:t>
            </a:r>
            <a:r>
              <a:rPr lang="en-GB" sz="2000" dirty="0">
                <a:solidFill>
                  <a:srgbClr val="000000"/>
                </a:solidFill>
                <a:highlight>
                  <a:srgbClr val="F5F5F5"/>
                </a:highlight>
                <a:latin typeface="Calibri"/>
                <a:ea typeface="Calibri"/>
                <a:cs typeface="Segoe UI"/>
              </a:rPr>
              <a:t> That are an English pop group formed in Manchester in 1990. The group currently consists of Gary Barlow, Howard Donald and Mark Owen. The original line-up also featured Jason Orange and Robbie Williams. Barlow acts as the group's lead singer and primary songwriter, with Owen and Williams initially providing backing vocals and Donald and Orange serving primarily as dancers.</a:t>
            </a:r>
            <a:endParaRPr lang="en-US"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endParaRPr lang="en-GB"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The group have had 28 top 40 singles and 17 top 5 singles in the United Kingdom, 12 of which have reached number one, as well as having eight number one albums. Internationally, the band have had 56 number one singles and 39 number one albums. They have received eight Brit Awards including for Best British Group and Best British Live Act.</a:t>
            </a:r>
          </a:p>
          <a:p>
            <a:pPr algn="l">
              <a:lnSpc>
                <a:spcPct val="100000"/>
              </a:lnSpc>
              <a:spcBef>
                <a:spcPct val="20000"/>
              </a:spcBef>
              <a:spcAft>
                <a:spcPct val="0"/>
              </a:spcAft>
            </a:pPr>
            <a:endParaRPr lang="en-GB"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In 2012, the band were announced by Forbes as the fifth highest-earning music stars in the world. In the same year, the Official Charts Company revealed the biggest-selling singles artists in British music chart history with Take That currently placed at 15th overall, making them the most successful boy band in UK chart history with four of their albums listed in the best-selling albums of the millennium.</a:t>
            </a:r>
            <a:endParaRPr lang="en-US"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endParaRPr lang="en-GB"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Take That have produced world tours, sold millions of albums worldwide and raised</a:t>
            </a:r>
            <a:endParaRPr lang="en-US"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millions of pounds for a number of charities. These include Breast Cancer Care, </a:t>
            </a:r>
            <a:endParaRPr lang="en-US"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Children in Need, Comic Relief, Help for Heroes and The Princes Trust.</a:t>
            </a:r>
            <a:endParaRPr lang="en-US" sz="2000" dirty="0">
              <a:solidFill>
                <a:srgbClr val="000000"/>
              </a:solidFill>
              <a:highlight>
                <a:srgbClr val="F5F5F5"/>
              </a:highlight>
              <a:latin typeface="Calibri"/>
              <a:ea typeface="Calibri"/>
              <a:cs typeface="Segoe UI"/>
            </a:endParaRPr>
          </a:p>
          <a:p>
            <a:pPr algn="l">
              <a:lnSpc>
                <a:spcPct val="120000"/>
              </a:lnSpc>
            </a:pPr>
            <a:endParaRPr lang="en-GB" sz="8000" dirty="0">
              <a:highlight>
                <a:srgbClr val="F5F5F5"/>
              </a:highlight>
              <a:ea typeface="Calibri"/>
              <a:cs typeface="Calibri"/>
            </a:endParaRPr>
          </a:p>
          <a:p>
            <a:pPr algn="l"/>
            <a:endParaRPr lang="en-GB" sz="3300" dirty="0">
              <a:solidFill>
                <a:srgbClr val="333333"/>
              </a:solidFill>
              <a:ea typeface="Calibri"/>
              <a:cs typeface="Calibri"/>
            </a:endParaRPr>
          </a:p>
        </p:txBody>
      </p:sp>
      <p:pic>
        <p:nvPicPr>
          <p:cNvPr id="1026" name="Picture 2" descr="Image result for take that">
            <a:extLst>
              <a:ext uri="{FF2B5EF4-FFF2-40B4-BE49-F238E27FC236}">
                <a16:creationId xmlns:a16="http://schemas.microsoft.com/office/drawing/2014/main" id="{F89DE705-2C32-211E-2806-1DC9A7AE97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4327" y="5231368"/>
            <a:ext cx="2047875" cy="1476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688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dirty="0">
                <a:solidFill>
                  <a:schemeClr val="bg1"/>
                </a:solidFill>
                <a:latin typeface="Calibri"/>
                <a:ea typeface="Calibri"/>
                <a:cs typeface="Arial"/>
              </a:rPr>
              <a:t>Bournes Green Schools</a:t>
            </a:r>
            <a:br>
              <a:rPr lang="en-GB" sz="4000" dirty="0">
                <a:solidFill>
                  <a:schemeClr val="bg1"/>
                </a:solidFill>
                <a:latin typeface="Calibri"/>
                <a:ea typeface="Calibri"/>
                <a:cs typeface="Arial"/>
              </a:rPr>
            </a:br>
            <a:r>
              <a:rPr lang="en-GB" sz="1000" dirty="0">
                <a:solidFill>
                  <a:srgbClr val="B23735"/>
                </a:solidFill>
                <a:latin typeface="Calibri"/>
                <a:ea typeface="Calibri"/>
                <a:cs typeface="Arial"/>
              </a:rPr>
              <a:t>. </a:t>
            </a:r>
            <a:br>
              <a:rPr lang="en-GB" sz="4000" dirty="0">
                <a:latin typeface="Calibri"/>
                <a:cs typeface="Arial" panose="020B0604020202020204" pitchFamily="34" charset="0"/>
              </a:rPr>
            </a:br>
            <a:r>
              <a:rPr lang="en-GB" sz="2000" i="1" dirty="0">
                <a:solidFill>
                  <a:schemeClr val="bg1"/>
                </a:solidFill>
                <a:latin typeface="Calibri"/>
                <a:ea typeface="Calibri"/>
                <a:cs typeface="Arial"/>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7"/>
            <a:ext cx="11871158" cy="3595599"/>
          </a:xfrm>
        </p:spPr>
        <p:txBody>
          <a:bodyPr vert="horz" lIns="91440" tIns="45720" rIns="91440" bIns="45720" rtlCol="0" anchor="t">
            <a:normAutofit/>
          </a:bodyPr>
          <a:lstStyle/>
          <a:p>
            <a:pPr algn="ctr" eaLnBrk="1" hangingPunct="1">
              <a:buFontTx/>
              <a:buNone/>
            </a:pPr>
            <a:endParaRPr lang="en-GB" altLang="en-US" sz="3600" dirty="0"/>
          </a:p>
          <a:p>
            <a:r>
              <a:rPr lang="en-GB" altLang="en-US" sz="2000" dirty="0">
                <a:latin typeface="Calibri"/>
                <a:ea typeface="Calibri" panose="020F0502020204030204" pitchFamily="34" charset="0"/>
                <a:cs typeface="Calibri"/>
              </a:rPr>
              <a:t> (Executive) Headteacher - Mr Denchfield</a:t>
            </a:r>
          </a:p>
          <a:p>
            <a:r>
              <a:rPr lang="en-GB" altLang="en-US" sz="2000" dirty="0">
                <a:latin typeface="Calibri" panose="020F0502020204030204" pitchFamily="34" charset="0"/>
                <a:ea typeface="Calibri" panose="020F0502020204030204" pitchFamily="34" charset="0"/>
                <a:cs typeface="Calibri" panose="020F0502020204030204" pitchFamily="34" charset="0"/>
              </a:rPr>
              <a:t>Deputy Headteachers - Mrs Goy and Mr Kent</a:t>
            </a:r>
            <a:endParaRPr lang="en-GB" sz="2000" i="0" dirty="0">
              <a:solidFill>
                <a:srgbClr val="000000"/>
              </a:solidFill>
              <a:effectLst/>
              <a:latin typeface="Calibri"/>
              <a:ea typeface="Calibri"/>
              <a:cs typeface="Calibri"/>
            </a:endParaRPr>
          </a:p>
          <a:p>
            <a:pPr rtl="0" fontAlgn="base"/>
            <a:endParaRPr lang="en-GB" sz="20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fontAlgn="base"/>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panose="020F0502020204030204" pitchFamily="34" charset="0"/>
                <a:ea typeface="Calibri" panose="020F0502020204030204" pitchFamily="34" charset="0"/>
                <a:cs typeface="Calibri" panose="020F0502020204030204" pitchFamily="34" charset="0"/>
              </a:rPr>
              <a:t>Welcome!</a:t>
            </a:r>
            <a:endParaRPr lang="en-GB" sz="4000" dirty="0">
              <a:solidFill>
                <a:srgbClr val="333333"/>
              </a:solidFill>
              <a:ea typeface="Calibri"/>
              <a:cs typeface="Calibri"/>
            </a:endParaRPr>
          </a:p>
        </p:txBody>
      </p:sp>
    </p:spTree>
    <p:extLst>
      <p:ext uri="{BB962C8B-B14F-4D97-AF65-F5344CB8AC3E}">
        <p14:creationId xmlns:p14="http://schemas.microsoft.com/office/powerpoint/2010/main" val="1101500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a:solidFill>
                  <a:schemeClr val="bg1"/>
                </a:solidFill>
                <a:latin typeface="Calibri"/>
                <a:ea typeface="Calibri"/>
                <a:cs typeface="Arial"/>
              </a:rPr>
              <a:t>Bournes Green Schools</a:t>
            </a:r>
            <a:br>
              <a:rPr lang="en-GB" sz="4000">
                <a:solidFill>
                  <a:schemeClr val="bg1"/>
                </a:solidFill>
                <a:latin typeface="Calibri"/>
                <a:ea typeface="Calibri"/>
                <a:cs typeface="Arial"/>
              </a:rPr>
            </a:br>
            <a:r>
              <a:rPr lang="en-GB" sz="1000">
                <a:solidFill>
                  <a:srgbClr val="B23735"/>
                </a:solidFill>
                <a:latin typeface="Calibri"/>
                <a:ea typeface="Calibri"/>
                <a:cs typeface="Arial"/>
              </a:rPr>
              <a:t>. </a:t>
            </a:r>
            <a:br>
              <a:rPr lang="en-GB" sz="4000">
                <a:latin typeface="Calibri"/>
                <a:cs typeface="Arial" panose="020B0604020202020204" pitchFamily="34" charset="0"/>
              </a:rPr>
            </a:br>
            <a:r>
              <a:rPr lang="en-GB" sz="2000" i="1">
                <a:solidFill>
                  <a:schemeClr val="bg1"/>
                </a:solidFill>
                <a:latin typeface="Calibri"/>
                <a:ea typeface="Calibri"/>
                <a:cs typeface="Arial"/>
              </a:rPr>
              <a:t>Believe, Grow, Succeed</a:t>
            </a: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panose="020F0502020204030204" pitchFamily="34" charset="0"/>
                <a:ea typeface="Calibri" panose="020F0502020204030204" pitchFamily="34" charset="0"/>
                <a:cs typeface="Calibri" panose="020F0502020204030204" pitchFamily="34" charset="0"/>
              </a:rPr>
              <a:t>Southend Primary School Admissions 2025</a:t>
            </a:r>
            <a:endParaRPr lang="en-GB" sz="4000" dirty="0">
              <a:solidFill>
                <a:srgbClr val="333333"/>
              </a:solidFill>
              <a:ea typeface="Calibri"/>
              <a:cs typeface="Calibri"/>
            </a:endParaRPr>
          </a:p>
        </p:txBody>
      </p:sp>
      <p:sp>
        <p:nvSpPr>
          <p:cNvPr id="9" name="Arrow: Right 8">
            <a:extLst>
              <a:ext uri="{FF2B5EF4-FFF2-40B4-BE49-F238E27FC236}">
                <a16:creationId xmlns:a16="http://schemas.microsoft.com/office/drawing/2014/main" id="{29027C7F-8782-5BEF-3BE3-6BE4E6323F12}"/>
              </a:ext>
            </a:extLst>
          </p:cNvPr>
          <p:cNvSpPr/>
          <p:nvPr/>
        </p:nvSpPr>
        <p:spPr>
          <a:xfrm>
            <a:off x="2305767" y="3171346"/>
            <a:ext cx="1184205" cy="64364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pic>
        <p:nvPicPr>
          <p:cNvPr id="19" name="Picture 18">
            <a:extLst>
              <a:ext uri="{FF2B5EF4-FFF2-40B4-BE49-F238E27FC236}">
                <a16:creationId xmlns:a16="http://schemas.microsoft.com/office/drawing/2014/main" id="{EDB77F62-4643-7DAC-A4A2-D5365A0FE72E}"/>
              </a:ext>
            </a:extLst>
          </p:cNvPr>
          <p:cNvPicPr>
            <a:picLocks noChangeAspect="1"/>
          </p:cNvPicPr>
          <p:nvPr/>
        </p:nvPicPr>
        <p:blipFill>
          <a:blip r:embed="rId4"/>
          <a:stretch>
            <a:fillRect/>
          </a:stretch>
        </p:blipFill>
        <p:spPr>
          <a:xfrm>
            <a:off x="3516211" y="2106971"/>
            <a:ext cx="5153744" cy="4513471"/>
          </a:xfrm>
          <a:prstGeom prst="rect">
            <a:avLst/>
          </a:prstGeom>
        </p:spPr>
      </p:pic>
    </p:spTree>
    <p:extLst>
      <p:ext uri="{BB962C8B-B14F-4D97-AF65-F5344CB8AC3E}">
        <p14:creationId xmlns:p14="http://schemas.microsoft.com/office/powerpoint/2010/main" val="2916628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a:solidFill>
                  <a:schemeClr val="bg1"/>
                </a:solidFill>
                <a:latin typeface="Calibri"/>
                <a:ea typeface="Calibri"/>
                <a:cs typeface="Arial"/>
              </a:rPr>
              <a:t>Bournes Green Schools</a:t>
            </a:r>
            <a:br>
              <a:rPr lang="en-GB" sz="4000">
                <a:solidFill>
                  <a:schemeClr val="bg1"/>
                </a:solidFill>
                <a:latin typeface="Calibri"/>
                <a:ea typeface="Calibri"/>
                <a:cs typeface="Arial"/>
              </a:rPr>
            </a:br>
            <a:r>
              <a:rPr lang="en-GB" sz="1000">
                <a:solidFill>
                  <a:srgbClr val="B23735"/>
                </a:solidFill>
                <a:latin typeface="Calibri"/>
                <a:ea typeface="Calibri"/>
                <a:cs typeface="Arial"/>
              </a:rPr>
              <a:t>. </a:t>
            </a:r>
            <a:br>
              <a:rPr lang="en-GB" sz="4000">
                <a:latin typeface="Calibri"/>
                <a:cs typeface="Arial" panose="020B0604020202020204" pitchFamily="34" charset="0"/>
              </a:rPr>
            </a:br>
            <a:r>
              <a:rPr lang="en-GB" sz="2000" i="1">
                <a:solidFill>
                  <a:schemeClr val="bg1"/>
                </a:solidFill>
                <a:latin typeface="Calibri"/>
                <a:ea typeface="Calibri"/>
                <a:cs typeface="Arial"/>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7"/>
            <a:ext cx="11871158" cy="3595599"/>
          </a:xfrm>
        </p:spPr>
        <p:txBody>
          <a:bodyPr vert="horz" lIns="91440" tIns="45720" rIns="91440" bIns="45720" rtlCol="0" anchor="t">
            <a:normAutofit/>
          </a:bodyPr>
          <a:lstStyle/>
          <a:p>
            <a:pPr algn="ctr" eaLnBrk="1" hangingPunct="1">
              <a:buFontTx/>
              <a:buNone/>
            </a:pPr>
            <a:endParaRPr lang="en-GB" altLang="en-US" sz="3600" dirty="0"/>
          </a:p>
          <a:p>
            <a:pPr rtl="0" fontAlgn="base"/>
            <a:endParaRPr lang="en-GB" sz="20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fontAlgn="base"/>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panose="020F0502020204030204" pitchFamily="34" charset="0"/>
                <a:ea typeface="Calibri" panose="020F0502020204030204" pitchFamily="34" charset="0"/>
                <a:cs typeface="Calibri" panose="020F0502020204030204" pitchFamily="34" charset="0"/>
              </a:rPr>
              <a:t>Bournes Green Infant School Admissions 2025</a:t>
            </a:r>
            <a:endParaRPr lang="en-GB" sz="4000" dirty="0">
              <a:solidFill>
                <a:srgbClr val="333333"/>
              </a:solidFill>
              <a:ea typeface="Calibri"/>
              <a:cs typeface="Calibri"/>
            </a:endParaRPr>
          </a:p>
        </p:txBody>
      </p:sp>
      <p:pic>
        <p:nvPicPr>
          <p:cNvPr id="10" name="Picture 9">
            <a:extLst>
              <a:ext uri="{FF2B5EF4-FFF2-40B4-BE49-F238E27FC236}">
                <a16:creationId xmlns:a16="http://schemas.microsoft.com/office/drawing/2014/main" id="{68857A85-DBED-AC58-C8FC-302ABF80FA4C}"/>
              </a:ext>
            </a:extLst>
          </p:cNvPr>
          <p:cNvPicPr>
            <a:picLocks noChangeAspect="1"/>
          </p:cNvPicPr>
          <p:nvPr/>
        </p:nvPicPr>
        <p:blipFill>
          <a:blip r:embed="rId4"/>
          <a:stretch>
            <a:fillRect/>
          </a:stretch>
        </p:blipFill>
        <p:spPr>
          <a:xfrm>
            <a:off x="483460" y="2176086"/>
            <a:ext cx="5153744" cy="4513472"/>
          </a:xfrm>
          <a:prstGeom prst="rect">
            <a:avLst/>
          </a:prstGeom>
        </p:spPr>
      </p:pic>
      <p:pic>
        <p:nvPicPr>
          <p:cNvPr id="13" name="Picture 12">
            <a:extLst>
              <a:ext uri="{FF2B5EF4-FFF2-40B4-BE49-F238E27FC236}">
                <a16:creationId xmlns:a16="http://schemas.microsoft.com/office/drawing/2014/main" id="{474B7D34-AC4F-CC1D-CF4E-723FC2A1AB4C}"/>
              </a:ext>
            </a:extLst>
          </p:cNvPr>
          <p:cNvPicPr>
            <a:picLocks noChangeAspect="1"/>
          </p:cNvPicPr>
          <p:nvPr/>
        </p:nvPicPr>
        <p:blipFill>
          <a:blip r:embed="rId5"/>
          <a:stretch>
            <a:fillRect/>
          </a:stretch>
        </p:blipFill>
        <p:spPr>
          <a:xfrm>
            <a:off x="6314123" y="2014786"/>
            <a:ext cx="5458587" cy="4674771"/>
          </a:xfrm>
          <a:prstGeom prst="rect">
            <a:avLst/>
          </a:prstGeom>
        </p:spPr>
      </p:pic>
    </p:spTree>
    <p:extLst>
      <p:ext uri="{BB962C8B-B14F-4D97-AF65-F5344CB8AC3E}">
        <p14:creationId xmlns:p14="http://schemas.microsoft.com/office/powerpoint/2010/main" val="433964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7"/>
            <a:ext cx="11871158" cy="3673092"/>
          </a:xfrm>
        </p:spPr>
        <p:txBody>
          <a:bodyPr vert="horz" lIns="91440" tIns="45720" rIns="91440" bIns="45720" rtlCol="0" anchor="t">
            <a:normAutofit/>
          </a:bodyPr>
          <a:lstStyle/>
          <a:p>
            <a:pPr algn="l" eaLnBrk="1" hangingPunct="1">
              <a:buFontTx/>
              <a:buNone/>
            </a:pPr>
            <a:r>
              <a:rPr lang="en-GB" altLang="en-US" sz="2000" b="1" dirty="0">
                <a:latin typeface="Calibri" panose="020F0502020204030204" pitchFamily="34" charset="0"/>
                <a:ea typeface="Calibri" panose="020F0502020204030204" pitchFamily="34" charset="0"/>
                <a:cs typeface="Calibri" panose="020F0502020204030204" pitchFamily="34" charset="0"/>
              </a:rPr>
              <a:t>Believe</a:t>
            </a:r>
            <a:r>
              <a:rPr lang="en-GB" altLang="en-US" sz="2000" dirty="0">
                <a:latin typeface="Calibri" panose="020F0502020204030204" pitchFamily="34" charset="0"/>
                <a:ea typeface="Calibri" panose="020F0502020204030204" pitchFamily="34" charset="0"/>
                <a:cs typeface="Calibri" panose="020F0502020204030204" pitchFamily="34" charset="0"/>
              </a:rPr>
              <a:t> - We believe in ourselves and each other in all that we do, even when faced with challenges.</a:t>
            </a:r>
          </a:p>
          <a:p>
            <a:pPr algn="l" eaLnBrk="1" hangingPunct="1">
              <a:buFontTx/>
              <a:buNone/>
            </a:pPr>
            <a:endParaRPr lang="en-GB" altLang="en-US" sz="2000" dirty="0">
              <a:latin typeface="Calibri" panose="020F0502020204030204" pitchFamily="34" charset="0"/>
              <a:ea typeface="Calibri" panose="020F0502020204030204" pitchFamily="34" charset="0"/>
              <a:cs typeface="Calibri" panose="020F0502020204030204" pitchFamily="34" charset="0"/>
            </a:endParaRPr>
          </a:p>
          <a:p>
            <a:pPr algn="l"/>
            <a:r>
              <a:rPr lang="en-GB" altLang="en-US" sz="2000" b="1" dirty="0">
                <a:latin typeface="Calibri" panose="020F0502020204030204" pitchFamily="34" charset="0"/>
                <a:ea typeface="Calibri" panose="020F0502020204030204" pitchFamily="34" charset="0"/>
                <a:cs typeface="Calibri" panose="020F0502020204030204" pitchFamily="34" charset="0"/>
              </a:rPr>
              <a:t>Grow</a:t>
            </a:r>
            <a:r>
              <a:rPr lang="en-GB" altLang="en-US" sz="2000" dirty="0">
                <a:latin typeface="Calibri" panose="020F0502020204030204" pitchFamily="34" charset="0"/>
                <a:ea typeface="Calibri" panose="020F0502020204030204" pitchFamily="34" charset="0"/>
                <a:cs typeface="Calibri" panose="020F0502020204030204" pitchFamily="34" charset="0"/>
              </a:rPr>
              <a:t> - </a:t>
            </a:r>
            <a:r>
              <a:rPr lang="en-GB" sz="2000"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We grow as individuals and become better people in every way. We take great pride in helping others grow. </a:t>
            </a:r>
            <a:r>
              <a:rPr lang="en-GB" sz="20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p>
          <a:p>
            <a:pPr algn="l" eaLnBrk="1" hangingPunct="1">
              <a:buFontTx/>
              <a:buNone/>
            </a:pPr>
            <a:endParaRPr lang="en-GB" altLang="en-US" sz="2000" dirty="0">
              <a:latin typeface="Calibri" panose="020F0502020204030204" pitchFamily="34" charset="0"/>
              <a:ea typeface="Calibri" panose="020F0502020204030204" pitchFamily="34" charset="0"/>
              <a:cs typeface="Calibri" panose="020F0502020204030204" pitchFamily="34" charset="0"/>
            </a:endParaRPr>
          </a:p>
          <a:p>
            <a:pPr algn="l" eaLnBrk="1" hangingPunct="1">
              <a:buFontTx/>
              <a:buNone/>
            </a:pPr>
            <a:r>
              <a:rPr lang="en-GB" altLang="en-US" sz="2000" b="1" dirty="0">
                <a:latin typeface="Calibri" panose="020F0502020204030204" pitchFamily="34" charset="0"/>
                <a:ea typeface="Calibri" panose="020F0502020204030204" pitchFamily="34" charset="0"/>
                <a:cs typeface="Calibri" panose="020F0502020204030204" pitchFamily="34" charset="0"/>
              </a:rPr>
              <a:t>Succeed</a:t>
            </a:r>
            <a:r>
              <a:rPr lang="en-GB" altLang="en-US" sz="2000" dirty="0">
                <a:latin typeface="Calibri" panose="020F0502020204030204" pitchFamily="34" charset="0"/>
                <a:ea typeface="Calibri" panose="020F0502020204030204" pitchFamily="34" charset="0"/>
                <a:cs typeface="Calibri" panose="020F0502020204030204" pitchFamily="34" charset="0"/>
              </a:rPr>
              <a:t> - </a:t>
            </a:r>
            <a:r>
              <a:rPr lang="en-GB" sz="2000"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We always try our best. We celebrate our own and other’s successes, inside and outside of school. We are proud of every achievement. </a:t>
            </a:r>
            <a:r>
              <a:rPr lang="en-GB" sz="2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GB" altLang="en-US" sz="2200" dirty="0">
              <a:latin typeface="Calibri" panose="020F0502020204030204" pitchFamily="34" charset="0"/>
              <a:ea typeface="Calibri" panose="020F0502020204030204" pitchFamily="34" charset="0"/>
              <a:cs typeface="Calibri" panose="020F0502020204030204" pitchFamily="34" charset="0"/>
            </a:endParaRPr>
          </a:p>
          <a:p>
            <a:pPr rtl="0" fontAlgn="base"/>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panose="020F0502020204030204" pitchFamily="34" charset="0"/>
                <a:ea typeface="Calibri" panose="020F0502020204030204" pitchFamily="34" charset="0"/>
                <a:cs typeface="Calibri" panose="020F0502020204030204" pitchFamily="34" charset="0"/>
              </a:rPr>
              <a:t>Our Core Values</a:t>
            </a:r>
            <a:endParaRPr lang="en-GB" sz="4000">
              <a:solidFill>
                <a:srgbClr val="333333"/>
              </a:solidFill>
              <a:ea typeface="Calibri"/>
              <a:cs typeface="Calibri"/>
            </a:endParaRPr>
          </a:p>
        </p:txBody>
      </p:sp>
      <p:pic>
        <p:nvPicPr>
          <p:cNvPr id="1028" name="Picture 4" descr="A white card with red text and a yellow smiley face&#10;&#10;Description automatically generated">
            <a:extLst>
              <a:ext uri="{FF2B5EF4-FFF2-40B4-BE49-F238E27FC236}">
                <a16:creationId xmlns:a16="http://schemas.microsoft.com/office/drawing/2014/main" id="{3CE8A14F-FA60-31BB-38EB-A554BF64769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23747" y="4311181"/>
            <a:ext cx="2944505" cy="2376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636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a:solidFill>
                  <a:schemeClr val="bg1"/>
                </a:solidFill>
                <a:latin typeface="Arial" panose="020B0604020202020204" pitchFamily="34" charset="0"/>
                <a:cs typeface="Arial" panose="020B0604020202020204" pitchFamily="34" charset="0"/>
              </a:rPr>
              <a:t>B O U R N E S  G R E </a:t>
            </a:r>
            <a:r>
              <a:rPr lang="en-GB" sz="3400" err="1">
                <a:solidFill>
                  <a:schemeClr val="bg1"/>
                </a:solidFill>
                <a:latin typeface="Arial" panose="020B0604020202020204" pitchFamily="34" charset="0"/>
                <a:cs typeface="Arial" panose="020B0604020202020204" pitchFamily="34" charset="0"/>
              </a:rPr>
              <a:t>E</a:t>
            </a:r>
            <a:r>
              <a:rPr lang="en-GB" sz="3400">
                <a:solidFill>
                  <a:schemeClr val="bg1"/>
                </a:solidFill>
                <a:latin typeface="Arial" panose="020B0604020202020204" pitchFamily="34" charset="0"/>
                <a:cs typeface="Arial" panose="020B0604020202020204" pitchFamily="34" charset="0"/>
              </a:rPr>
              <a:t> N   S C H O </a:t>
            </a:r>
            <a:r>
              <a:rPr lang="en-GB" sz="3400" err="1">
                <a:solidFill>
                  <a:schemeClr val="bg1"/>
                </a:solidFill>
                <a:latin typeface="Arial" panose="020B0604020202020204" pitchFamily="34" charset="0"/>
                <a:cs typeface="Arial" panose="020B0604020202020204" pitchFamily="34" charset="0"/>
              </a:rPr>
              <a:t>O</a:t>
            </a:r>
            <a:r>
              <a:rPr lang="en-GB" sz="3400">
                <a:solidFill>
                  <a:schemeClr val="bg1"/>
                </a:solidFill>
                <a:latin typeface="Arial" panose="020B0604020202020204" pitchFamily="34" charset="0"/>
                <a:cs typeface="Arial" panose="020B0604020202020204" pitchFamily="34" charset="0"/>
              </a:rPr>
              <a:t> L S</a:t>
            </a:r>
            <a:br>
              <a:rPr lang="en-GB" sz="3400">
                <a:solidFill>
                  <a:schemeClr val="bg1"/>
                </a:solidFill>
                <a:latin typeface="Arial" panose="020B0604020202020204" pitchFamily="34" charset="0"/>
                <a:cs typeface="Arial" panose="020B0604020202020204" pitchFamily="34" charset="0"/>
              </a:rPr>
            </a:br>
            <a:r>
              <a:rPr lang="en-GB" sz="2000">
                <a:solidFill>
                  <a:srgbClr val="B23735"/>
                </a:solidFill>
                <a:latin typeface="Arial" panose="020B0604020202020204" pitchFamily="34" charset="0"/>
                <a:cs typeface="Arial" panose="020B0604020202020204" pitchFamily="34" charset="0"/>
              </a:rPr>
              <a:t>.</a:t>
            </a:r>
            <a:br>
              <a:rPr lang="en-GB" sz="3400">
                <a:solidFill>
                  <a:schemeClr val="bg1"/>
                </a:solidFill>
                <a:latin typeface="Arial" panose="020B0604020202020204" pitchFamily="34" charset="0"/>
                <a:cs typeface="Arial" panose="020B0604020202020204" pitchFamily="34" charset="0"/>
              </a:rPr>
            </a:br>
            <a:r>
              <a:rPr lang="en-GB" sz="1800" i="1">
                <a:solidFill>
                  <a:schemeClr val="bg1"/>
                </a:solidFill>
                <a:latin typeface="Arial" panose="020B0604020202020204" pitchFamily="34" charset="0"/>
                <a:cs typeface="Arial" panose="020B0604020202020204" pitchFamily="34" charset="0"/>
              </a:rPr>
              <a:t>Believe, Grow, Succeed</a:t>
            </a: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panose="020F0502020204030204" pitchFamily="34" charset="0"/>
                <a:cs typeface="Calibri"/>
              </a:rPr>
              <a:t>Our School Rules</a:t>
            </a:r>
            <a:endParaRPr lang="en-GB" sz="4000">
              <a:solidFill>
                <a:srgbClr val="333333"/>
              </a:solidFill>
              <a:latin typeface="Calibri"/>
              <a:ea typeface="Calibri"/>
              <a:cs typeface="Calibri"/>
            </a:endParaRPr>
          </a:p>
        </p:txBody>
      </p:sp>
      <p:sp>
        <p:nvSpPr>
          <p:cNvPr id="5" name="Title 1">
            <a:extLst>
              <a:ext uri="{FF2B5EF4-FFF2-40B4-BE49-F238E27FC236}">
                <a16:creationId xmlns:a16="http://schemas.microsoft.com/office/drawing/2014/main" id="{AA46CFF0-59CD-B008-0789-AA522F2CA5A3}"/>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2050" name="Picture 2">
            <a:extLst>
              <a:ext uri="{FF2B5EF4-FFF2-40B4-BE49-F238E27FC236}">
                <a16:creationId xmlns:a16="http://schemas.microsoft.com/office/drawing/2014/main" id="{28B4FD36-BD80-5DA6-227D-FAF87E9B7A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9744" y="2384634"/>
            <a:ext cx="5938086" cy="39932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etallic 'Gold Award' Sticker 43mm - School Merit Stickers">
            <a:extLst>
              <a:ext uri="{FF2B5EF4-FFF2-40B4-BE49-F238E27FC236}">
                <a16:creationId xmlns:a16="http://schemas.microsoft.com/office/drawing/2014/main" id="{2C003AC6-63D0-F772-FD37-1D16B8B1263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57310" y="3670779"/>
            <a:ext cx="1508471" cy="14209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Metallic 'Gold Award' Sticker 43mm - School Merit Stickers">
            <a:extLst>
              <a:ext uri="{FF2B5EF4-FFF2-40B4-BE49-F238E27FC236}">
                <a16:creationId xmlns:a16="http://schemas.microsoft.com/office/drawing/2014/main" id="{A8722288-A05C-F226-228A-30150116B33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371793" y="3670779"/>
            <a:ext cx="1508471" cy="1420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1740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a:ea typeface="Calibri" panose="020F0502020204030204" pitchFamily="34" charset="0"/>
                <a:cs typeface="Calibri"/>
              </a:rPr>
              <a:t>Our Houses</a:t>
            </a:r>
            <a:endParaRPr lang="en-GB" sz="4000" dirty="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B928556-6574-8C70-4FFF-81B636A8D2F9}"/>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3074" name="Picture 2" descr="Image preview">
            <a:extLst>
              <a:ext uri="{FF2B5EF4-FFF2-40B4-BE49-F238E27FC236}">
                <a16:creationId xmlns:a16="http://schemas.microsoft.com/office/drawing/2014/main" id="{71462C46-B44D-51C2-08FC-500118BA03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19547" y="2176086"/>
            <a:ext cx="1752906" cy="402581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1">
            <a:extLst>
              <a:ext uri="{FF2B5EF4-FFF2-40B4-BE49-F238E27FC236}">
                <a16:creationId xmlns:a16="http://schemas.microsoft.com/office/drawing/2014/main" id="{A2CEC352-74ED-FCC4-229D-5B706FC9DAAD}"/>
              </a:ext>
            </a:extLst>
          </p:cNvPr>
          <p:cNvSpPr txBox="1"/>
          <p:nvPr/>
        </p:nvSpPr>
        <p:spPr>
          <a:xfrm>
            <a:off x="4029484" y="3680377"/>
            <a:ext cx="1190063" cy="1631216"/>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b="1" i="0" dirty="0">
                <a:solidFill>
                  <a:schemeClr val="accent4">
                    <a:lumMod val="75000"/>
                  </a:schemeClr>
                </a:solidFill>
                <a:effectLst/>
                <a:latin typeface="Calibri" panose="020F0502020204030204" pitchFamily="34" charset="0"/>
                <a:ea typeface="Calibri" panose="020F0502020204030204" pitchFamily="34" charset="0"/>
                <a:cs typeface="Calibri" panose="020F0502020204030204" pitchFamily="34" charset="0"/>
              </a:rPr>
              <a:t>Tuke</a:t>
            </a:r>
          </a:p>
          <a:p>
            <a:pPr algn="ctr"/>
            <a:endParaRPr lang="en-GB" sz="2000" b="1" dirty="0">
              <a:solidFill>
                <a:schemeClr val="accent6">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ctr"/>
            <a:r>
              <a:rPr lang="en-GB" sz="2000" b="1" dirty="0">
                <a:solidFill>
                  <a:schemeClr val="accent6">
                    <a:lumMod val="75000"/>
                  </a:schemeClr>
                </a:solidFill>
                <a:latin typeface="Calibri" panose="020F0502020204030204" pitchFamily="34" charset="0"/>
                <a:ea typeface="Calibri" panose="020F0502020204030204" pitchFamily="34" charset="0"/>
                <a:cs typeface="Calibri" panose="020F0502020204030204" pitchFamily="34" charset="0"/>
              </a:rPr>
              <a:t>Stafford</a:t>
            </a:r>
          </a:p>
          <a:p>
            <a:pPr algn="ctr"/>
            <a:endParaRPr lang="en-GB" sz="2000" b="1" i="0" dirty="0">
              <a:solidFill>
                <a:srgbClr val="FFC000"/>
              </a:solidFill>
              <a:effectLst/>
              <a:latin typeface="Calibri" panose="020F0502020204030204" pitchFamily="34" charset="0"/>
              <a:ea typeface="Calibri" panose="020F0502020204030204" pitchFamily="34" charset="0"/>
              <a:cs typeface="Calibri" panose="020F0502020204030204" pitchFamily="34" charset="0"/>
            </a:endParaRPr>
          </a:p>
          <a:p>
            <a:pPr algn="ctr"/>
            <a:endParaRPr lang="en-GB" sz="2000" b="1" dirty="0">
              <a:solidFill>
                <a:srgbClr val="B23735"/>
              </a:solidFill>
              <a:latin typeface="Calibri" panose="020F0502020204030204" pitchFamily="34" charset="0"/>
              <a:ea typeface="Calibri" panose="020F0502020204030204" pitchFamily="34" charset="0"/>
              <a:cs typeface="Calibri" panose="020F0502020204030204" pitchFamily="34" charset="0"/>
            </a:endParaRPr>
          </a:p>
        </p:txBody>
      </p:sp>
      <p:sp>
        <p:nvSpPr>
          <p:cNvPr id="5" name="TextBox 1">
            <a:extLst>
              <a:ext uri="{FF2B5EF4-FFF2-40B4-BE49-F238E27FC236}">
                <a16:creationId xmlns:a16="http://schemas.microsoft.com/office/drawing/2014/main" id="{BA97E891-6407-2140-7A8A-ACAAADE7D943}"/>
              </a:ext>
            </a:extLst>
          </p:cNvPr>
          <p:cNvSpPr txBox="1"/>
          <p:nvPr/>
        </p:nvSpPr>
        <p:spPr>
          <a:xfrm>
            <a:off x="6981263" y="3680377"/>
            <a:ext cx="1323462" cy="1015663"/>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b="1" dirty="0">
                <a:solidFill>
                  <a:srgbClr val="FFC000"/>
                </a:solidFill>
                <a:latin typeface="Calibri"/>
                <a:ea typeface="Calibri"/>
                <a:cs typeface="Calibri"/>
              </a:rPr>
              <a:t>Nevile</a:t>
            </a:r>
            <a:endParaRPr lang="en-GB" sz="2000" b="1" i="0" dirty="0">
              <a:solidFill>
                <a:srgbClr val="FFC000"/>
              </a:solidFill>
              <a:effectLst/>
              <a:latin typeface="Calibri" panose="020F0502020204030204" pitchFamily="34" charset="0"/>
              <a:ea typeface="Calibri" panose="020F0502020204030204" pitchFamily="34" charset="0"/>
              <a:cs typeface="Calibri" panose="020F0502020204030204" pitchFamily="34" charset="0"/>
            </a:endParaRPr>
          </a:p>
          <a:p>
            <a:pPr algn="ctr"/>
            <a:endParaRPr lang="en-GB" sz="2000" b="1" dirty="0">
              <a:solidFill>
                <a:srgbClr val="B23735"/>
              </a:solidFill>
              <a:latin typeface="Calibri" panose="020F0502020204030204" pitchFamily="34" charset="0"/>
              <a:ea typeface="Calibri" panose="020F0502020204030204" pitchFamily="34" charset="0"/>
              <a:cs typeface="Calibri" panose="020F0502020204030204" pitchFamily="34" charset="0"/>
            </a:endParaRPr>
          </a:p>
          <a:p>
            <a:pPr algn="ctr"/>
            <a:r>
              <a:rPr lang="en-GB" sz="2000" b="1" dirty="0">
                <a:solidFill>
                  <a:srgbClr val="B23735"/>
                </a:solidFill>
                <a:latin typeface="Calibri" panose="020F0502020204030204" pitchFamily="34" charset="0"/>
                <a:ea typeface="Calibri" panose="020F0502020204030204" pitchFamily="34" charset="0"/>
                <a:cs typeface="Calibri" panose="020F0502020204030204" pitchFamily="34" charset="0"/>
              </a:rPr>
              <a:t>Mowbray</a:t>
            </a:r>
          </a:p>
        </p:txBody>
      </p:sp>
    </p:spTree>
    <p:extLst>
      <p:ext uri="{BB962C8B-B14F-4D97-AF65-F5344CB8AC3E}">
        <p14:creationId xmlns:p14="http://schemas.microsoft.com/office/powerpoint/2010/main" val="2923956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7"/>
            <a:ext cx="11871158" cy="4562476"/>
          </a:xfrm>
        </p:spPr>
        <p:txBody>
          <a:bodyPr vert="horz" lIns="91440" tIns="45720" rIns="91440" bIns="45720" rtlCol="0" anchor="t">
            <a:normAutofit lnSpcReduction="10000"/>
          </a:bodyPr>
          <a:lstStyle/>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Outdoor Learning Area</a:t>
            </a:r>
          </a:p>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Sports pitch</a:t>
            </a:r>
          </a:p>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Lots of clubs (including Breakfast/After School Club)</a:t>
            </a:r>
          </a:p>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Infant Library</a:t>
            </a:r>
          </a:p>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Art gallery</a:t>
            </a:r>
          </a:p>
          <a:p>
            <a:pPr marL="342900" indent="-342900" algn="l" eaLnBrk="1" hangingPunct="1">
              <a:buFont typeface="Arial" panose="020B0604020202020204" pitchFamily="34" charset="0"/>
              <a:buChar char="•"/>
            </a:pPr>
            <a:r>
              <a:rPr lang="en-GB" altLang="en-US" sz="2000" dirty="0" err="1">
                <a:latin typeface="Calibri" panose="020F0502020204030204" pitchFamily="34" charset="0"/>
                <a:ea typeface="Calibri" panose="020F0502020204030204" pitchFamily="34" charset="0"/>
                <a:cs typeface="Calibri" panose="020F0502020204030204" pitchFamily="34" charset="0"/>
              </a:rPr>
              <a:t>UoBG</a:t>
            </a:r>
            <a:endParaRPr lang="en-GB" altLang="en-US" sz="2000" dirty="0">
              <a:latin typeface="Calibri" panose="020F0502020204030204" pitchFamily="34" charset="0"/>
              <a:ea typeface="Calibri" panose="020F0502020204030204" pitchFamily="34" charset="0"/>
              <a:cs typeface="Calibri" panose="020F0502020204030204" pitchFamily="34" charset="0"/>
            </a:endParaRPr>
          </a:p>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Access to a big school field</a:t>
            </a:r>
          </a:p>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Special weeks/days (Science Week, Book Week, British Black History Day, Mental Health Week) </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Special wider school events (e.g. Harvest, Remembrance, Christmas, Easter Bonnet Parade, Pantomime)</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Parents Association events (Colour Run, Christmas Fayre, Summer Fayre, Ice Cream final day treat) </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Sports competitions and Sports Day</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Educational Visits (e.g. Danbury, </a:t>
            </a:r>
            <a:r>
              <a:rPr lang="en-GB" sz="2000" dirty="0" err="1">
                <a:latin typeface="Calibri" panose="020F0502020204030204" pitchFamily="34" charset="0"/>
                <a:ea typeface="Calibri" panose="020F0502020204030204" pitchFamily="34" charset="0"/>
                <a:cs typeface="Calibri" panose="020F0502020204030204" pitchFamily="34" charset="0"/>
              </a:rPr>
              <a:t>Barleylands</a:t>
            </a:r>
            <a:r>
              <a:rPr lang="en-GB" sz="2000" dirty="0">
                <a:latin typeface="Calibri" panose="020F0502020204030204" pitchFamily="34" charset="0"/>
                <a:ea typeface="Calibri" panose="020F0502020204030204" pitchFamily="34" charset="0"/>
                <a:cs typeface="Calibri" panose="020F0502020204030204" pitchFamily="34" charset="0"/>
              </a:rPr>
              <a:t>)</a:t>
            </a:r>
            <a:endParaRPr lang="en-GB" sz="3300" dirty="0">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panose="020F0502020204030204" pitchFamily="34" charset="0"/>
                <a:ea typeface="Calibri" panose="020F0502020204030204" pitchFamily="34" charset="0"/>
                <a:cs typeface="Calibri" panose="020F0502020204030204" pitchFamily="34" charset="0"/>
              </a:rPr>
              <a:t>Our wider offer….</a:t>
            </a:r>
            <a:endParaRPr lang="en-GB" sz="4000" dirty="0">
              <a:solidFill>
                <a:srgbClr val="333333"/>
              </a:solidFill>
              <a:ea typeface="Calibri"/>
              <a:cs typeface="Calibri"/>
            </a:endParaRPr>
          </a:p>
        </p:txBody>
      </p:sp>
    </p:spTree>
    <p:extLst>
      <p:ext uri="{BB962C8B-B14F-4D97-AF65-F5344CB8AC3E}">
        <p14:creationId xmlns:p14="http://schemas.microsoft.com/office/powerpoint/2010/main" val="2279037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7"/>
            <a:ext cx="11871158" cy="4562476"/>
          </a:xfrm>
        </p:spPr>
        <p:txBody>
          <a:bodyPr vert="horz" lIns="91440" tIns="45720" rIns="91440" bIns="45720" rtlCol="0" anchor="t">
            <a:normAutofit lnSpcReduction="10000"/>
          </a:bodyPr>
          <a:lstStyle/>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Artist of the Half Term</a:t>
            </a:r>
          </a:p>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Language of the month</a:t>
            </a:r>
          </a:p>
          <a:p>
            <a:pPr marL="342900" indent="-342900" algn="l" eaLnBrk="1" hangingPunct="1">
              <a:buFont typeface="Arial" panose="020B0604020202020204" pitchFamily="34" charset="0"/>
              <a:buChar char="•"/>
            </a:pPr>
            <a:r>
              <a:rPr lang="en-GB" altLang="en-US" sz="2000" dirty="0">
                <a:latin typeface="Calibri" panose="020F0502020204030204" pitchFamily="34" charset="0"/>
                <a:ea typeface="Calibri" panose="020F0502020204030204" pitchFamily="34" charset="0"/>
                <a:cs typeface="Calibri" panose="020F0502020204030204" pitchFamily="34" charset="0"/>
              </a:rPr>
              <a:t>Fact of the week</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Celebration Assembly</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Join assemblies with the Juniors</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Learning Mentors (Mrs Baker/Mrs Westlake)</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Votes for Schools</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Learning Partners</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Online Worry Box</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School Council (Charity work)</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Eco-Council</a:t>
            </a:r>
          </a:p>
          <a:p>
            <a:pPr marL="342900" indent="-342900" algn="l" eaLnBrk="1" hangingPunct="1">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Pupil Advocates</a:t>
            </a:r>
          </a:p>
          <a:p>
            <a:pPr marL="342900" indent="-342900" algn="l" eaLnBrk="1" hangingPunct="1">
              <a:buFont typeface="Arial" panose="020B0604020202020204" pitchFamily="34" charset="0"/>
              <a:buChar char="•"/>
            </a:pPr>
            <a:endParaRPr lang="en-GB" sz="3300" dirty="0">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panose="020F0502020204030204" pitchFamily="34" charset="0"/>
                <a:ea typeface="Calibri" panose="020F0502020204030204" pitchFamily="34" charset="0"/>
                <a:cs typeface="Calibri" panose="020F0502020204030204" pitchFamily="34" charset="0"/>
              </a:rPr>
              <a:t>Our wider offer….</a:t>
            </a:r>
            <a:endParaRPr lang="en-GB" sz="4000" dirty="0">
              <a:solidFill>
                <a:srgbClr val="333333"/>
              </a:solidFill>
              <a:ea typeface="Calibri"/>
              <a:cs typeface="Calibri"/>
            </a:endParaRPr>
          </a:p>
        </p:txBody>
      </p:sp>
    </p:spTree>
    <p:extLst>
      <p:ext uri="{BB962C8B-B14F-4D97-AF65-F5344CB8AC3E}">
        <p14:creationId xmlns:p14="http://schemas.microsoft.com/office/powerpoint/2010/main" val="1795848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a:ea typeface="Calibri" panose="020F0502020204030204" pitchFamily="34" charset="0"/>
                <a:cs typeface="Calibri"/>
              </a:rPr>
              <a:t>Infant Outcomes</a:t>
            </a:r>
            <a:endParaRPr lang="en-GB" sz="4000" dirty="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B928556-6574-8C70-4FFF-81B636A8D2F9}"/>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6" name="Picture 5">
            <a:extLst>
              <a:ext uri="{FF2B5EF4-FFF2-40B4-BE49-F238E27FC236}">
                <a16:creationId xmlns:a16="http://schemas.microsoft.com/office/drawing/2014/main" id="{B4C9DBDF-E0C1-A615-CEC4-43F3C645D0B3}"/>
              </a:ext>
            </a:extLst>
          </p:cNvPr>
          <p:cNvPicPr>
            <a:picLocks noChangeAspect="1"/>
          </p:cNvPicPr>
          <p:nvPr/>
        </p:nvPicPr>
        <p:blipFill>
          <a:blip r:embed="rId4"/>
          <a:stretch>
            <a:fillRect/>
          </a:stretch>
        </p:blipFill>
        <p:spPr>
          <a:xfrm>
            <a:off x="1620471" y="2106971"/>
            <a:ext cx="8945223" cy="4515480"/>
          </a:xfrm>
          <a:prstGeom prst="rect">
            <a:avLst/>
          </a:prstGeom>
        </p:spPr>
      </p:pic>
    </p:spTree>
    <p:extLst>
      <p:ext uri="{BB962C8B-B14F-4D97-AF65-F5344CB8AC3E}">
        <p14:creationId xmlns:p14="http://schemas.microsoft.com/office/powerpoint/2010/main" val="1411978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a:ea typeface="Calibri" panose="020F0502020204030204" pitchFamily="34" charset="0"/>
                <a:cs typeface="Calibri"/>
              </a:rPr>
              <a:t>Junior Outcomes</a:t>
            </a:r>
            <a:endParaRPr lang="en-GB" sz="4000" dirty="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B928556-6574-8C70-4FFF-81B636A8D2F9}"/>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10" name="Picture 9">
            <a:extLst>
              <a:ext uri="{FF2B5EF4-FFF2-40B4-BE49-F238E27FC236}">
                <a16:creationId xmlns:a16="http://schemas.microsoft.com/office/drawing/2014/main" id="{E86467EC-75D1-C927-448C-B2E0BB5AB8C9}"/>
              </a:ext>
            </a:extLst>
          </p:cNvPr>
          <p:cNvPicPr>
            <a:picLocks noChangeAspect="1"/>
          </p:cNvPicPr>
          <p:nvPr/>
        </p:nvPicPr>
        <p:blipFill>
          <a:blip r:embed="rId4"/>
          <a:stretch>
            <a:fillRect/>
          </a:stretch>
        </p:blipFill>
        <p:spPr>
          <a:xfrm>
            <a:off x="1628151" y="2004813"/>
            <a:ext cx="8935697" cy="2848373"/>
          </a:xfrm>
          <a:prstGeom prst="rect">
            <a:avLst/>
          </a:prstGeom>
        </p:spPr>
      </p:pic>
    </p:spTree>
    <p:extLst>
      <p:ext uri="{BB962C8B-B14F-4D97-AF65-F5344CB8AC3E}">
        <p14:creationId xmlns:p14="http://schemas.microsoft.com/office/powerpoint/2010/main" val="216146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419525"/>
            <a:ext cx="11871158" cy="3477598"/>
          </a:xfrm>
        </p:spPr>
        <p:txBody>
          <a:bodyPr vert="horz" lIns="91440" tIns="45720" rIns="91440" bIns="45720" rtlCol="0" anchor="t">
            <a:noAutofit/>
          </a:bodyPr>
          <a:lstStyle/>
          <a:p>
            <a:pPr marL="285750" indent="-285750" algn="l">
              <a:buFont typeface="Arial"/>
              <a:buChar char="•"/>
            </a:pPr>
            <a:r>
              <a:rPr lang="en-GB" sz="2000" dirty="0">
                <a:latin typeface="Calibri"/>
                <a:ea typeface="Calibri"/>
                <a:cs typeface="Calibri"/>
              </a:rPr>
              <a:t>Our curriculum focuses highly on the development of vocabulary and the child as a whole person. </a:t>
            </a:r>
            <a:endParaRPr lang="en-US" sz="2000" dirty="0">
              <a:latin typeface="Calibri"/>
              <a:ea typeface="Calibri"/>
              <a:cs typeface="Calibri"/>
            </a:endParaRPr>
          </a:p>
          <a:p>
            <a:pPr marL="285750" indent="-285750" algn="l">
              <a:buFont typeface="Arial"/>
              <a:buChar char="•"/>
            </a:pPr>
            <a:r>
              <a:rPr lang="en-GB" sz="2000" dirty="0">
                <a:latin typeface="Calibri"/>
                <a:ea typeface="Calibri"/>
                <a:cs typeface="Calibri"/>
              </a:rPr>
              <a:t>It is important to us that your child is seen as a unique individual who is resilient, capable, confident and self-assured. </a:t>
            </a:r>
            <a:endParaRPr lang="en-US" sz="2000" dirty="0">
              <a:latin typeface="Calibri"/>
              <a:ea typeface="Calibri"/>
              <a:cs typeface="Calibri"/>
            </a:endParaRPr>
          </a:p>
          <a:p>
            <a:pPr marL="285750" indent="-285750" algn="l">
              <a:buFont typeface="Arial"/>
              <a:buChar char="•"/>
            </a:pPr>
            <a:r>
              <a:rPr lang="en-GB" sz="2000" dirty="0">
                <a:latin typeface="Calibri"/>
                <a:ea typeface="Calibri"/>
                <a:cs typeface="Calibri"/>
              </a:rPr>
              <a:t>Independence is encouraged alongside building positive relationships with both children and staff.</a:t>
            </a:r>
            <a:endParaRPr lang="en-US" sz="2000" dirty="0">
              <a:latin typeface="Calibri"/>
              <a:ea typeface="Calibri"/>
              <a:cs typeface="Calibri"/>
            </a:endParaRPr>
          </a:p>
          <a:p>
            <a:pPr marL="285750" indent="-285750" algn="l">
              <a:buFont typeface="Arial"/>
              <a:buChar char="•"/>
            </a:pPr>
            <a:r>
              <a:rPr lang="en-GB" sz="2000" dirty="0">
                <a:latin typeface="Calibri"/>
                <a:ea typeface="Calibri"/>
                <a:cs typeface="Calibri"/>
              </a:rPr>
              <a:t>We adapt and plan our curriculum to meet the needs of the children.</a:t>
            </a:r>
            <a:r>
              <a:rPr lang="en-GB" sz="1800" cap="all" dirty="0">
                <a:latin typeface="Segoe UI"/>
                <a:ea typeface="Calibri"/>
                <a:cs typeface="Segoe UI"/>
              </a:rPr>
              <a:t> </a:t>
            </a:r>
            <a:endParaRPr lang="en-US" sz="1800" cap="all" dirty="0">
              <a:latin typeface="Segoe UI"/>
              <a:ea typeface="Calibri"/>
              <a:cs typeface="Segoe UI"/>
            </a:endParaRPr>
          </a:p>
          <a:p>
            <a:pPr marL="285750" indent="-285750" algn="l">
              <a:buFont typeface="Arial"/>
              <a:buChar char="•"/>
            </a:pPr>
            <a:endParaRPr lang="en-US" sz="2000" cap="all" dirty="0">
              <a:latin typeface="Calibri"/>
              <a:ea typeface="Calibri"/>
              <a:cs typeface="Segoe UI"/>
            </a:endParaRPr>
          </a:p>
          <a:p>
            <a:pPr algn="l"/>
            <a:endParaRPr lang="en-GB" sz="2000" cap="all" dirty="0">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4" name="Subtitle 2">
            <a:extLst>
              <a:ext uri="{FF2B5EF4-FFF2-40B4-BE49-F238E27FC236}">
                <a16:creationId xmlns:a16="http://schemas.microsoft.com/office/drawing/2014/main" id="{80907361-B6A4-EA2B-FD99-F899F6A01997}"/>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dirty="0">
                <a:latin typeface="Calibri"/>
                <a:ea typeface="Calibri"/>
                <a:cs typeface="Calibri"/>
              </a:rPr>
              <a:t>EYFS Curriculum</a:t>
            </a:r>
            <a:endParaRPr lang="en-GB" sz="4000" dirty="0">
              <a:solidFill>
                <a:srgbClr val="333333"/>
              </a:solidFill>
              <a:latin typeface="Calibri"/>
              <a:ea typeface="Calibri"/>
              <a:cs typeface="Calibri"/>
            </a:endParaRPr>
          </a:p>
        </p:txBody>
      </p:sp>
      <p:pic>
        <p:nvPicPr>
          <p:cNvPr id="3" name="Picture 2" descr="A group of kids and a person in red aprons sitting at a table&#10;&#10;Description automatically generated">
            <a:extLst>
              <a:ext uri="{FF2B5EF4-FFF2-40B4-BE49-F238E27FC236}">
                <a16:creationId xmlns:a16="http://schemas.microsoft.com/office/drawing/2014/main" id="{4DF6720B-E555-61C0-2933-E3925BB57513}"/>
              </a:ext>
            </a:extLst>
          </p:cNvPr>
          <p:cNvPicPr>
            <a:picLocks noChangeAspect="1"/>
          </p:cNvPicPr>
          <p:nvPr/>
        </p:nvPicPr>
        <p:blipFill>
          <a:blip r:embed="rId4"/>
          <a:stretch>
            <a:fillRect/>
          </a:stretch>
        </p:blipFill>
        <p:spPr>
          <a:xfrm>
            <a:off x="4667715" y="4425155"/>
            <a:ext cx="2856569" cy="214831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4949439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375191"/>
            <a:ext cx="11871158" cy="3388987"/>
          </a:xfrm>
        </p:spPr>
        <p:txBody>
          <a:bodyPr vert="horz" lIns="91440" tIns="45720" rIns="91440" bIns="45720" rtlCol="0" anchor="t">
            <a:noAutofit/>
          </a:bodyPr>
          <a:lstStyle/>
          <a:p>
            <a:pPr marL="285750" indent="-285750" algn="l">
              <a:buFont typeface="Wingdings,Sans-Serif"/>
              <a:buChar char="§"/>
            </a:pPr>
            <a:r>
              <a:rPr lang="en-GB" sz="2000">
                <a:latin typeface="Calibri"/>
                <a:ea typeface="Calibri"/>
                <a:cs typeface="Arial"/>
              </a:rPr>
              <a:t>Personal, social and emotional development (building relationships, self-regulation and managing self)</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Communication and language (listening, attention and understanding and speaking)</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Physical development (gross motor skills and fine motor skills)</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Literacy (comprehension, word reading and writing)</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Mathematics (number and numerical patterns)</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Understanding the world (people, culture and communities, the natural world  and past and present)</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Expressive arts and design (creating with materials and being imaginative and expressive)</a:t>
            </a:r>
            <a:endParaRPr lang="en-GB" sz="2000">
              <a:latin typeface="Calibr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Curriculum Areas</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16679201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66166" y="2014786"/>
            <a:ext cx="11871158" cy="4810014"/>
          </a:xfrm>
        </p:spPr>
        <p:txBody>
          <a:bodyPr vert="horz" lIns="91440" tIns="45720" rIns="91440" bIns="45720" rtlCol="0" anchor="t">
            <a:normAutofit/>
          </a:bodyPr>
          <a:lstStyle/>
          <a:p>
            <a:pPr marL="285750" indent="-285750" algn="l">
              <a:buFont typeface="Arial" panose="020B0604020202020204" pitchFamily="34" charset="0"/>
              <a:buChar char="•"/>
            </a:pPr>
            <a:r>
              <a:rPr lang="en-GB" sz="2000" dirty="0">
                <a:latin typeface="Calibri"/>
                <a:ea typeface="Calibri"/>
                <a:cs typeface="Segoe UI"/>
              </a:rPr>
              <a:t>We follow a government validated systematic synthetic phonics programme called </a:t>
            </a:r>
            <a:r>
              <a:rPr lang="en-GB" sz="2000" i="1" dirty="0">
                <a:latin typeface="Calibri"/>
                <a:ea typeface="Calibri"/>
                <a:cs typeface="Segoe UI"/>
              </a:rPr>
              <a:t>‘Little Wandle Letters and Sounds revised’</a:t>
            </a:r>
            <a:endParaRPr lang="en-US" sz="2000" dirty="0">
              <a:latin typeface="Calibri"/>
              <a:ea typeface="Calibri"/>
              <a:cs typeface="Segoe UI"/>
            </a:endParaRPr>
          </a:p>
          <a:p>
            <a:pPr marL="285750" indent="-285750" algn="l">
              <a:buFont typeface="Arial" panose="020B0604020202020204" pitchFamily="34" charset="0"/>
              <a:buChar char="•"/>
            </a:pPr>
            <a:r>
              <a:rPr lang="en-GB" sz="2000" dirty="0">
                <a:latin typeface="Calibri"/>
                <a:ea typeface="Calibri"/>
                <a:cs typeface="Segoe UI"/>
              </a:rPr>
              <a:t>Phonics is an integral part of children's learning. It is the foundation for their reading and writing and is taught daily throughout the year.</a:t>
            </a:r>
          </a:p>
          <a:p>
            <a:pPr marL="285750" indent="-285750" algn="l">
              <a:buFont typeface="Arial" panose="020B0604020202020204" pitchFamily="34" charset="0"/>
              <a:buChar char="•"/>
            </a:pPr>
            <a:r>
              <a:rPr lang="en-GB" sz="2000" dirty="0">
                <a:latin typeface="Calibri"/>
                <a:ea typeface="Calibri"/>
                <a:cs typeface="Segoe UI"/>
              </a:rPr>
              <a:t>We offer workshops to support parents through our phonics work.</a:t>
            </a:r>
          </a:p>
          <a:p>
            <a:pPr marL="285750" indent="-285750" algn="l">
              <a:buFont typeface="Arial" panose="020B0604020202020204" pitchFamily="34" charset="0"/>
              <a:buChar char="•"/>
            </a:pPr>
            <a:endParaRPr lang="en-GB" sz="2000" dirty="0">
              <a:latin typeface="Calibri"/>
              <a:ea typeface="Calibri"/>
              <a:cs typeface="Segoe UI"/>
            </a:endParaRPr>
          </a:p>
          <a:p>
            <a:pPr algn="l"/>
            <a:endParaRPr lang="en-US" sz="2000" dirty="0">
              <a:latin typeface="Calibri"/>
              <a:ea typeface="Calibri"/>
              <a:cs typeface="Segoe U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a:cs typeface="Calibri"/>
              </a:rPr>
              <a:t>Phonics</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4098" name="Picture 2">
            <a:extLst>
              <a:ext uri="{FF2B5EF4-FFF2-40B4-BE49-F238E27FC236}">
                <a16:creationId xmlns:a16="http://schemas.microsoft.com/office/drawing/2014/main" id="{BED16083-AFEE-F29B-0291-1913239843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2382" y="3921763"/>
            <a:ext cx="5038725" cy="2390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883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Autofit/>
          </a:bodyPr>
          <a:lstStyle/>
          <a:p>
            <a:pPr marL="342900" indent="-342900" algn="l" fontAlgn="base">
              <a:buChar char="•"/>
            </a:pPr>
            <a:r>
              <a:rPr lang="en-GB" sz="2000" dirty="0">
                <a:solidFill>
                  <a:srgbClr val="000000"/>
                </a:solidFill>
                <a:latin typeface="Calibri"/>
                <a:cs typeface="Calibri"/>
              </a:rPr>
              <a:t>All children in the Infants are eligible for a free school dinner should you wish</a:t>
            </a:r>
            <a:r>
              <a:rPr lang="en-GB" sz="2000" b="0" i="0" u="none" strike="noStrike" dirty="0">
                <a:solidFill>
                  <a:srgbClr val="000000"/>
                </a:solidFill>
                <a:effectLst/>
                <a:latin typeface="Calibri"/>
                <a:cs typeface="Calibri"/>
              </a:rPr>
              <a:t>.</a:t>
            </a:r>
            <a:r>
              <a:rPr lang="en-GB" sz="2000" dirty="0">
                <a:solidFill>
                  <a:srgbClr val="000000"/>
                </a:solidFill>
                <a:latin typeface="Calibri"/>
                <a:cs typeface="Calibri"/>
              </a:rPr>
              <a:t> </a:t>
            </a:r>
            <a:endParaRPr lang="en-US" sz="2000" dirty="0">
              <a:solidFill>
                <a:srgbClr val="000000"/>
              </a:solidFill>
              <a:latin typeface="Calibri"/>
              <a:cs typeface="Calibri"/>
            </a:endParaRPr>
          </a:p>
          <a:p>
            <a:pPr marL="342900" indent="-342900" algn="l">
              <a:buChar char="•"/>
            </a:pPr>
            <a:r>
              <a:rPr lang="en-GB" altLang="en-US" sz="2000" dirty="0">
                <a:latin typeface="Calibri"/>
                <a:cs typeface="Calibri"/>
              </a:rPr>
              <a:t>School Dinners are ordered via through MCAS app.</a:t>
            </a:r>
            <a:endParaRPr lang="en-GB" altLang="en-US" sz="2000" dirty="0">
              <a:latin typeface="Calibri"/>
              <a:cs typeface="Calibri" panose="020F0502020204030204" pitchFamily="34" charset="0"/>
            </a:endParaRPr>
          </a:p>
          <a:p>
            <a:pPr marL="342900" indent="-342900" algn="l">
              <a:buChar char="•"/>
            </a:pPr>
            <a:r>
              <a:rPr lang="en-GB" altLang="en-US" sz="2000" dirty="0">
                <a:latin typeface="Calibri"/>
                <a:cs typeface="Calibri"/>
              </a:rPr>
              <a:t>If your child would rather a packed lunch, please pack enough food that they will eat. Please ensure you clearly label the lunchbox with your child’s name. </a:t>
            </a:r>
            <a:endParaRPr lang="en-GB" altLang="en-US" sz="2000" dirty="0">
              <a:latin typeface="Calibri"/>
              <a:cs typeface="Calibri" panose="020F0502020204030204" pitchFamily="34" charset="0"/>
            </a:endParaRPr>
          </a:p>
          <a:p>
            <a:pPr marL="342900" indent="-342900" algn="l">
              <a:buChar char="•"/>
            </a:pPr>
            <a:r>
              <a:rPr lang="en-GB" altLang="en-US" sz="2000" dirty="0">
                <a:latin typeface="Calibri"/>
                <a:cs typeface="Calibri"/>
              </a:rPr>
              <a:t>Please provide your child with a named water bottle. </a:t>
            </a:r>
            <a:endParaRPr lang="en-GB" altLang="en-US" sz="2000" dirty="0">
              <a:latin typeface="Calibri"/>
              <a:cs typeface="Calibri" panose="020F0502020204030204" pitchFamily="34" charset="0"/>
            </a:endParaRPr>
          </a:p>
          <a:p>
            <a:pPr algn="l">
              <a:buFont typeface="Wingdings 3" charset="2"/>
              <a:buNone/>
              <a:defRPr/>
            </a:pPr>
            <a:endParaRPr lang="en-GB" altLang="en-US" sz="2000" dirty="0">
              <a:latin typeface="Calibri"/>
              <a:cs typeface="Calibri" panose="020F0502020204030204" pitchFamily="34" charset="0"/>
            </a:endParaRPr>
          </a:p>
          <a:p>
            <a:pPr>
              <a:defRPr/>
            </a:pPr>
            <a:r>
              <a:rPr lang="en-GB" altLang="en-US" sz="2000" b="1" u="sng" dirty="0">
                <a:latin typeface="Calibri"/>
                <a:cs typeface="Calibri"/>
              </a:rPr>
              <a:t>We are an allergy aware school. </a:t>
            </a:r>
            <a:endParaRPr lang="en-GB" altLang="en-US" sz="2000" b="1" u="sng" dirty="0">
              <a:latin typeface="Calibri"/>
              <a:cs typeface="Calibri" panose="020F0502020204030204" pitchFamily="34" charset="0"/>
            </a:endParaRPr>
          </a:p>
          <a:p>
            <a:pPr>
              <a:defRPr/>
            </a:pPr>
            <a:r>
              <a:rPr lang="en-GB" altLang="en-US" sz="2000" b="1" u="sng" dirty="0">
                <a:latin typeface="Calibri"/>
                <a:cs typeface="Calibri"/>
              </a:rPr>
              <a:t>Please do not send any nut products into school via lunchboxes or donated items. </a:t>
            </a:r>
            <a:endParaRPr lang="en-GB" altLang="en-US" sz="2000" b="1" u="sng" dirty="0">
              <a:latin typeface="Calibri"/>
              <a:cs typeface="Calibri" panose="020F0502020204030204" pitchFamily="34" charset="0"/>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Lunch</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DB67F88A-FC56-8F9E-22CC-D1370AFC3FC0}"/>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789246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Autofit/>
          </a:bodyPr>
          <a:lstStyle/>
          <a:p>
            <a:pPr algn="l"/>
            <a:r>
              <a:rPr lang="en-GB" altLang="en-US" sz="2000" dirty="0">
                <a:latin typeface="Calibri"/>
                <a:cs typeface="Calibri"/>
              </a:rPr>
              <a:t>Mrs Goy (Inclusion Lead)</a:t>
            </a:r>
            <a:endParaRPr lang="en-GB" dirty="0"/>
          </a:p>
          <a:p>
            <a:pPr algn="l"/>
            <a:r>
              <a:rPr lang="en-GB" altLang="en-US" sz="2000" dirty="0">
                <a:latin typeface="Calibri"/>
                <a:cs typeface="Calibri"/>
              </a:rPr>
              <a:t>Mrs Baker (Learning Mentor)</a:t>
            </a:r>
            <a:endParaRPr lang="en-GB" altLang="en-US" sz="2000" dirty="0">
              <a:latin typeface="Calibri"/>
              <a:ea typeface="Calibri"/>
              <a:cs typeface="Calibri"/>
            </a:endParaRPr>
          </a:p>
          <a:p>
            <a:pPr algn="l"/>
            <a:r>
              <a:rPr lang="en-GB" altLang="en-US" sz="2000" dirty="0">
                <a:latin typeface="Calibri"/>
                <a:cs typeface="Calibri"/>
              </a:rPr>
              <a:t>Mrs Groves (SENCO)</a:t>
            </a:r>
          </a:p>
          <a:p>
            <a:pPr algn="l"/>
            <a:endParaRPr lang="en-GB" altLang="en-US" sz="2000" dirty="0">
              <a:latin typeface="Calibri"/>
              <a:cs typeface="Calibri"/>
            </a:endParaRPr>
          </a:p>
          <a:p>
            <a:pPr algn="l"/>
            <a:r>
              <a:rPr lang="en-GB" altLang="en-US" sz="2000" dirty="0">
                <a:latin typeface="Calibri"/>
                <a:cs typeface="Calibri"/>
              </a:rPr>
              <a:t>Please do get in touch if you need any support or advice. We want to help!</a:t>
            </a:r>
          </a:p>
          <a:p>
            <a:pPr algn="l" rtl="0" fontAlgn="base"/>
            <a:endParaRPr lang="en-GB" sz="2400" b="0" i="0" u="none" strike="noStrike" dirty="0">
              <a:solidFill>
                <a:srgbClr val="000000"/>
              </a:solidFill>
              <a:effectLst/>
            </a:endParaRPr>
          </a:p>
          <a:p>
            <a:pPr algn="l" rtl="0" fontAlgn="base"/>
            <a:endParaRPr lang="en-GB" dirty="0">
              <a:solidFill>
                <a:srgbClr val="000000"/>
              </a:solidFill>
            </a:endParaRPr>
          </a:p>
          <a:p>
            <a:pPr algn="l" rtl="0" fontAlgn="base"/>
            <a:endParaRPr lang="en-GB" altLang="en-US" sz="2400" dirty="0">
              <a:cs typeface="Calibri" panose="020F0502020204030204" pitchFamily="34" charset="0"/>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Inclusion Team</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07FF7B40-7BCF-0560-977B-18246265F39D}"/>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1996267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66166" y="2014786"/>
            <a:ext cx="11871158" cy="4593771"/>
          </a:xfrm>
        </p:spPr>
        <p:txBody>
          <a:bodyPr vert="horz" lIns="91440" tIns="45720" rIns="91440" bIns="45720" rtlCol="0" anchor="t">
            <a:noAutofit/>
          </a:bodyPr>
          <a:lstStyle/>
          <a:p>
            <a:pPr marL="457200" indent="-457200" algn="l">
              <a:buFont typeface="Arial" panose="020B0604020202020204" pitchFamily="34" charset="0"/>
              <a:buChar char="•"/>
            </a:pPr>
            <a:r>
              <a:rPr lang="en-GB" altLang="en-US" sz="2000" dirty="0">
                <a:latin typeface="Calibri"/>
                <a:cs typeface="Calibri"/>
              </a:rPr>
              <a:t>Holidays during term time are not authorised and you will likely incur a fine. We do not provide homework to take on holiday.</a:t>
            </a:r>
          </a:p>
          <a:p>
            <a:pPr marL="457200" indent="-457200" algn="l">
              <a:buFont typeface="Arial" panose="020B0604020202020204" pitchFamily="34" charset="0"/>
              <a:buChar char="•"/>
            </a:pPr>
            <a:r>
              <a:rPr lang="en-GB" altLang="en-US" sz="2000" dirty="0">
                <a:latin typeface="Calibri"/>
                <a:cs typeface="Calibri"/>
              </a:rPr>
              <a:t>If you are struggling to get your child into school for any reason, please speak to us and we will do our best to support you.</a:t>
            </a:r>
          </a:p>
          <a:p>
            <a:pPr marL="457200" indent="-457200" algn="l">
              <a:buFont typeface="Arial" panose="020B0604020202020204" pitchFamily="34" charset="0"/>
              <a:buChar char="•"/>
            </a:pPr>
            <a:r>
              <a:rPr lang="en-GB" sz="2000" u="sng" dirty="0">
                <a:solidFill>
                  <a:srgbClr val="000000"/>
                </a:solidFill>
                <a:latin typeface="Calibri"/>
                <a:cs typeface="Calibri"/>
              </a:rPr>
              <a:t>Infant</a:t>
            </a:r>
            <a:r>
              <a:rPr lang="en-GB" sz="2000" i="0" u="sng" dirty="0">
                <a:solidFill>
                  <a:srgbClr val="000000"/>
                </a:solidFill>
                <a:effectLst/>
                <a:latin typeface="Calibri"/>
                <a:cs typeface="Calibri"/>
              </a:rPr>
              <a:t> School times</a:t>
            </a:r>
            <a:endParaRPr lang="en-GB" sz="2000" i="0" dirty="0">
              <a:solidFill>
                <a:srgbClr val="000000"/>
              </a:solidFill>
              <a:effectLst/>
              <a:latin typeface="Calibri"/>
              <a:cs typeface="Calibri"/>
            </a:endParaRPr>
          </a:p>
          <a:p>
            <a:pPr algn="l"/>
            <a:r>
              <a:rPr lang="en-GB" sz="2000" dirty="0">
                <a:solidFill>
                  <a:srgbClr val="000000"/>
                </a:solidFill>
                <a:latin typeface="Calibri"/>
                <a:cs typeface="Calibri"/>
              </a:rPr>
              <a:t>8-35am</a:t>
            </a:r>
            <a:r>
              <a:rPr lang="en-GB" sz="2000" b="0" i="0" dirty="0">
                <a:solidFill>
                  <a:srgbClr val="000000"/>
                </a:solidFill>
                <a:effectLst/>
                <a:latin typeface="Calibri"/>
                <a:cs typeface="Calibri"/>
              </a:rPr>
              <a:t> - Soft start (children may come into school from this time)</a:t>
            </a:r>
            <a:endParaRPr lang="en-GB" sz="2000" b="0" i="0" dirty="0">
              <a:solidFill>
                <a:srgbClr val="000000"/>
              </a:solidFill>
              <a:effectLst/>
              <a:latin typeface="Calibri"/>
              <a:ea typeface="Calibri"/>
              <a:cs typeface="Calibri"/>
            </a:endParaRPr>
          </a:p>
          <a:p>
            <a:pPr algn="l"/>
            <a:r>
              <a:rPr lang="en-GB" sz="2000" dirty="0">
                <a:solidFill>
                  <a:srgbClr val="000000"/>
                </a:solidFill>
                <a:latin typeface="Calibri"/>
                <a:cs typeface="Calibri"/>
              </a:rPr>
              <a:t>8-40am</a:t>
            </a:r>
            <a:r>
              <a:rPr lang="en-GB" sz="2000" b="0" i="0" dirty="0">
                <a:solidFill>
                  <a:srgbClr val="000000"/>
                </a:solidFill>
                <a:effectLst/>
                <a:latin typeface="Calibri"/>
                <a:cs typeface="Calibri"/>
              </a:rPr>
              <a:t> - Official start to the School Day</a:t>
            </a:r>
            <a:endParaRPr lang="en-GB" sz="2000" b="0" i="0" dirty="0">
              <a:solidFill>
                <a:srgbClr val="000000"/>
              </a:solidFill>
              <a:effectLst/>
              <a:latin typeface="Calibri"/>
              <a:ea typeface="Calibri"/>
              <a:cs typeface="Calibri"/>
            </a:endParaRPr>
          </a:p>
          <a:p>
            <a:pPr algn="l"/>
            <a:r>
              <a:rPr lang="en-GB" sz="2000" dirty="0">
                <a:solidFill>
                  <a:srgbClr val="000000"/>
                </a:solidFill>
                <a:latin typeface="Calibri"/>
                <a:cs typeface="Calibri"/>
              </a:rPr>
              <a:t>3-10pm</a:t>
            </a:r>
            <a:r>
              <a:rPr lang="en-GB" sz="2000" b="0" i="0" dirty="0">
                <a:solidFill>
                  <a:srgbClr val="000000"/>
                </a:solidFill>
                <a:effectLst/>
                <a:latin typeface="Calibri"/>
                <a:cs typeface="Calibri"/>
              </a:rPr>
              <a:t> - End of the School Day</a:t>
            </a:r>
            <a:endParaRPr lang="en-GB" sz="2000" b="0" i="0" dirty="0">
              <a:solidFill>
                <a:srgbClr val="000000"/>
              </a:solidFill>
              <a:effectLst/>
              <a:latin typeface="Calibri"/>
              <a:ea typeface="Calibri"/>
              <a:cs typeface="Calibri"/>
            </a:endParaRPr>
          </a:p>
          <a:p>
            <a:pPr marL="457200" indent="-457200" algn="l" eaLnBrk="1" fontAlgn="auto" hangingPunct="1">
              <a:spcAft>
                <a:spcPts val="0"/>
              </a:spcAft>
              <a:buFont typeface="Arial" panose="020B0604020202020204" pitchFamily="34" charset="0"/>
              <a:buChar char="•"/>
              <a:defRPr/>
            </a:pPr>
            <a:endParaRPr lang="en-GB" dirty="0"/>
          </a:p>
          <a:p>
            <a:pPr marL="457200" indent="-457200" algn="l" eaLnBrk="1" fontAlgn="auto" hangingPunct="1">
              <a:spcAft>
                <a:spcPts val="0"/>
              </a:spcAft>
              <a:buChar char="•"/>
              <a:defRPr/>
            </a:pPr>
            <a:endParaRPr lang="en-GB" dirty="0"/>
          </a:p>
          <a:p>
            <a:pPr algn="l">
              <a:defRPr/>
            </a:pPr>
            <a:endParaRPr lang="en-GB" dirty="0"/>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Attendance &amp; Punctuality</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1C30E923-C5CE-B222-8499-3C13D5D96E3F}"/>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798035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014786"/>
            <a:ext cx="11871158" cy="4827094"/>
          </a:xfrm>
        </p:spPr>
        <p:txBody>
          <a:bodyPr vert="horz" lIns="91440" tIns="45720" rIns="91440" bIns="45720" rtlCol="0" anchor="t">
            <a:normAutofit fontScale="92500" lnSpcReduction="10000"/>
          </a:bodyPr>
          <a:lstStyle/>
          <a:p>
            <a:pPr algn="l"/>
            <a:r>
              <a:rPr lang="en-GB" altLang="en-US" sz="2200" dirty="0">
                <a:cs typeface="Calibri"/>
              </a:rPr>
              <a:t>Class emails (e.g. </a:t>
            </a:r>
            <a:r>
              <a:rPr lang="en-GB" altLang="en-US" sz="2200" dirty="0">
                <a:cs typeface="Calibri"/>
                <a:hlinkClick r:id="rId2"/>
              </a:rPr>
              <a:t>RN@bournesgreen.secat.co.uk</a:t>
            </a:r>
            <a:r>
              <a:rPr lang="en-GB" altLang="en-US" sz="2200" dirty="0">
                <a:cs typeface="Calibri"/>
              </a:rPr>
              <a:t>, </a:t>
            </a:r>
            <a:r>
              <a:rPr lang="en-GB" altLang="en-US" sz="2200" dirty="0">
                <a:cs typeface="Calibri"/>
                <a:hlinkClick r:id="rId3"/>
              </a:rPr>
              <a:t>2B@bournesgreen.secat.co.uk</a:t>
            </a:r>
            <a:r>
              <a:rPr lang="en-GB" altLang="en-US" sz="2200" dirty="0">
                <a:cs typeface="Calibri"/>
              </a:rPr>
              <a:t> ) </a:t>
            </a:r>
            <a:endParaRPr lang="en-US" sz="2200" dirty="0"/>
          </a:p>
          <a:p>
            <a:pPr algn="l"/>
            <a:r>
              <a:rPr lang="en-GB" altLang="en-US" sz="2200" dirty="0">
                <a:cs typeface="Calibri"/>
              </a:rPr>
              <a:t>School Office</a:t>
            </a:r>
            <a:endParaRPr lang="en-GB" altLang="en-US" sz="2200" dirty="0">
              <a:ea typeface="Calibri"/>
              <a:cs typeface="Calibri"/>
            </a:endParaRPr>
          </a:p>
          <a:p>
            <a:pPr algn="l"/>
            <a:r>
              <a:rPr lang="en-GB" altLang="en-US" sz="2200" dirty="0">
                <a:cs typeface="Calibri"/>
              </a:rPr>
              <a:t>Gate Duty</a:t>
            </a:r>
          </a:p>
          <a:p>
            <a:pPr algn="l"/>
            <a:r>
              <a:rPr lang="en-GB" altLang="en-US" sz="2200" dirty="0">
                <a:cs typeface="Calibri"/>
              </a:rPr>
              <a:t>Parents Evenings </a:t>
            </a:r>
            <a:endParaRPr lang="en-GB" altLang="en-US" sz="2200" dirty="0">
              <a:cs typeface="Calibri" panose="020F0502020204030204" pitchFamily="34" charset="0"/>
            </a:endParaRPr>
          </a:p>
          <a:p>
            <a:pPr algn="l" eaLnBrk="1" hangingPunct="1">
              <a:defRPr/>
            </a:pPr>
            <a:r>
              <a:rPr lang="en-GB" altLang="en-US" sz="2200" dirty="0">
                <a:cs typeface="Calibri"/>
              </a:rPr>
              <a:t>Book Looks in the Autumn and Spring Term</a:t>
            </a:r>
          </a:p>
          <a:p>
            <a:pPr algn="l">
              <a:defRPr/>
            </a:pPr>
            <a:r>
              <a:rPr lang="en-GB" altLang="en-US" sz="2200" dirty="0">
                <a:cs typeface="Calibri"/>
              </a:rPr>
              <a:t>Open Evening in the Summer Term</a:t>
            </a:r>
          </a:p>
          <a:p>
            <a:pPr algn="l" eaLnBrk="1" hangingPunct="1">
              <a:defRPr/>
            </a:pPr>
            <a:r>
              <a:rPr lang="en-GB" altLang="en-US" sz="2200" dirty="0">
                <a:cs typeface="Calibri"/>
              </a:rPr>
              <a:t>Weekly Newsletter</a:t>
            </a:r>
          </a:p>
          <a:p>
            <a:pPr algn="l" eaLnBrk="1" hangingPunct="1">
              <a:defRPr/>
            </a:pPr>
            <a:r>
              <a:rPr lang="en-GB" altLang="en-US" sz="2200" dirty="0">
                <a:cs typeface="Calibri"/>
              </a:rPr>
              <a:t>Website</a:t>
            </a:r>
          </a:p>
          <a:p>
            <a:pPr algn="l">
              <a:defRPr/>
            </a:pPr>
            <a:r>
              <a:rPr lang="en-GB" altLang="en-US" sz="2200" dirty="0">
                <a:cs typeface="Calibri"/>
              </a:rPr>
              <a:t>Social Media (X/Instagram)</a:t>
            </a:r>
          </a:p>
          <a:p>
            <a:pPr algn="l">
              <a:defRPr/>
            </a:pPr>
            <a:r>
              <a:rPr lang="en-GB" altLang="en-US" sz="2200" dirty="0">
                <a:cs typeface="Calibri"/>
              </a:rPr>
              <a:t>Workshops/Stay and Play</a:t>
            </a:r>
          </a:p>
          <a:p>
            <a:pPr algn="l">
              <a:defRPr/>
            </a:pPr>
            <a:r>
              <a:rPr lang="en-GB" altLang="en-US" sz="2200" dirty="0">
                <a:cs typeface="Calibri" panose="020F0502020204030204" pitchFamily="34" charset="0"/>
              </a:rPr>
              <a:t>Parent Partnership</a:t>
            </a:r>
          </a:p>
          <a:p>
            <a:pPr algn="l" eaLnBrk="1" hangingPunct="1">
              <a:defRPr/>
            </a:pPr>
            <a:r>
              <a:rPr lang="en-GB" altLang="en-US" sz="2200" dirty="0">
                <a:cs typeface="Calibri"/>
              </a:rPr>
              <a:t>My Child at School App (MCAS)</a:t>
            </a:r>
          </a:p>
          <a:p>
            <a:pPr algn="l">
              <a:defRPr/>
            </a:pPr>
            <a:r>
              <a:rPr lang="en-GB" altLang="en-US" sz="2200" dirty="0">
                <a:ea typeface="Calibri"/>
                <a:cs typeface="Calibri"/>
              </a:rPr>
              <a:t>Tapestry</a:t>
            </a:r>
            <a:endParaRPr lang="en-GB" altLang="en-US" sz="2200" dirty="0">
              <a:ea typeface="Calibri"/>
              <a:cs typeface="Calibri" panose="020F0502020204030204" pitchFamily="34" charset="0"/>
            </a:endParaRPr>
          </a:p>
          <a:p>
            <a:pPr algn="l">
              <a:defRPr/>
            </a:pPr>
            <a:endParaRPr lang="en-GB" altLang="en-US" dirty="0">
              <a:latin typeface="Calibri" panose="020F0502020204030204" pitchFamily="34" charset="0"/>
              <a:ea typeface="Calibri" panose="020F0502020204030204" pitchFamily="34" charset="0"/>
              <a:cs typeface="Calibri" panose="020F0502020204030204" pitchFamily="34" charset="0"/>
            </a:endParaRPr>
          </a:p>
          <a:p>
            <a:pPr algn="l" eaLnBrk="1" hangingPunct="1">
              <a:defRPr/>
            </a:pPr>
            <a:endParaRPr lang="en-GB" sz="2400" dirty="0">
              <a:latin typeface="Aptos" panose="02110004020202020204"/>
              <a:cs typeface="Calibri" panose="020F0502020204030204" pitchFamily="34" charset="0"/>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5"/>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Communication</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AA2FDE0D-7899-0B12-2257-B827DEAE388C}"/>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153589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rmAutofit/>
          </a:bodyPr>
          <a:lstStyle/>
          <a:p>
            <a:endParaRPr lang="en-GB" altLang="en-US" sz="3100" dirty="0"/>
          </a:p>
          <a:p>
            <a:pPr marL="0" indent="0">
              <a:buFont typeface="Wingdings 3" panose="05040102010807070707" pitchFamily="18" charset="2"/>
              <a:buNone/>
            </a:pPr>
            <a:endParaRPr lang="en-GB" altLang="en-US" sz="3100" dirty="0"/>
          </a:p>
          <a:p>
            <a:r>
              <a:rPr lang="en-GB" sz="2000" dirty="0">
                <a:latin typeface="Calibri"/>
                <a:cs typeface="Calibri"/>
              </a:rPr>
              <a:t>Thank you for coming, and good luck with your application!</a:t>
            </a:r>
            <a:r>
              <a:rPr lang="en-GB" sz="2000" b="1" dirty="0">
                <a:effectLst>
                  <a:outerShdw blurRad="38100" dist="38100" dir="2700000" algn="tl">
                    <a:srgbClr val="000000">
                      <a:alpha val="43137"/>
                    </a:srgbClr>
                  </a:outerShdw>
                </a:effectLst>
                <a:latin typeface="Calibri"/>
                <a:cs typeface="Calibri"/>
              </a:rPr>
              <a:t> </a:t>
            </a:r>
          </a:p>
          <a:p>
            <a:pPr algn="l" eaLnBrk="1" hangingPunct="1">
              <a:defRPr/>
            </a:pPr>
            <a:endParaRPr lang="en-GB" altLang="en-US" sz="2400" dirty="0">
              <a:latin typeface="Calibri" panose="020F0502020204030204" pitchFamily="34" charset="0"/>
              <a:cs typeface="Calibri" panose="020F0502020204030204" pitchFamily="34" charset="0"/>
            </a:endParaRPr>
          </a:p>
          <a:p>
            <a:pPr algn="l" eaLnBrk="1" fontAlgn="auto" hangingPunct="1">
              <a:spcAft>
                <a:spcPts val="0"/>
              </a:spcAft>
              <a:defRPr/>
            </a:pPr>
            <a:endParaRPr lang="en-GB" dirty="0"/>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Questions?</a:t>
            </a:r>
            <a:endParaRPr lang="en-GB" sz="4000">
              <a:solidFill>
                <a:srgbClr val="333333"/>
              </a:solidFill>
              <a:latin typeface="Calibri"/>
              <a:ea typeface="Calibri"/>
              <a:cs typeface="Calibri"/>
            </a:endParaRPr>
          </a:p>
        </p:txBody>
      </p:sp>
      <p:pic>
        <p:nvPicPr>
          <p:cNvPr id="4" name="Picture 3" descr="PNG Smiling Face Transparent Smiling Face.PNG Images. | PlusPNG">
            <a:extLst>
              <a:ext uri="{FF2B5EF4-FFF2-40B4-BE49-F238E27FC236}">
                <a16:creationId xmlns:a16="http://schemas.microsoft.com/office/drawing/2014/main" id="{3CC8A6A1-996F-A99C-9CEF-3CD17B66FE6C}"/>
              </a:ext>
            </a:extLst>
          </p:cNvPr>
          <p:cNvPicPr>
            <a:picLocks noChangeAspect="1"/>
          </p:cNvPicPr>
          <p:nvPr/>
        </p:nvPicPr>
        <p:blipFill>
          <a:blip r:embed="rId4"/>
          <a:stretch>
            <a:fillRect/>
          </a:stretch>
        </p:blipFill>
        <p:spPr>
          <a:xfrm>
            <a:off x="4724400" y="3633238"/>
            <a:ext cx="2743199" cy="2742495"/>
          </a:xfrm>
          <a:prstGeom prst="rect">
            <a:avLst/>
          </a:prstGeom>
        </p:spPr>
      </p:pic>
      <p:sp>
        <p:nvSpPr>
          <p:cNvPr id="9" name="Title 1">
            <a:extLst>
              <a:ext uri="{FF2B5EF4-FFF2-40B4-BE49-F238E27FC236}">
                <a16:creationId xmlns:a16="http://schemas.microsoft.com/office/drawing/2014/main" id="{A8AA4258-3007-9976-13FC-24C08657EE30}"/>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3071413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dirty="0">
                <a:solidFill>
                  <a:schemeClr val="bg1"/>
                </a:solidFill>
                <a:latin typeface="Calibri"/>
                <a:ea typeface="Calibri"/>
                <a:cs typeface="Arial"/>
              </a:rPr>
              <a:t>Bournes Green Schools</a:t>
            </a:r>
            <a:br>
              <a:rPr lang="en-GB" sz="4000" dirty="0">
                <a:solidFill>
                  <a:schemeClr val="bg1"/>
                </a:solidFill>
                <a:latin typeface="Calibri"/>
                <a:ea typeface="Calibri"/>
                <a:cs typeface="Arial"/>
              </a:rPr>
            </a:br>
            <a:r>
              <a:rPr lang="en-GB" sz="1000" dirty="0">
                <a:solidFill>
                  <a:srgbClr val="B23735"/>
                </a:solidFill>
                <a:latin typeface="Calibri"/>
                <a:ea typeface="Calibri"/>
                <a:cs typeface="Arial"/>
              </a:rPr>
              <a:t>. </a:t>
            </a:r>
            <a:br>
              <a:rPr lang="en-GB" sz="4000" dirty="0">
                <a:latin typeface="Calibri"/>
                <a:cs typeface="Arial" panose="020B0604020202020204" pitchFamily="34" charset="0"/>
              </a:rPr>
            </a:br>
            <a:r>
              <a:rPr lang="en-GB" sz="2000" i="1" dirty="0">
                <a:solidFill>
                  <a:schemeClr val="bg1"/>
                </a:solidFill>
                <a:latin typeface="Calibri"/>
                <a:ea typeface="Calibri"/>
                <a:cs typeface="Arial"/>
              </a:rPr>
              <a:t>Believe, Grow, Succeed</a:t>
            </a:r>
            <a:endParaRPr lang="en-US" dirty="0">
              <a:solidFill>
                <a:schemeClr val="bg1"/>
              </a:solidFil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876C9C4A-21B8-A083-7FEF-2328DF47A9DD}"/>
              </a:ext>
            </a:extLst>
          </p:cNvPr>
          <p:cNvSpPr>
            <a:spLocks noGrp="1"/>
          </p:cNvSpPr>
          <p:nvPr/>
        </p:nvSpPr>
        <p:spPr>
          <a:xfrm>
            <a:off x="160421" y="1433620"/>
            <a:ext cx="11871158" cy="5274123"/>
          </a:xfrm>
          <a:prstGeom prst="rect">
            <a:avLst/>
          </a:prstGeom>
        </p:spPr>
        <p:txBody>
          <a:bodyPr vert="horz" lIns="91440" tIns="45720" rIns="91440" bIns="45720" rtlCol="0" anchor="t">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base"/>
            <a:r>
              <a:rPr lang="en-GB" sz="3200" u="sng" dirty="0">
                <a:latin typeface="Calibri"/>
                <a:ea typeface="Calibri"/>
                <a:cs typeface="Calibri"/>
              </a:rPr>
              <a:t>Autumn 2 2024 Artist of the Half Term – Take That</a:t>
            </a:r>
          </a:p>
          <a:p>
            <a:pPr algn="l" fontAlgn="base">
              <a:lnSpc>
                <a:spcPct val="100000"/>
              </a:lnSpc>
              <a:spcBef>
                <a:spcPct val="20000"/>
              </a:spcBef>
              <a:spcAft>
                <a:spcPct val="0"/>
              </a:spcAft>
            </a:pPr>
            <a:endParaRPr lang="en-GB" sz="2000" dirty="0">
              <a:solidFill>
                <a:srgbClr val="000000"/>
              </a:solidFill>
              <a:highlight>
                <a:srgbClr val="F5F5F5"/>
              </a:highlight>
              <a:cs typeface="Segoe UI"/>
            </a:endParaRPr>
          </a:p>
          <a:p>
            <a:pPr algn="l">
              <a:lnSpc>
                <a:spcPct val="100000"/>
              </a:lnSpc>
              <a:spcBef>
                <a:spcPct val="20000"/>
              </a:spcBef>
              <a:spcAft>
                <a:spcPct val="0"/>
              </a:spcAft>
            </a:pPr>
            <a:r>
              <a:rPr lang="en-GB" sz="2000" dirty="0">
                <a:solidFill>
                  <a:srgbClr val="000000"/>
                </a:solidFill>
                <a:highlight>
                  <a:srgbClr val="F5F5F5"/>
                </a:highlight>
                <a:cs typeface="Segoe UI"/>
              </a:rPr>
              <a:t>Take</a:t>
            </a:r>
            <a:r>
              <a:rPr lang="en-GB" sz="2000" dirty="0">
                <a:solidFill>
                  <a:srgbClr val="000000"/>
                </a:solidFill>
                <a:highlight>
                  <a:srgbClr val="F5F5F5"/>
                </a:highlight>
                <a:latin typeface="Calibri"/>
                <a:ea typeface="Calibri"/>
                <a:cs typeface="Segoe UI"/>
              </a:rPr>
              <a:t> That are an English pop group formed in Manchester in 1990. The group currently consists of Gary Barlow, Howard Donald and Mark Owen. The original line-up also featured Jason Orange and Robbie Williams. Barlow acts as the group's lead singer and primary songwriter, with Owen and Williams initially providing backing vocals and Donald and Orange serving primarily as dancers.</a:t>
            </a:r>
            <a:endParaRPr lang="en-US"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endParaRPr lang="en-GB"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The group have had 28 top 40 singles and 17 top 5 singles in the United Kingdom, 12 of which have reached number one, as well as having eight number one albums. Internationally, the band have had 56 number one singles and 39 number one albums. They have received eight Brit Awards including for Best British Group and Best British Live Act.</a:t>
            </a:r>
          </a:p>
          <a:p>
            <a:pPr algn="l">
              <a:lnSpc>
                <a:spcPct val="100000"/>
              </a:lnSpc>
              <a:spcBef>
                <a:spcPct val="20000"/>
              </a:spcBef>
              <a:spcAft>
                <a:spcPct val="0"/>
              </a:spcAft>
            </a:pPr>
            <a:endParaRPr lang="en-GB"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In 2012, the band were announced by Forbes as the fifth highest-earning music stars in the world. In the same year, the Official Charts Company revealed the biggest-selling singles artists in British music chart history with Take That currently placed at 15th overall, making them the most successful boy band in UK chart history with four of their albums listed in the best-selling albums of the millennium.</a:t>
            </a:r>
            <a:endParaRPr lang="en-US"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endParaRPr lang="en-GB"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Take That have produced world tours, sold millions of albums worldwide and raised</a:t>
            </a:r>
            <a:endParaRPr lang="en-US"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millions of pounds for a number of charities. These include Breast Cancer Care, </a:t>
            </a:r>
            <a:endParaRPr lang="en-US" sz="2000" dirty="0">
              <a:solidFill>
                <a:srgbClr val="000000"/>
              </a:solidFill>
              <a:highlight>
                <a:srgbClr val="F5F5F5"/>
              </a:highlight>
              <a:latin typeface="Calibri"/>
              <a:ea typeface="Calibri"/>
              <a:cs typeface="Segoe U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Segoe UI"/>
              </a:rPr>
              <a:t>Children in Need, Comic Relief, Help for Heroes and The Princes Trust.</a:t>
            </a:r>
            <a:endParaRPr lang="en-US" sz="2000" dirty="0">
              <a:solidFill>
                <a:srgbClr val="000000"/>
              </a:solidFill>
              <a:highlight>
                <a:srgbClr val="F5F5F5"/>
              </a:highlight>
              <a:latin typeface="Calibri"/>
              <a:ea typeface="Calibri"/>
              <a:cs typeface="Segoe UI"/>
            </a:endParaRPr>
          </a:p>
          <a:p>
            <a:pPr algn="l">
              <a:lnSpc>
                <a:spcPct val="120000"/>
              </a:lnSpc>
            </a:pPr>
            <a:endParaRPr lang="en-GB" sz="8000" dirty="0">
              <a:highlight>
                <a:srgbClr val="F5F5F5"/>
              </a:highlight>
              <a:ea typeface="Calibri"/>
              <a:cs typeface="Calibri"/>
            </a:endParaRPr>
          </a:p>
          <a:p>
            <a:pPr algn="l"/>
            <a:endParaRPr lang="en-GB" sz="3300" dirty="0">
              <a:solidFill>
                <a:srgbClr val="333333"/>
              </a:solidFill>
              <a:ea typeface="Calibri"/>
              <a:cs typeface="Calibri"/>
            </a:endParaRPr>
          </a:p>
        </p:txBody>
      </p:sp>
      <p:pic>
        <p:nvPicPr>
          <p:cNvPr id="1026" name="Picture 2" descr="Image result for take that">
            <a:extLst>
              <a:ext uri="{FF2B5EF4-FFF2-40B4-BE49-F238E27FC236}">
                <a16:creationId xmlns:a16="http://schemas.microsoft.com/office/drawing/2014/main" id="{F89DE705-2C32-211E-2806-1DC9A7AE97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4327" y="5231368"/>
            <a:ext cx="2047875" cy="1476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5895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e15e3d1-b29b-48fc-a483-14056f1c8f7e" xsi:nil="true"/>
    <lcf76f155ced4ddcb4097134ff3c332f xmlns="0f947e3a-3303-4f86-b3ad-4a8425c11888">
      <Terms xmlns="http://schemas.microsoft.com/office/infopath/2007/PartnerControls"/>
    </lcf76f155ced4ddcb4097134ff3c332f>
    <SharedWithUsers xmlns="ce15e3d1-b29b-48fc-a483-14056f1c8f7e">
      <UserInfo>
        <DisplayName>Mr Denchfield (Executive Headteacher)</DisplayName>
        <AccountId>28</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15CEAB7D8AD02429FE49F02362ACA64" ma:contentTypeVersion="15" ma:contentTypeDescription="Create a new document." ma:contentTypeScope="" ma:versionID="14cafbb5c48d719ff4e8d9bf95fd2916">
  <xsd:schema xmlns:xsd="http://www.w3.org/2001/XMLSchema" xmlns:xs="http://www.w3.org/2001/XMLSchema" xmlns:p="http://schemas.microsoft.com/office/2006/metadata/properties" xmlns:ns2="0f947e3a-3303-4f86-b3ad-4a8425c11888" xmlns:ns3="ce15e3d1-b29b-48fc-a483-14056f1c8f7e" targetNamespace="http://schemas.microsoft.com/office/2006/metadata/properties" ma:root="true" ma:fieldsID="ffe5c1b1520bb80e26173f4b725ccaeb" ns2:_="" ns3:_="">
    <xsd:import namespace="0f947e3a-3303-4f86-b3ad-4a8425c11888"/>
    <xsd:import namespace="ce15e3d1-b29b-48fc-a483-14056f1c8f7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947e3a-3303-4f86-b3ad-4a8425c1188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72a97a8-f75b-46e3-90c3-b5f8b66e329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e15e3d1-b29b-48fc-a483-14056f1c8f7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54ba5033-2eb6-4190-ab36-1d08d86b3b47}" ma:internalName="TaxCatchAll" ma:showField="CatchAllData" ma:web="ce15e3d1-b29b-48fc-a483-14056f1c8f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4252E1-C556-4A2B-AA94-F4DBBEDEBDFD}">
  <ds:schemaRefs>
    <ds:schemaRef ds:uri="0f947e3a-3303-4f86-b3ad-4a8425c11888"/>
    <ds:schemaRef ds:uri="56e74673-5542-4b4d-89fc-127fcfb00e0d"/>
    <ds:schemaRef ds:uri="6e3a8180-3b6e-4fb8-8a09-ac15c01bfe8e"/>
    <ds:schemaRef ds:uri="ce15e3d1-b29b-48fc-a483-14056f1c8f7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3905FB5-F4E4-498C-BA76-2270016A7F2C}">
  <ds:schemaRefs>
    <ds:schemaRef ds:uri="http://schemas.microsoft.com/sharepoint/v3/contenttype/forms"/>
  </ds:schemaRefs>
</ds:datastoreItem>
</file>

<file path=customXml/itemProps3.xml><?xml version="1.0" encoding="utf-8"?>
<ds:datastoreItem xmlns:ds="http://schemas.openxmlformats.org/officeDocument/2006/customXml" ds:itemID="{840A6837-2E64-4DD1-B824-7E4FD5CF5739}">
  <ds:schemaRefs>
    <ds:schemaRef ds:uri="0f947e3a-3303-4f86-b3ad-4a8425c11888"/>
    <ds:schemaRef ds:uri="ce15e3d1-b29b-48fc-a483-14056f1c8f7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12</TotalTime>
  <Words>1561</Words>
  <Application>Microsoft Office PowerPoint</Application>
  <PresentationFormat>Widescreen</PresentationFormat>
  <Paragraphs>150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Bournes Green Schools .  Believe, Grow, Succeed</vt:lpstr>
      <vt:lpstr>Bournes Green Schools .  Believe, Grow, Succeed</vt:lpstr>
      <vt:lpstr>Bournes Green Schools .  Believe, Grow, Succeed</vt:lpstr>
      <vt:lpstr>Bournes Green Schools .  Believe, Grow, Succeed</vt:lpstr>
      <vt:lpstr>Bournes Green Schools   Believe, Grow, Succeed</vt:lpstr>
      <vt:lpstr>B O U R N E S  G R E E N   S C H O O L S . Believe, Grow, Succeed</vt:lpstr>
      <vt:lpstr>PowerPoint Presentation</vt:lpstr>
      <vt:lpstr>Bournes Green Schools   Believe, Grow, Succeed</vt:lpstr>
      <vt:lpstr>Bournes Green Schools   Believe, Grow, Succeed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Bournes Green Schools .  Believe, Grow, Succeed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Denchfield</dc:creator>
  <cp:lastModifiedBy>Mr Denchfield (Executive Headteacher)</cp:lastModifiedBy>
  <cp:revision>9</cp:revision>
  <dcterms:created xsi:type="dcterms:W3CDTF">2021-10-08T08:35:51Z</dcterms:created>
  <dcterms:modified xsi:type="dcterms:W3CDTF">2024-10-24T09:02:43Z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0x010100115CEAB7D8AD02429FE49F02362ACA64</vt:lpwstr>
  </property>
  <property fmtid="{D5CDD505-2E9C-101B-9397-08002B2CF9AE}" pid="3" name="MediaServiceImageTags">
    <vt:lpwstr/>
  </property>
</Properties>
</file>