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61" r:id="rId4"/>
    <p:sldId id="277" r:id="rId5"/>
    <p:sldId id="279" r:id="rId6"/>
    <p:sldId id="278" r:id="rId7"/>
    <p:sldId id="258" r:id="rId8"/>
    <p:sldId id="257" r:id="rId9"/>
    <p:sldId id="267" r:id="rId10"/>
    <p:sldId id="268" r:id="rId11"/>
    <p:sldId id="270" r:id="rId12"/>
    <p:sldId id="272" r:id="rId13"/>
    <p:sldId id="271" r:id="rId14"/>
    <p:sldId id="273" r:id="rId15"/>
    <p:sldId id="283" r:id="rId16"/>
    <p:sldId id="274" r:id="rId17"/>
    <p:sldId id="280" r:id="rId18"/>
    <p:sldId id="275" r:id="rId19"/>
    <p:sldId id="281" r:id="rId20"/>
    <p:sldId id="282" r:id="rId21"/>
    <p:sldId id="276" r:id="rId22"/>
    <p:sldId id="269" r:id="rId23"/>
    <p:sldId id="263" r:id="rId2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EDE"/>
    <a:srgbClr val="FAB796"/>
    <a:srgbClr val="FFF9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6FB827-3718-57DE-7D03-A32C4CAA9E78}" v="2" dt="2025-03-09T19:33:19.2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0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079C83-A6E3-4F7C-8FDE-6558A0CD2D38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646755A-7A8F-4B6A-BD64-71EE7DEED6A7}">
      <dgm:prSet/>
      <dgm:spPr/>
      <dgm:t>
        <a:bodyPr/>
        <a:lstStyle/>
        <a:p>
          <a:r>
            <a:rPr lang="en-GB" b="1"/>
            <a:t>Deep Understanding</a:t>
          </a:r>
          <a:r>
            <a:rPr lang="en-GB"/>
            <a:t>: Mastery isn’t just about knowing the answer; it’s about understanding the 'why' behind the process.</a:t>
          </a:r>
          <a:endParaRPr lang="en-US"/>
        </a:p>
      </dgm:t>
    </dgm:pt>
    <dgm:pt modelId="{43D8052E-5163-49D8-9891-666C7884B2F5}" type="parTrans" cxnId="{615C2C52-F2E2-4DBA-B263-1BF8377ECD5A}">
      <dgm:prSet/>
      <dgm:spPr/>
      <dgm:t>
        <a:bodyPr/>
        <a:lstStyle/>
        <a:p>
          <a:endParaRPr lang="en-US"/>
        </a:p>
      </dgm:t>
    </dgm:pt>
    <dgm:pt modelId="{AABD2381-2D0D-4F0A-9915-32E74124BD73}" type="sibTrans" cxnId="{615C2C52-F2E2-4DBA-B263-1BF8377ECD5A}">
      <dgm:prSet/>
      <dgm:spPr/>
      <dgm:t>
        <a:bodyPr/>
        <a:lstStyle/>
        <a:p>
          <a:endParaRPr lang="en-US"/>
        </a:p>
      </dgm:t>
    </dgm:pt>
    <dgm:pt modelId="{7AF93225-AABF-4994-AB96-B68739D11F5E}">
      <dgm:prSet/>
      <dgm:spPr/>
      <dgm:t>
        <a:bodyPr/>
        <a:lstStyle/>
        <a:p>
          <a:r>
            <a:rPr lang="en-GB" b="1"/>
            <a:t>Fluency</a:t>
          </a:r>
          <a:r>
            <a:rPr lang="en-GB"/>
            <a:t>: Ensuring that children can recall and apply mathematical facts quickly and accurately. They are also making connections between the mathematics.</a:t>
          </a:r>
          <a:endParaRPr lang="en-US"/>
        </a:p>
      </dgm:t>
    </dgm:pt>
    <dgm:pt modelId="{E9C389CD-C187-4310-B983-73805FD45F09}" type="parTrans" cxnId="{B200D048-2E62-4E91-B670-4BA2F8C2EA1C}">
      <dgm:prSet/>
      <dgm:spPr/>
      <dgm:t>
        <a:bodyPr/>
        <a:lstStyle/>
        <a:p>
          <a:endParaRPr lang="en-US"/>
        </a:p>
      </dgm:t>
    </dgm:pt>
    <dgm:pt modelId="{294E1F7A-25CD-4EB4-BDD3-D6A1728618E6}" type="sibTrans" cxnId="{B200D048-2E62-4E91-B670-4BA2F8C2EA1C}">
      <dgm:prSet/>
      <dgm:spPr/>
      <dgm:t>
        <a:bodyPr/>
        <a:lstStyle/>
        <a:p>
          <a:endParaRPr lang="en-US"/>
        </a:p>
      </dgm:t>
    </dgm:pt>
    <dgm:pt modelId="{344EA5A3-C5DE-4663-B8AE-9A07F3359E5E}">
      <dgm:prSet/>
      <dgm:spPr/>
      <dgm:t>
        <a:bodyPr/>
        <a:lstStyle/>
        <a:p>
          <a:r>
            <a:rPr lang="en-GB" b="1"/>
            <a:t>Problem Solving</a:t>
          </a:r>
          <a:r>
            <a:rPr lang="en-GB"/>
            <a:t>: Developing the ability to apply number skills in different contexts.</a:t>
          </a:r>
          <a:endParaRPr lang="en-US"/>
        </a:p>
      </dgm:t>
    </dgm:pt>
    <dgm:pt modelId="{F96BA7AA-D88D-4368-BCBD-BFA76260B388}" type="parTrans" cxnId="{64959424-470C-4504-9AFD-8BEC2B3A8027}">
      <dgm:prSet/>
      <dgm:spPr/>
      <dgm:t>
        <a:bodyPr/>
        <a:lstStyle/>
        <a:p>
          <a:endParaRPr lang="en-US"/>
        </a:p>
      </dgm:t>
    </dgm:pt>
    <dgm:pt modelId="{7814B719-85D3-4096-87A5-B9E248D93103}" type="sibTrans" cxnId="{64959424-470C-4504-9AFD-8BEC2B3A8027}">
      <dgm:prSet/>
      <dgm:spPr/>
      <dgm:t>
        <a:bodyPr/>
        <a:lstStyle/>
        <a:p>
          <a:endParaRPr lang="en-US"/>
        </a:p>
      </dgm:t>
    </dgm:pt>
    <dgm:pt modelId="{EEC7BA57-172E-4C2E-8D91-8F883D3F4B12}">
      <dgm:prSet/>
      <dgm:spPr/>
      <dgm:t>
        <a:bodyPr/>
        <a:lstStyle/>
        <a:p>
          <a:r>
            <a:rPr lang="en-GB" b="1"/>
            <a:t>Reasoning</a:t>
          </a:r>
          <a:r>
            <a:rPr lang="en-GB"/>
            <a:t>: Encouraging children to explain and justify their thinking.</a:t>
          </a:r>
          <a:endParaRPr lang="en-US"/>
        </a:p>
      </dgm:t>
    </dgm:pt>
    <dgm:pt modelId="{5C8CF3D8-6F10-463D-817E-3EC278E330C4}" type="parTrans" cxnId="{6A16D7E9-7880-410F-84F9-BE88741AF8C0}">
      <dgm:prSet/>
      <dgm:spPr/>
      <dgm:t>
        <a:bodyPr/>
        <a:lstStyle/>
        <a:p>
          <a:endParaRPr lang="en-US"/>
        </a:p>
      </dgm:t>
    </dgm:pt>
    <dgm:pt modelId="{6698D2D1-4557-40AC-A8F6-6ACBE67D0AB1}" type="sibTrans" cxnId="{6A16D7E9-7880-410F-84F9-BE88741AF8C0}">
      <dgm:prSet/>
      <dgm:spPr/>
      <dgm:t>
        <a:bodyPr/>
        <a:lstStyle/>
        <a:p>
          <a:endParaRPr lang="en-US"/>
        </a:p>
      </dgm:t>
    </dgm:pt>
    <dgm:pt modelId="{3B902576-CE72-4BB5-97D2-1D499C82E144}" type="pres">
      <dgm:prSet presAssocID="{FF079C83-A6E3-4F7C-8FDE-6558A0CD2D38}" presName="linear" presStyleCnt="0">
        <dgm:presLayoutVars>
          <dgm:animLvl val="lvl"/>
          <dgm:resizeHandles val="exact"/>
        </dgm:presLayoutVars>
      </dgm:prSet>
      <dgm:spPr/>
    </dgm:pt>
    <dgm:pt modelId="{7BC7421B-0655-43BA-8AC2-75651E77ACA8}" type="pres">
      <dgm:prSet presAssocID="{3646755A-7A8F-4B6A-BD64-71EE7DEED6A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71203FF-67AD-4F2B-AB98-5EC8F79DEC11}" type="pres">
      <dgm:prSet presAssocID="{AABD2381-2D0D-4F0A-9915-32E74124BD73}" presName="spacer" presStyleCnt="0"/>
      <dgm:spPr/>
    </dgm:pt>
    <dgm:pt modelId="{D790D18B-9F50-4D7F-810C-1F7717AF600D}" type="pres">
      <dgm:prSet presAssocID="{7AF93225-AABF-4994-AB96-B68739D11F5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B5A9F7E-4308-49BE-A62B-1E0E582CDA15}" type="pres">
      <dgm:prSet presAssocID="{294E1F7A-25CD-4EB4-BDD3-D6A1728618E6}" presName="spacer" presStyleCnt="0"/>
      <dgm:spPr/>
    </dgm:pt>
    <dgm:pt modelId="{DF215EFD-BF10-4BEC-A520-35E687574319}" type="pres">
      <dgm:prSet presAssocID="{344EA5A3-C5DE-4663-B8AE-9A07F3359E5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F468AD5-D6AE-49E2-8E90-740A46E50B43}" type="pres">
      <dgm:prSet presAssocID="{7814B719-85D3-4096-87A5-B9E248D93103}" presName="spacer" presStyleCnt="0"/>
      <dgm:spPr/>
    </dgm:pt>
    <dgm:pt modelId="{A2A4545D-78D1-4820-BE81-D1120F147D44}" type="pres">
      <dgm:prSet presAssocID="{EEC7BA57-172E-4C2E-8D91-8F883D3F4B12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D34BC1A-31F8-4B5F-BF1B-4CF372874FDC}" type="presOf" srcId="{FF079C83-A6E3-4F7C-8FDE-6558A0CD2D38}" destId="{3B902576-CE72-4BB5-97D2-1D499C82E144}" srcOrd="0" destOrd="0" presId="urn:microsoft.com/office/officeart/2005/8/layout/vList2"/>
    <dgm:cxn modelId="{4AFF8022-F5E5-4444-8E1F-D8207AA71173}" type="presOf" srcId="{3646755A-7A8F-4B6A-BD64-71EE7DEED6A7}" destId="{7BC7421B-0655-43BA-8AC2-75651E77ACA8}" srcOrd="0" destOrd="0" presId="urn:microsoft.com/office/officeart/2005/8/layout/vList2"/>
    <dgm:cxn modelId="{64959424-470C-4504-9AFD-8BEC2B3A8027}" srcId="{FF079C83-A6E3-4F7C-8FDE-6558A0CD2D38}" destId="{344EA5A3-C5DE-4663-B8AE-9A07F3359E5E}" srcOrd="2" destOrd="0" parTransId="{F96BA7AA-D88D-4368-BCBD-BFA76260B388}" sibTransId="{7814B719-85D3-4096-87A5-B9E248D93103}"/>
    <dgm:cxn modelId="{B200D048-2E62-4E91-B670-4BA2F8C2EA1C}" srcId="{FF079C83-A6E3-4F7C-8FDE-6558A0CD2D38}" destId="{7AF93225-AABF-4994-AB96-B68739D11F5E}" srcOrd="1" destOrd="0" parTransId="{E9C389CD-C187-4310-B983-73805FD45F09}" sibTransId="{294E1F7A-25CD-4EB4-BDD3-D6A1728618E6}"/>
    <dgm:cxn modelId="{615C2C52-F2E2-4DBA-B263-1BF8377ECD5A}" srcId="{FF079C83-A6E3-4F7C-8FDE-6558A0CD2D38}" destId="{3646755A-7A8F-4B6A-BD64-71EE7DEED6A7}" srcOrd="0" destOrd="0" parTransId="{43D8052E-5163-49D8-9891-666C7884B2F5}" sibTransId="{AABD2381-2D0D-4F0A-9915-32E74124BD73}"/>
    <dgm:cxn modelId="{1F19A3B4-5706-49D4-87FA-4658CDC7470D}" type="presOf" srcId="{EEC7BA57-172E-4C2E-8D91-8F883D3F4B12}" destId="{A2A4545D-78D1-4820-BE81-D1120F147D44}" srcOrd="0" destOrd="0" presId="urn:microsoft.com/office/officeart/2005/8/layout/vList2"/>
    <dgm:cxn modelId="{F3E1B5C5-9CED-4BAA-89A6-2246F91C5C66}" type="presOf" srcId="{344EA5A3-C5DE-4663-B8AE-9A07F3359E5E}" destId="{DF215EFD-BF10-4BEC-A520-35E687574319}" srcOrd="0" destOrd="0" presId="urn:microsoft.com/office/officeart/2005/8/layout/vList2"/>
    <dgm:cxn modelId="{6A16D7E9-7880-410F-84F9-BE88741AF8C0}" srcId="{FF079C83-A6E3-4F7C-8FDE-6558A0CD2D38}" destId="{EEC7BA57-172E-4C2E-8D91-8F883D3F4B12}" srcOrd="3" destOrd="0" parTransId="{5C8CF3D8-6F10-463D-817E-3EC278E330C4}" sibTransId="{6698D2D1-4557-40AC-A8F6-6ACBE67D0AB1}"/>
    <dgm:cxn modelId="{F5018DF7-BA08-448A-BCE3-CB63FD2722BD}" type="presOf" srcId="{7AF93225-AABF-4994-AB96-B68739D11F5E}" destId="{D790D18B-9F50-4D7F-810C-1F7717AF600D}" srcOrd="0" destOrd="0" presId="urn:microsoft.com/office/officeart/2005/8/layout/vList2"/>
    <dgm:cxn modelId="{E5AFBBBC-815E-4E60-9EC9-634A52375654}" type="presParOf" srcId="{3B902576-CE72-4BB5-97D2-1D499C82E144}" destId="{7BC7421B-0655-43BA-8AC2-75651E77ACA8}" srcOrd="0" destOrd="0" presId="urn:microsoft.com/office/officeart/2005/8/layout/vList2"/>
    <dgm:cxn modelId="{87377DD2-241C-42E5-9048-12A2B4904691}" type="presParOf" srcId="{3B902576-CE72-4BB5-97D2-1D499C82E144}" destId="{571203FF-67AD-4F2B-AB98-5EC8F79DEC11}" srcOrd="1" destOrd="0" presId="urn:microsoft.com/office/officeart/2005/8/layout/vList2"/>
    <dgm:cxn modelId="{EB4F11B5-95DD-4977-B7CC-6AD9AE2AE830}" type="presParOf" srcId="{3B902576-CE72-4BB5-97D2-1D499C82E144}" destId="{D790D18B-9F50-4D7F-810C-1F7717AF600D}" srcOrd="2" destOrd="0" presId="urn:microsoft.com/office/officeart/2005/8/layout/vList2"/>
    <dgm:cxn modelId="{6DF1F4C8-60B1-48CC-8F0C-CA05671F82A2}" type="presParOf" srcId="{3B902576-CE72-4BB5-97D2-1D499C82E144}" destId="{2B5A9F7E-4308-49BE-A62B-1E0E582CDA15}" srcOrd="3" destOrd="0" presId="urn:microsoft.com/office/officeart/2005/8/layout/vList2"/>
    <dgm:cxn modelId="{DE9CBEF2-9AF2-4D58-BD75-F324D5836597}" type="presParOf" srcId="{3B902576-CE72-4BB5-97D2-1D499C82E144}" destId="{DF215EFD-BF10-4BEC-A520-35E687574319}" srcOrd="4" destOrd="0" presId="urn:microsoft.com/office/officeart/2005/8/layout/vList2"/>
    <dgm:cxn modelId="{21FEFE45-3AB0-4CB9-8365-9A870BFE291F}" type="presParOf" srcId="{3B902576-CE72-4BB5-97D2-1D499C82E144}" destId="{AF468AD5-D6AE-49E2-8E90-740A46E50B43}" srcOrd="5" destOrd="0" presId="urn:microsoft.com/office/officeart/2005/8/layout/vList2"/>
    <dgm:cxn modelId="{BB9D9D99-B716-45ED-86CD-312F97E956E8}" type="presParOf" srcId="{3B902576-CE72-4BB5-97D2-1D499C82E144}" destId="{A2A4545D-78D1-4820-BE81-D1120F147D4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071138-D7F1-4EDF-86EF-E18263A06B12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0744BDF-1BBD-45D7-A0C7-7BFC9A271672}">
      <dgm:prSet/>
      <dgm:spPr/>
      <dgm:t>
        <a:bodyPr/>
        <a:lstStyle/>
        <a:p>
          <a:r>
            <a:rPr lang="en-GB" dirty="0" err="1"/>
            <a:t>Rekenrek</a:t>
          </a:r>
          <a:endParaRPr lang="en-US" dirty="0" err="1"/>
        </a:p>
      </dgm:t>
    </dgm:pt>
    <dgm:pt modelId="{902AF4F3-60E1-41F7-BCA7-2A92792687F2}" type="parTrans" cxnId="{692F46EC-663B-4D06-B0E2-055307106F02}">
      <dgm:prSet/>
      <dgm:spPr/>
      <dgm:t>
        <a:bodyPr/>
        <a:lstStyle/>
        <a:p>
          <a:endParaRPr lang="en-US"/>
        </a:p>
      </dgm:t>
    </dgm:pt>
    <dgm:pt modelId="{E9CF5BF5-6104-4DB5-871C-82291B7CFAD1}" type="sibTrans" cxnId="{692F46EC-663B-4D06-B0E2-055307106F02}">
      <dgm:prSet/>
      <dgm:spPr/>
      <dgm:t>
        <a:bodyPr/>
        <a:lstStyle/>
        <a:p>
          <a:endParaRPr lang="en-US"/>
        </a:p>
      </dgm:t>
    </dgm:pt>
    <dgm:pt modelId="{47F36C43-518B-45AA-BE9E-D1858EBDE1BB}">
      <dgm:prSet/>
      <dgm:spPr/>
      <dgm:t>
        <a:bodyPr/>
        <a:lstStyle/>
        <a:p>
          <a:r>
            <a:rPr lang="en-GB" dirty="0"/>
            <a:t>Ten frames – and 9 frames, 8 frames, 7 frames, 6 frames, 5 frames etc</a:t>
          </a:r>
          <a:endParaRPr lang="en-US" dirty="0"/>
        </a:p>
      </dgm:t>
    </dgm:pt>
    <dgm:pt modelId="{2F826945-ACFF-4248-9A1A-0AF9ECBE1054}" type="parTrans" cxnId="{15CA8472-10D0-4D5A-A6BF-7A4C151EAC5E}">
      <dgm:prSet/>
      <dgm:spPr/>
      <dgm:t>
        <a:bodyPr/>
        <a:lstStyle/>
        <a:p>
          <a:endParaRPr lang="en-US"/>
        </a:p>
      </dgm:t>
    </dgm:pt>
    <dgm:pt modelId="{3DABB6BC-B5FD-4C42-AFAD-DD7C6BC94718}" type="sibTrans" cxnId="{15CA8472-10D0-4D5A-A6BF-7A4C151EAC5E}">
      <dgm:prSet/>
      <dgm:spPr/>
      <dgm:t>
        <a:bodyPr/>
        <a:lstStyle/>
        <a:p>
          <a:endParaRPr lang="en-US"/>
        </a:p>
      </dgm:t>
    </dgm:pt>
    <dgm:pt modelId="{22856F6D-4EBC-4B59-8404-39659E44CD83}">
      <dgm:prSet/>
      <dgm:spPr/>
      <dgm:t>
        <a:bodyPr/>
        <a:lstStyle/>
        <a:p>
          <a:r>
            <a:rPr lang="en-GB" dirty="0"/>
            <a:t>Hungarian dice patterns</a:t>
          </a:r>
          <a:endParaRPr lang="en-US" dirty="0"/>
        </a:p>
      </dgm:t>
    </dgm:pt>
    <dgm:pt modelId="{1C8F7304-521F-4574-84E1-46630D976D9D}" type="parTrans" cxnId="{1C9A3DE5-2473-4FDB-9FF3-E3BFB145BA71}">
      <dgm:prSet/>
      <dgm:spPr/>
      <dgm:t>
        <a:bodyPr/>
        <a:lstStyle/>
        <a:p>
          <a:endParaRPr lang="en-US"/>
        </a:p>
      </dgm:t>
    </dgm:pt>
    <dgm:pt modelId="{6AD6B364-66B3-4FAC-A028-D9FCB146356B}" type="sibTrans" cxnId="{1C9A3DE5-2473-4FDB-9FF3-E3BFB145BA71}">
      <dgm:prSet/>
      <dgm:spPr/>
      <dgm:t>
        <a:bodyPr/>
        <a:lstStyle/>
        <a:p>
          <a:endParaRPr lang="en-US"/>
        </a:p>
      </dgm:t>
    </dgm:pt>
    <dgm:pt modelId="{6019F5DA-362A-44A4-B170-2B1C74B613EF}">
      <dgm:prSet/>
      <dgm:spPr/>
      <dgm:t>
        <a:bodyPr/>
        <a:lstStyle/>
        <a:p>
          <a:r>
            <a:rPr lang="en-GB" dirty="0"/>
            <a:t>Part whole models</a:t>
          </a:r>
          <a:endParaRPr lang="en-US" dirty="0"/>
        </a:p>
      </dgm:t>
    </dgm:pt>
    <dgm:pt modelId="{2D21015C-6C5E-46F5-9961-44CAB58A85A2}" type="parTrans" cxnId="{4F5EACCC-7BAF-4747-ABD6-A125AAFC6CEB}">
      <dgm:prSet/>
      <dgm:spPr/>
      <dgm:t>
        <a:bodyPr/>
        <a:lstStyle/>
        <a:p>
          <a:endParaRPr lang="en-US"/>
        </a:p>
      </dgm:t>
    </dgm:pt>
    <dgm:pt modelId="{EB64627D-6000-47A3-B06F-3DC770AC6F81}" type="sibTrans" cxnId="{4F5EACCC-7BAF-4747-ABD6-A125AAFC6CEB}">
      <dgm:prSet/>
      <dgm:spPr/>
      <dgm:t>
        <a:bodyPr/>
        <a:lstStyle/>
        <a:p>
          <a:endParaRPr lang="en-US"/>
        </a:p>
      </dgm:t>
    </dgm:pt>
    <dgm:pt modelId="{87D71338-5269-4162-B20A-C593D87A865D}">
      <dgm:prSet/>
      <dgm:spPr/>
      <dgm:t>
        <a:bodyPr/>
        <a:lstStyle/>
        <a:p>
          <a:r>
            <a:rPr lang="en-GB" dirty="0"/>
            <a:t>Number lines</a:t>
          </a:r>
          <a:endParaRPr lang="en-US" dirty="0"/>
        </a:p>
      </dgm:t>
    </dgm:pt>
    <dgm:pt modelId="{AAA3AF41-EABF-4B4C-A483-9DC9C5253090}" type="parTrans" cxnId="{B497BE73-1572-4437-9FB5-FF0D28BD900A}">
      <dgm:prSet/>
      <dgm:spPr/>
      <dgm:t>
        <a:bodyPr/>
        <a:lstStyle/>
        <a:p>
          <a:endParaRPr lang="en-US"/>
        </a:p>
      </dgm:t>
    </dgm:pt>
    <dgm:pt modelId="{44B41C84-035C-4AB4-A5D3-5656577672C6}" type="sibTrans" cxnId="{B497BE73-1572-4437-9FB5-FF0D28BD900A}">
      <dgm:prSet/>
      <dgm:spPr/>
      <dgm:t>
        <a:bodyPr/>
        <a:lstStyle/>
        <a:p>
          <a:endParaRPr lang="en-US"/>
        </a:p>
      </dgm:t>
    </dgm:pt>
    <dgm:pt modelId="{742C2DD1-64D7-4D77-AA0E-7C138378F0C1}">
      <dgm:prSet/>
      <dgm:spPr/>
      <dgm:t>
        <a:bodyPr/>
        <a:lstStyle/>
        <a:p>
          <a:r>
            <a:rPr lang="en-GB" dirty="0"/>
            <a:t>STEM Sentences</a:t>
          </a:r>
          <a:endParaRPr lang="en-US" dirty="0"/>
        </a:p>
      </dgm:t>
    </dgm:pt>
    <dgm:pt modelId="{F9F83375-A108-4318-B566-0ABEB69EC6FB}" type="parTrans" cxnId="{8EBC5BE7-B73D-496B-8B19-C14C38C3A8C8}">
      <dgm:prSet/>
      <dgm:spPr/>
      <dgm:t>
        <a:bodyPr/>
        <a:lstStyle/>
        <a:p>
          <a:endParaRPr lang="en-US"/>
        </a:p>
      </dgm:t>
    </dgm:pt>
    <dgm:pt modelId="{45696EBD-502D-48C7-8626-A9B24EE8958F}" type="sibTrans" cxnId="{8EBC5BE7-B73D-496B-8B19-C14C38C3A8C8}">
      <dgm:prSet/>
      <dgm:spPr/>
      <dgm:t>
        <a:bodyPr/>
        <a:lstStyle/>
        <a:p>
          <a:endParaRPr lang="en-US"/>
        </a:p>
      </dgm:t>
    </dgm:pt>
    <dgm:pt modelId="{8C2DFAC0-8C1F-44B5-AF77-B3CE5B1537CC}">
      <dgm:prSet/>
      <dgm:spPr/>
      <dgm:t>
        <a:bodyPr/>
        <a:lstStyle/>
        <a:p>
          <a:r>
            <a:rPr lang="en-GB" dirty="0"/>
            <a:t>Subitising</a:t>
          </a:r>
          <a:endParaRPr lang="en-US" dirty="0"/>
        </a:p>
      </dgm:t>
    </dgm:pt>
    <dgm:pt modelId="{D7E8DFBE-478E-483E-8944-FA520DC4A220}" type="parTrans" cxnId="{B566FFCA-6A7B-458E-BE44-3996319E1825}">
      <dgm:prSet/>
      <dgm:spPr/>
      <dgm:t>
        <a:bodyPr/>
        <a:lstStyle/>
        <a:p>
          <a:endParaRPr lang="en-US"/>
        </a:p>
      </dgm:t>
    </dgm:pt>
    <dgm:pt modelId="{17C0B75F-EB84-4BE1-A1D0-86C61DF53B76}" type="sibTrans" cxnId="{B566FFCA-6A7B-458E-BE44-3996319E1825}">
      <dgm:prSet/>
      <dgm:spPr/>
      <dgm:t>
        <a:bodyPr/>
        <a:lstStyle/>
        <a:p>
          <a:endParaRPr lang="en-US"/>
        </a:p>
      </dgm:t>
    </dgm:pt>
    <dgm:pt modelId="{B14FD5BD-3181-4D34-92B3-A4A1DB163F37}">
      <dgm:prSet phldr="0"/>
      <dgm:spPr/>
      <dgm:t>
        <a:bodyPr/>
        <a:lstStyle/>
        <a:p>
          <a:pPr rtl="0"/>
          <a:r>
            <a:rPr lang="en-GB" dirty="0">
              <a:latin typeface="Aptos Display" panose="020F0302020204030204"/>
            </a:rPr>
            <a:t>Number Blocks</a:t>
          </a:r>
        </a:p>
      </dgm:t>
    </dgm:pt>
    <dgm:pt modelId="{0FF135C9-93C2-457D-A08C-F2DF800913F3}" type="parTrans" cxnId="{945D5114-17A7-4C64-A060-D2C34E2DD193}">
      <dgm:prSet/>
      <dgm:spPr/>
    </dgm:pt>
    <dgm:pt modelId="{9CDCB2F5-69D2-4CEF-A092-80FEF75A4EEC}" type="sibTrans" cxnId="{945D5114-17A7-4C64-A060-D2C34E2DD193}">
      <dgm:prSet/>
      <dgm:spPr/>
    </dgm:pt>
    <dgm:pt modelId="{C2D15F01-3F6C-49B5-BFD7-562628258B8C}">
      <dgm:prSet phldr="0"/>
      <dgm:spPr/>
      <dgm:t>
        <a:bodyPr/>
        <a:lstStyle/>
        <a:p>
          <a:pPr rtl="0"/>
          <a:r>
            <a:rPr lang="en-GB" dirty="0">
              <a:latin typeface="Aptos Display" panose="020F0302020204030204"/>
            </a:rPr>
            <a:t>Picture Representations</a:t>
          </a:r>
        </a:p>
      </dgm:t>
    </dgm:pt>
    <dgm:pt modelId="{F69A492B-2464-40DA-B378-B28D8B460C3A}" type="parTrans" cxnId="{E0F85A44-DD78-41EE-9568-7DBEB41570B2}">
      <dgm:prSet/>
      <dgm:spPr/>
    </dgm:pt>
    <dgm:pt modelId="{4A35BE13-42C9-4FAF-A0D9-675B7107C488}" type="sibTrans" cxnId="{E0F85A44-DD78-41EE-9568-7DBEB41570B2}">
      <dgm:prSet/>
      <dgm:spPr/>
    </dgm:pt>
    <dgm:pt modelId="{8924A495-1D48-42B6-B052-123EA90518DB}">
      <dgm:prSet phldr="0"/>
      <dgm:spPr/>
      <dgm:t>
        <a:bodyPr/>
        <a:lstStyle/>
        <a:p>
          <a:r>
            <a:rPr lang="en-GB" dirty="0">
              <a:latin typeface="Aptos Display" panose="020F0302020204030204"/>
            </a:rPr>
            <a:t>Dienes</a:t>
          </a:r>
        </a:p>
      </dgm:t>
    </dgm:pt>
    <dgm:pt modelId="{61EABD1B-599C-4632-886D-A18ABE49FB57}" type="parTrans" cxnId="{CCD9B61C-980D-40F0-B6F6-7A4960CB8B10}">
      <dgm:prSet/>
      <dgm:spPr/>
    </dgm:pt>
    <dgm:pt modelId="{C8F50419-D754-444D-AC6C-F69EC669FBE1}" type="sibTrans" cxnId="{CCD9B61C-980D-40F0-B6F6-7A4960CB8B10}">
      <dgm:prSet/>
      <dgm:spPr/>
    </dgm:pt>
    <dgm:pt modelId="{8C5504A3-8D31-4D2A-8319-10C2530701C0}">
      <dgm:prSet phldr="0"/>
      <dgm:spPr/>
      <dgm:t>
        <a:bodyPr/>
        <a:lstStyle/>
        <a:p>
          <a:pPr rtl="0"/>
          <a:r>
            <a:rPr lang="en-GB" dirty="0">
              <a:latin typeface="Aptos Display" panose="020F0302020204030204"/>
            </a:rPr>
            <a:t>100 Squares</a:t>
          </a:r>
        </a:p>
      </dgm:t>
    </dgm:pt>
    <dgm:pt modelId="{9E72FACC-4C2A-427E-B301-0B5B89E5394D}" type="parTrans" cxnId="{CE50A672-48D0-46C0-80AD-3F7F00A298A5}">
      <dgm:prSet/>
      <dgm:spPr/>
    </dgm:pt>
    <dgm:pt modelId="{AAD9AD94-5FA3-408B-AEA8-B7D717906636}" type="sibTrans" cxnId="{CE50A672-48D0-46C0-80AD-3F7F00A298A5}">
      <dgm:prSet/>
      <dgm:spPr/>
    </dgm:pt>
    <dgm:pt modelId="{C96597A3-C8BE-4AEF-AD4A-37B523E2E7C6}">
      <dgm:prSet phldr="0"/>
      <dgm:spPr/>
      <dgm:t>
        <a:bodyPr/>
        <a:lstStyle/>
        <a:p>
          <a:pPr rtl="0"/>
          <a:r>
            <a:rPr lang="en-GB" dirty="0">
              <a:latin typeface="Aptos Display" panose="020F0302020204030204"/>
            </a:rPr>
            <a:t>Bar Models</a:t>
          </a:r>
        </a:p>
      </dgm:t>
    </dgm:pt>
    <dgm:pt modelId="{A9E28EF6-B1D4-4EDD-A494-5B3B034B6D3C}" type="parTrans" cxnId="{955FA0CD-6ACB-40FF-ABE0-781096027D69}">
      <dgm:prSet/>
      <dgm:spPr/>
    </dgm:pt>
    <dgm:pt modelId="{A4204E99-26A0-4DB6-A4E7-E102426A9FE2}" type="sibTrans" cxnId="{955FA0CD-6ACB-40FF-ABE0-781096027D69}">
      <dgm:prSet/>
      <dgm:spPr/>
    </dgm:pt>
    <dgm:pt modelId="{83167558-196B-45B0-A279-299E35007043}" type="pres">
      <dgm:prSet presAssocID="{0C071138-D7F1-4EDF-86EF-E18263A06B12}" presName="diagram" presStyleCnt="0">
        <dgm:presLayoutVars>
          <dgm:dir/>
          <dgm:resizeHandles val="exact"/>
        </dgm:presLayoutVars>
      </dgm:prSet>
      <dgm:spPr/>
    </dgm:pt>
    <dgm:pt modelId="{BA253930-A95C-4C80-B82F-A5B1B74A0D92}" type="pres">
      <dgm:prSet presAssocID="{E0744BDF-1BBD-45D7-A0C7-7BFC9A271672}" presName="node" presStyleLbl="node1" presStyleIdx="0" presStyleCnt="12">
        <dgm:presLayoutVars>
          <dgm:bulletEnabled val="1"/>
        </dgm:presLayoutVars>
      </dgm:prSet>
      <dgm:spPr/>
    </dgm:pt>
    <dgm:pt modelId="{63820737-A86C-45A6-BE36-DEF5C69B6338}" type="pres">
      <dgm:prSet presAssocID="{E9CF5BF5-6104-4DB5-871C-82291B7CFAD1}" presName="sibTrans" presStyleCnt="0"/>
      <dgm:spPr/>
    </dgm:pt>
    <dgm:pt modelId="{9C5B5997-FB48-4F38-9A0F-207D786F56D5}" type="pres">
      <dgm:prSet presAssocID="{47F36C43-518B-45AA-BE9E-D1858EBDE1BB}" presName="node" presStyleLbl="node1" presStyleIdx="1" presStyleCnt="12">
        <dgm:presLayoutVars>
          <dgm:bulletEnabled val="1"/>
        </dgm:presLayoutVars>
      </dgm:prSet>
      <dgm:spPr/>
    </dgm:pt>
    <dgm:pt modelId="{4679DAD8-AE67-4450-ACBA-F254ED333F89}" type="pres">
      <dgm:prSet presAssocID="{3DABB6BC-B5FD-4C42-AFAD-DD7C6BC94718}" presName="sibTrans" presStyleCnt="0"/>
      <dgm:spPr/>
    </dgm:pt>
    <dgm:pt modelId="{33B4A1E0-CE0F-40DC-A4B9-0102A1A7FE75}" type="pres">
      <dgm:prSet presAssocID="{22856F6D-4EBC-4B59-8404-39659E44CD83}" presName="node" presStyleLbl="node1" presStyleIdx="2" presStyleCnt="12">
        <dgm:presLayoutVars>
          <dgm:bulletEnabled val="1"/>
        </dgm:presLayoutVars>
      </dgm:prSet>
      <dgm:spPr/>
    </dgm:pt>
    <dgm:pt modelId="{A2D3A939-9C5E-4FB3-93FD-5C5B6B668667}" type="pres">
      <dgm:prSet presAssocID="{6AD6B364-66B3-4FAC-A028-D9FCB146356B}" presName="sibTrans" presStyleCnt="0"/>
      <dgm:spPr/>
    </dgm:pt>
    <dgm:pt modelId="{CEC3A16D-5F20-4157-BA48-C92B0F89E16B}" type="pres">
      <dgm:prSet presAssocID="{6019F5DA-362A-44A4-B170-2B1C74B613EF}" presName="node" presStyleLbl="node1" presStyleIdx="3" presStyleCnt="12">
        <dgm:presLayoutVars>
          <dgm:bulletEnabled val="1"/>
        </dgm:presLayoutVars>
      </dgm:prSet>
      <dgm:spPr/>
    </dgm:pt>
    <dgm:pt modelId="{4B034800-CE25-435E-8548-2EFD1C4A59B4}" type="pres">
      <dgm:prSet presAssocID="{EB64627D-6000-47A3-B06F-3DC770AC6F81}" presName="sibTrans" presStyleCnt="0"/>
      <dgm:spPr/>
    </dgm:pt>
    <dgm:pt modelId="{9ECEBE69-5FF0-4FFC-892B-479809719EA3}" type="pres">
      <dgm:prSet presAssocID="{87D71338-5269-4162-B20A-C593D87A865D}" presName="node" presStyleLbl="node1" presStyleIdx="4" presStyleCnt="12">
        <dgm:presLayoutVars>
          <dgm:bulletEnabled val="1"/>
        </dgm:presLayoutVars>
      </dgm:prSet>
      <dgm:spPr/>
    </dgm:pt>
    <dgm:pt modelId="{48F73CC0-E31D-4E6B-A3B0-64B20C7FE626}" type="pres">
      <dgm:prSet presAssocID="{44B41C84-035C-4AB4-A5D3-5656577672C6}" presName="sibTrans" presStyleCnt="0"/>
      <dgm:spPr/>
    </dgm:pt>
    <dgm:pt modelId="{6AA3715F-CE1B-4393-96D8-BE93EA956758}" type="pres">
      <dgm:prSet presAssocID="{742C2DD1-64D7-4D77-AA0E-7C138378F0C1}" presName="node" presStyleLbl="node1" presStyleIdx="5" presStyleCnt="12">
        <dgm:presLayoutVars>
          <dgm:bulletEnabled val="1"/>
        </dgm:presLayoutVars>
      </dgm:prSet>
      <dgm:spPr/>
    </dgm:pt>
    <dgm:pt modelId="{B70F3CCC-1444-45DA-B655-6D8B9C879FC6}" type="pres">
      <dgm:prSet presAssocID="{45696EBD-502D-48C7-8626-A9B24EE8958F}" presName="sibTrans" presStyleCnt="0"/>
      <dgm:spPr/>
    </dgm:pt>
    <dgm:pt modelId="{70A8C786-9E77-4016-8375-E4037900B221}" type="pres">
      <dgm:prSet presAssocID="{8C2DFAC0-8C1F-44B5-AF77-B3CE5B1537CC}" presName="node" presStyleLbl="node1" presStyleIdx="6" presStyleCnt="12">
        <dgm:presLayoutVars>
          <dgm:bulletEnabled val="1"/>
        </dgm:presLayoutVars>
      </dgm:prSet>
      <dgm:spPr/>
    </dgm:pt>
    <dgm:pt modelId="{7F023E06-C3A1-42D7-8918-461C5871BCF4}" type="pres">
      <dgm:prSet presAssocID="{17C0B75F-EB84-4BE1-A1D0-86C61DF53B76}" presName="sibTrans" presStyleCnt="0"/>
      <dgm:spPr/>
    </dgm:pt>
    <dgm:pt modelId="{85B104EB-346D-4A0A-8D1C-90C9ED6C88FA}" type="pres">
      <dgm:prSet presAssocID="{B14FD5BD-3181-4D34-92B3-A4A1DB163F37}" presName="node" presStyleLbl="node1" presStyleIdx="7" presStyleCnt="12">
        <dgm:presLayoutVars>
          <dgm:bulletEnabled val="1"/>
        </dgm:presLayoutVars>
      </dgm:prSet>
      <dgm:spPr/>
    </dgm:pt>
    <dgm:pt modelId="{F46D8433-1FE8-4ED9-BF1C-CFA52FF34C8C}" type="pres">
      <dgm:prSet presAssocID="{9CDCB2F5-69D2-4CEF-A092-80FEF75A4EEC}" presName="sibTrans" presStyleCnt="0"/>
      <dgm:spPr/>
    </dgm:pt>
    <dgm:pt modelId="{06CE520F-777F-4C42-AE47-8231A4623DB0}" type="pres">
      <dgm:prSet presAssocID="{C2D15F01-3F6C-49B5-BFD7-562628258B8C}" presName="node" presStyleLbl="node1" presStyleIdx="8" presStyleCnt="12">
        <dgm:presLayoutVars>
          <dgm:bulletEnabled val="1"/>
        </dgm:presLayoutVars>
      </dgm:prSet>
      <dgm:spPr/>
    </dgm:pt>
    <dgm:pt modelId="{596687C1-1056-4A66-9A14-FC690FCF2D74}" type="pres">
      <dgm:prSet presAssocID="{4A35BE13-42C9-4FAF-A0D9-675B7107C488}" presName="sibTrans" presStyleCnt="0"/>
      <dgm:spPr/>
    </dgm:pt>
    <dgm:pt modelId="{D0F4A08D-95A4-4AA3-9895-4FD816B775EB}" type="pres">
      <dgm:prSet presAssocID="{8924A495-1D48-42B6-B052-123EA90518DB}" presName="node" presStyleLbl="node1" presStyleIdx="9" presStyleCnt="12">
        <dgm:presLayoutVars>
          <dgm:bulletEnabled val="1"/>
        </dgm:presLayoutVars>
      </dgm:prSet>
      <dgm:spPr/>
    </dgm:pt>
    <dgm:pt modelId="{0465421D-FDCE-4937-8444-D64E36E0F35F}" type="pres">
      <dgm:prSet presAssocID="{C8F50419-D754-444D-AC6C-F69EC669FBE1}" presName="sibTrans" presStyleCnt="0"/>
      <dgm:spPr/>
    </dgm:pt>
    <dgm:pt modelId="{10105914-3F73-4051-952B-13373A53D180}" type="pres">
      <dgm:prSet presAssocID="{8C5504A3-8D31-4D2A-8319-10C2530701C0}" presName="node" presStyleLbl="node1" presStyleIdx="10" presStyleCnt="12">
        <dgm:presLayoutVars>
          <dgm:bulletEnabled val="1"/>
        </dgm:presLayoutVars>
      </dgm:prSet>
      <dgm:spPr/>
    </dgm:pt>
    <dgm:pt modelId="{F4F535FC-273F-4B57-8047-695C871EB358}" type="pres">
      <dgm:prSet presAssocID="{AAD9AD94-5FA3-408B-AEA8-B7D717906636}" presName="sibTrans" presStyleCnt="0"/>
      <dgm:spPr/>
    </dgm:pt>
    <dgm:pt modelId="{D143D145-21F4-4930-A7E7-D028C9A37389}" type="pres">
      <dgm:prSet presAssocID="{C96597A3-C8BE-4AEF-AD4A-37B523E2E7C6}" presName="node" presStyleLbl="node1" presStyleIdx="11" presStyleCnt="12">
        <dgm:presLayoutVars>
          <dgm:bulletEnabled val="1"/>
        </dgm:presLayoutVars>
      </dgm:prSet>
      <dgm:spPr/>
    </dgm:pt>
  </dgm:ptLst>
  <dgm:cxnLst>
    <dgm:cxn modelId="{945D5114-17A7-4C64-A060-D2C34E2DD193}" srcId="{0C071138-D7F1-4EDF-86EF-E18263A06B12}" destId="{B14FD5BD-3181-4D34-92B3-A4A1DB163F37}" srcOrd="7" destOrd="0" parTransId="{0FF135C9-93C2-457D-A08C-F2DF800913F3}" sibTransId="{9CDCB2F5-69D2-4CEF-A092-80FEF75A4EEC}"/>
    <dgm:cxn modelId="{CCD9B61C-980D-40F0-B6F6-7A4960CB8B10}" srcId="{0C071138-D7F1-4EDF-86EF-E18263A06B12}" destId="{8924A495-1D48-42B6-B052-123EA90518DB}" srcOrd="9" destOrd="0" parTransId="{61EABD1B-599C-4632-886D-A18ABE49FB57}" sibTransId="{C8F50419-D754-444D-AC6C-F69EC669FBE1}"/>
    <dgm:cxn modelId="{148FB92A-8E79-41B8-89D7-654DED05D6F8}" type="presOf" srcId="{8C5504A3-8D31-4D2A-8319-10C2530701C0}" destId="{10105914-3F73-4051-952B-13373A53D180}" srcOrd="0" destOrd="0" presId="urn:microsoft.com/office/officeart/2005/8/layout/default"/>
    <dgm:cxn modelId="{672E6E38-2E2F-44E9-8BCA-FA2E9FEC85CB}" type="presOf" srcId="{742C2DD1-64D7-4D77-AA0E-7C138378F0C1}" destId="{6AA3715F-CE1B-4393-96D8-BE93EA956758}" srcOrd="0" destOrd="0" presId="urn:microsoft.com/office/officeart/2005/8/layout/default"/>
    <dgm:cxn modelId="{34D17E43-6D39-48B5-ACBA-4CC428269F3D}" type="presOf" srcId="{B14FD5BD-3181-4D34-92B3-A4A1DB163F37}" destId="{85B104EB-346D-4A0A-8D1C-90C9ED6C88FA}" srcOrd="0" destOrd="0" presId="urn:microsoft.com/office/officeart/2005/8/layout/default"/>
    <dgm:cxn modelId="{E0F85A44-DD78-41EE-9568-7DBEB41570B2}" srcId="{0C071138-D7F1-4EDF-86EF-E18263A06B12}" destId="{C2D15F01-3F6C-49B5-BFD7-562628258B8C}" srcOrd="8" destOrd="0" parTransId="{F69A492B-2464-40DA-B378-B28D8B460C3A}" sibTransId="{4A35BE13-42C9-4FAF-A0D9-675B7107C488}"/>
    <dgm:cxn modelId="{6BAB0D4A-09A8-4E82-BF53-C653BB17E88D}" type="presOf" srcId="{C2D15F01-3F6C-49B5-BFD7-562628258B8C}" destId="{06CE520F-777F-4C42-AE47-8231A4623DB0}" srcOrd="0" destOrd="0" presId="urn:microsoft.com/office/officeart/2005/8/layout/default"/>
    <dgm:cxn modelId="{A7465D6C-1DD4-4D7C-9D9E-385495AE3905}" type="presOf" srcId="{C96597A3-C8BE-4AEF-AD4A-37B523E2E7C6}" destId="{D143D145-21F4-4930-A7E7-D028C9A37389}" srcOrd="0" destOrd="0" presId="urn:microsoft.com/office/officeart/2005/8/layout/default"/>
    <dgm:cxn modelId="{5BE4306F-103A-4D16-8BE1-8F3B864246F4}" type="presOf" srcId="{22856F6D-4EBC-4B59-8404-39659E44CD83}" destId="{33B4A1E0-CE0F-40DC-A4B9-0102A1A7FE75}" srcOrd="0" destOrd="0" presId="urn:microsoft.com/office/officeart/2005/8/layout/default"/>
    <dgm:cxn modelId="{15CA8472-10D0-4D5A-A6BF-7A4C151EAC5E}" srcId="{0C071138-D7F1-4EDF-86EF-E18263A06B12}" destId="{47F36C43-518B-45AA-BE9E-D1858EBDE1BB}" srcOrd="1" destOrd="0" parTransId="{2F826945-ACFF-4248-9A1A-0AF9ECBE1054}" sibTransId="{3DABB6BC-B5FD-4C42-AFAD-DD7C6BC94718}"/>
    <dgm:cxn modelId="{CE50A672-48D0-46C0-80AD-3F7F00A298A5}" srcId="{0C071138-D7F1-4EDF-86EF-E18263A06B12}" destId="{8C5504A3-8D31-4D2A-8319-10C2530701C0}" srcOrd="10" destOrd="0" parTransId="{9E72FACC-4C2A-427E-B301-0B5B89E5394D}" sibTransId="{AAD9AD94-5FA3-408B-AEA8-B7D717906636}"/>
    <dgm:cxn modelId="{B497BE73-1572-4437-9FB5-FF0D28BD900A}" srcId="{0C071138-D7F1-4EDF-86EF-E18263A06B12}" destId="{87D71338-5269-4162-B20A-C593D87A865D}" srcOrd="4" destOrd="0" parTransId="{AAA3AF41-EABF-4B4C-A483-9DC9C5253090}" sibTransId="{44B41C84-035C-4AB4-A5D3-5656577672C6}"/>
    <dgm:cxn modelId="{3724247C-827B-47DF-B775-52A385BEF704}" type="presOf" srcId="{E0744BDF-1BBD-45D7-A0C7-7BFC9A271672}" destId="{BA253930-A95C-4C80-B82F-A5B1B74A0D92}" srcOrd="0" destOrd="0" presId="urn:microsoft.com/office/officeart/2005/8/layout/default"/>
    <dgm:cxn modelId="{A950E787-A190-4CE8-8DBD-A0A4656C409B}" type="presOf" srcId="{8924A495-1D48-42B6-B052-123EA90518DB}" destId="{D0F4A08D-95A4-4AA3-9895-4FD816B775EB}" srcOrd="0" destOrd="0" presId="urn:microsoft.com/office/officeart/2005/8/layout/default"/>
    <dgm:cxn modelId="{E1566FA3-1E3E-4744-A9A9-83DF3B3AF8E6}" type="presOf" srcId="{6019F5DA-362A-44A4-B170-2B1C74B613EF}" destId="{CEC3A16D-5F20-4157-BA48-C92B0F89E16B}" srcOrd="0" destOrd="0" presId="urn:microsoft.com/office/officeart/2005/8/layout/default"/>
    <dgm:cxn modelId="{0F3175AC-1678-407B-A364-7DD05262C853}" type="presOf" srcId="{47F36C43-518B-45AA-BE9E-D1858EBDE1BB}" destId="{9C5B5997-FB48-4F38-9A0F-207D786F56D5}" srcOrd="0" destOrd="0" presId="urn:microsoft.com/office/officeart/2005/8/layout/default"/>
    <dgm:cxn modelId="{B566FFCA-6A7B-458E-BE44-3996319E1825}" srcId="{0C071138-D7F1-4EDF-86EF-E18263A06B12}" destId="{8C2DFAC0-8C1F-44B5-AF77-B3CE5B1537CC}" srcOrd="6" destOrd="0" parTransId="{D7E8DFBE-478E-483E-8944-FA520DC4A220}" sibTransId="{17C0B75F-EB84-4BE1-A1D0-86C61DF53B76}"/>
    <dgm:cxn modelId="{4F5EACCC-7BAF-4747-ABD6-A125AAFC6CEB}" srcId="{0C071138-D7F1-4EDF-86EF-E18263A06B12}" destId="{6019F5DA-362A-44A4-B170-2B1C74B613EF}" srcOrd="3" destOrd="0" parTransId="{2D21015C-6C5E-46F5-9961-44CAB58A85A2}" sibTransId="{EB64627D-6000-47A3-B06F-3DC770AC6F81}"/>
    <dgm:cxn modelId="{955FA0CD-6ACB-40FF-ABE0-781096027D69}" srcId="{0C071138-D7F1-4EDF-86EF-E18263A06B12}" destId="{C96597A3-C8BE-4AEF-AD4A-37B523E2E7C6}" srcOrd="11" destOrd="0" parTransId="{A9E28EF6-B1D4-4EDD-A494-5B3B034B6D3C}" sibTransId="{A4204E99-26A0-4DB6-A4E7-E102426A9FE2}"/>
    <dgm:cxn modelId="{172374D2-B202-4A1E-87D4-359AFCE0EEC8}" type="presOf" srcId="{8C2DFAC0-8C1F-44B5-AF77-B3CE5B1537CC}" destId="{70A8C786-9E77-4016-8375-E4037900B221}" srcOrd="0" destOrd="0" presId="urn:microsoft.com/office/officeart/2005/8/layout/default"/>
    <dgm:cxn modelId="{1C9A3DE5-2473-4FDB-9FF3-E3BFB145BA71}" srcId="{0C071138-D7F1-4EDF-86EF-E18263A06B12}" destId="{22856F6D-4EBC-4B59-8404-39659E44CD83}" srcOrd="2" destOrd="0" parTransId="{1C8F7304-521F-4574-84E1-46630D976D9D}" sibTransId="{6AD6B364-66B3-4FAC-A028-D9FCB146356B}"/>
    <dgm:cxn modelId="{8EBC5BE7-B73D-496B-8B19-C14C38C3A8C8}" srcId="{0C071138-D7F1-4EDF-86EF-E18263A06B12}" destId="{742C2DD1-64D7-4D77-AA0E-7C138378F0C1}" srcOrd="5" destOrd="0" parTransId="{F9F83375-A108-4318-B566-0ABEB69EC6FB}" sibTransId="{45696EBD-502D-48C7-8626-A9B24EE8958F}"/>
    <dgm:cxn modelId="{692F46EC-663B-4D06-B0E2-055307106F02}" srcId="{0C071138-D7F1-4EDF-86EF-E18263A06B12}" destId="{E0744BDF-1BBD-45D7-A0C7-7BFC9A271672}" srcOrd="0" destOrd="0" parTransId="{902AF4F3-60E1-41F7-BCA7-2A92792687F2}" sibTransId="{E9CF5BF5-6104-4DB5-871C-82291B7CFAD1}"/>
    <dgm:cxn modelId="{614F2AED-2AD3-4C5E-A457-370B4DE69DCD}" type="presOf" srcId="{87D71338-5269-4162-B20A-C593D87A865D}" destId="{9ECEBE69-5FF0-4FFC-892B-479809719EA3}" srcOrd="0" destOrd="0" presId="urn:microsoft.com/office/officeart/2005/8/layout/default"/>
    <dgm:cxn modelId="{13E1F9F8-B72F-42DD-8A06-A9B3AE5B2078}" type="presOf" srcId="{0C071138-D7F1-4EDF-86EF-E18263A06B12}" destId="{83167558-196B-45B0-A279-299E35007043}" srcOrd="0" destOrd="0" presId="urn:microsoft.com/office/officeart/2005/8/layout/default"/>
    <dgm:cxn modelId="{26CFB68A-F827-4B86-A886-7D1B89E3C47E}" type="presParOf" srcId="{83167558-196B-45B0-A279-299E35007043}" destId="{BA253930-A95C-4C80-B82F-A5B1B74A0D92}" srcOrd="0" destOrd="0" presId="urn:microsoft.com/office/officeart/2005/8/layout/default"/>
    <dgm:cxn modelId="{C059BD0F-6BAF-4C27-8BA2-75AB36F5180F}" type="presParOf" srcId="{83167558-196B-45B0-A279-299E35007043}" destId="{63820737-A86C-45A6-BE36-DEF5C69B6338}" srcOrd="1" destOrd="0" presId="urn:microsoft.com/office/officeart/2005/8/layout/default"/>
    <dgm:cxn modelId="{3FCD0451-268A-4A1C-8EA0-470B56881EAA}" type="presParOf" srcId="{83167558-196B-45B0-A279-299E35007043}" destId="{9C5B5997-FB48-4F38-9A0F-207D786F56D5}" srcOrd="2" destOrd="0" presId="urn:microsoft.com/office/officeart/2005/8/layout/default"/>
    <dgm:cxn modelId="{C6550611-55DF-4A77-A7EF-E0F06B4F0956}" type="presParOf" srcId="{83167558-196B-45B0-A279-299E35007043}" destId="{4679DAD8-AE67-4450-ACBA-F254ED333F89}" srcOrd="3" destOrd="0" presId="urn:microsoft.com/office/officeart/2005/8/layout/default"/>
    <dgm:cxn modelId="{9EABA85C-022B-41E9-8C20-BBB9543BD4CB}" type="presParOf" srcId="{83167558-196B-45B0-A279-299E35007043}" destId="{33B4A1E0-CE0F-40DC-A4B9-0102A1A7FE75}" srcOrd="4" destOrd="0" presId="urn:microsoft.com/office/officeart/2005/8/layout/default"/>
    <dgm:cxn modelId="{4613C79F-B812-4A2C-BE6B-2E9B37A739A9}" type="presParOf" srcId="{83167558-196B-45B0-A279-299E35007043}" destId="{A2D3A939-9C5E-4FB3-93FD-5C5B6B668667}" srcOrd="5" destOrd="0" presId="urn:microsoft.com/office/officeart/2005/8/layout/default"/>
    <dgm:cxn modelId="{AE1C4AFB-9A23-48FC-B616-E45A073DE223}" type="presParOf" srcId="{83167558-196B-45B0-A279-299E35007043}" destId="{CEC3A16D-5F20-4157-BA48-C92B0F89E16B}" srcOrd="6" destOrd="0" presId="urn:microsoft.com/office/officeart/2005/8/layout/default"/>
    <dgm:cxn modelId="{F82A0138-6F67-4ABD-8B7D-C3B618B51638}" type="presParOf" srcId="{83167558-196B-45B0-A279-299E35007043}" destId="{4B034800-CE25-435E-8548-2EFD1C4A59B4}" srcOrd="7" destOrd="0" presId="urn:microsoft.com/office/officeart/2005/8/layout/default"/>
    <dgm:cxn modelId="{8418EAAD-EB3F-4617-8792-ABE20C5B60CA}" type="presParOf" srcId="{83167558-196B-45B0-A279-299E35007043}" destId="{9ECEBE69-5FF0-4FFC-892B-479809719EA3}" srcOrd="8" destOrd="0" presId="urn:microsoft.com/office/officeart/2005/8/layout/default"/>
    <dgm:cxn modelId="{48A8468B-07D7-4D76-A5BC-F91CAD6444B2}" type="presParOf" srcId="{83167558-196B-45B0-A279-299E35007043}" destId="{48F73CC0-E31D-4E6B-A3B0-64B20C7FE626}" srcOrd="9" destOrd="0" presId="urn:microsoft.com/office/officeart/2005/8/layout/default"/>
    <dgm:cxn modelId="{2389DFBA-B040-4D65-AF3B-FBFA424573CC}" type="presParOf" srcId="{83167558-196B-45B0-A279-299E35007043}" destId="{6AA3715F-CE1B-4393-96D8-BE93EA956758}" srcOrd="10" destOrd="0" presId="urn:microsoft.com/office/officeart/2005/8/layout/default"/>
    <dgm:cxn modelId="{334AAC25-9573-4C61-BEFD-9AD118D39E4C}" type="presParOf" srcId="{83167558-196B-45B0-A279-299E35007043}" destId="{B70F3CCC-1444-45DA-B655-6D8B9C879FC6}" srcOrd="11" destOrd="0" presId="urn:microsoft.com/office/officeart/2005/8/layout/default"/>
    <dgm:cxn modelId="{3FFDE089-78DB-4D5B-8CC2-026C8F808B3C}" type="presParOf" srcId="{83167558-196B-45B0-A279-299E35007043}" destId="{70A8C786-9E77-4016-8375-E4037900B221}" srcOrd="12" destOrd="0" presId="urn:microsoft.com/office/officeart/2005/8/layout/default"/>
    <dgm:cxn modelId="{9DA497D4-3EAC-4DCB-B087-2F7B9AE082B6}" type="presParOf" srcId="{83167558-196B-45B0-A279-299E35007043}" destId="{7F023E06-C3A1-42D7-8918-461C5871BCF4}" srcOrd="13" destOrd="0" presId="urn:microsoft.com/office/officeart/2005/8/layout/default"/>
    <dgm:cxn modelId="{DC8AE103-61CA-4BCF-9839-522B3767A9EB}" type="presParOf" srcId="{83167558-196B-45B0-A279-299E35007043}" destId="{85B104EB-346D-4A0A-8D1C-90C9ED6C88FA}" srcOrd="14" destOrd="0" presId="urn:microsoft.com/office/officeart/2005/8/layout/default"/>
    <dgm:cxn modelId="{0BACA93E-7907-485F-8072-A138601F74F2}" type="presParOf" srcId="{83167558-196B-45B0-A279-299E35007043}" destId="{F46D8433-1FE8-4ED9-BF1C-CFA52FF34C8C}" srcOrd="15" destOrd="0" presId="urn:microsoft.com/office/officeart/2005/8/layout/default"/>
    <dgm:cxn modelId="{29F1DF51-EAAC-4F9E-8B64-C5C9E6772B1C}" type="presParOf" srcId="{83167558-196B-45B0-A279-299E35007043}" destId="{06CE520F-777F-4C42-AE47-8231A4623DB0}" srcOrd="16" destOrd="0" presId="urn:microsoft.com/office/officeart/2005/8/layout/default"/>
    <dgm:cxn modelId="{B64E9589-4A59-4DF7-A7A7-2F51666E6D6E}" type="presParOf" srcId="{83167558-196B-45B0-A279-299E35007043}" destId="{596687C1-1056-4A66-9A14-FC690FCF2D74}" srcOrd="17" destOrd="0" presId="urn:microsoft.com/office/officeart/2005/8/layout/default"/>
    <dgm:cxn modelId="{F098236B-95F9-48B1-81F8-5BF91379632C}" type="presParOf" srcId="{83167558-196B-45B0-A279-299E35007043}" destId="{D0F4A08D-95A4-4AA3-9895-4FD816B775EB}" srcOrd="18" destOrd="0" presId="urn:microsoft.com/office/officeart/2005/8/layout/default"/>
    <dgm:cxn modelId="{1BB4023C-C312-47F2-875F-CB43BE482576}" type="presParOf" srcId="{83167558-196B-45B0-A279-299E35007043}" destId="{0465421D-FDCE-4937-8444-D64E36E0F35F}" srcOrd="19" destOrd="0" presId="urn:microsoft.com/office/officeart/2005/8/layout/default"/>
    <dgm:cxn modelId="{B137AD98-5F17-418D-91C7-7089923C2C5E}" type="presParOf" srcId="{83167558-196B-45B0-A279-299E35007043}" destId="{10105914-3F73-4051-952B-13373A53D180}" srcOrd="20" destOrd="0" presId="urn:microsoft.com/office/officeart/2005/8/layout/default"/>
    <dgm:cxn modelId="{C05E70C2-36E3-4730-B98B-7AB50C72CD3A}" type="presParOf" srcId="{83167558-196B-45B0-A279-299E35007043}" destId="{F4F535FC-273F-4B57-8047-695C871EB358}" srcOrd="21" destOrd="0" presId="urn:microsoft.com/office/officeart/2005/8/layout/default"/>
    <dgm:cxn modelId="{0B8EE4ED-8D58-4694-8DC9-262FD997B7CC}" type="presParOf" srcId="{83167558-196B-45B0-A279-299E35007043}" destId="{D143D145-21F4-4930-A7E7-D028C9A37389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C7421B-0655-43BA-8AC2-75651E77ACA8}">
      <dsp:nvSpPr>
        <dsp:cNvPr id="0" name=""/>
        <dsp:cNvSpPr/>
      </dsp:nvSpPr>
      <dsp:spPr>
        <a:xfrm>
          <a:off x="0" y="212359"/>
          <a:ext cx="6666833" cy="12097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Deep Understanding</a:t>
          </a:r>
          <a:r>
            <a:rPr lang="en-GB" sz="2200" kern="1200"/>
            <a:t>: Mastery isn’t just about knowing the answer; it’s about understanding the 'why' behind the process.</a:t>
          </a:r>
          <a:endParaRPr lang="en-US" sz="2200" kern="1200"/>
        </a:p>
      </dsp:txBody>
      <dsp:txXfrm>
        <a:off x="59057" y="271416"/>
        <a:ext cx="6548719" cy="1091666"/>
      </dsp:txXfrm>
    </dsp:sp>
    <dsp:sp modelId="{D790D18B-9F50-4D7F-810C-1F7717AF600D}">
      <dsp:nvSpPr>
        <dsp:cNvPr id="0" name=""/>
        <dsp:cNvSpPr/>
      </dsp:nvSpPr>
      <dsp:spPr>
        <a:xfrm>
          <a:off x="0" y="1485499"/>
          <a:ext cx="6666833" cy="1209780"/>
        </a:xfrm>
        <a:prstGeom prst="roundRect">
          <a:avLst/>
        </a:prstGeom>
        <a:gradFill rotWithShape="0">
          <a:gsLst>
            <a:gs pos="0">
              <a:schemeClr val="accent5">
                <a:hueOff val="-4050717"/>
                <a:satOff val="-27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0717"/>
                <a:satOff val="-27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0717"/>
                <a:satOff val="-27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Fluency</a:t>
          </a:r>
          <a:r>
            <a:rPr lang="en-GB" sz="2200" kern="1200"/>
            <a:t>: Ensuring that children can recall and apply mathematical facts quickly and accurately. They are also making connections between the mathematics.</a:t>
          </a:r>
          <a:endParaRPr lang="en-US" sz="2200" kern="1200"/>
        </a:p>
      </dsp:txBody>
      <dsp:txXfrm>
        <a:off x="59057" y="1544556"/>
        <a:ext cx="6548719" cy="1091666"/>
      </dsp:txXfrm>
    </dsp:sp>
    <dsp:sp modelId="{DF215EFD-BF10-4BEC-A520-35E687574319}">
      <dsp:nvSpPr>
        <dsp:cNvPr id="0" name=""/>
        <dsp:cNvSpPr/>
      </dsp:nvSpPr>
      <dsp:spPr>
        <a:xfrm>
          <a:off x="0" y="2758640"/>
          <a:ext cx="6666833" cy="1209780"/>
        </a:xfrm>
        <a:prstGeom prst="roundRect">
          <a:avLst/>
        </a:prstGeom>
        <a:gradFill rotWithShape="0">
          <a:gsLst>
            <a:gs pos="0">
              <a:schemeClr val="accent5">
                <a:hueOff val="-8101434"/>
                <a:satOff val="-551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101434"/>
                <a:satOff val="-551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101434"/>
                <a:satOff val="-551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Problem Solving</a:t>
          </a:r>
          <a:r>
            <a:rPr lang="en-GB" sz="2200" kern="1200"/>
            <a:t>: Developing the ability to apply number skills in different contexts.</a:t>
          </a:r>
          <a:endParaRPr lang="en-US" sz="2200" kern="1200"/>
        </a:p>
      </dsp:txBody>
      <dsp:txXfrm>
        <a:off x="59057" y="2817697"/>
        <a:ext cx="6548719" cy="1091666"/>
      </dsp:txXfrm>
    </dsp:sp>
    <dsp:sp modelId="{A2A4545D-78D1-4820-BE81-D1120F147D44}">
      <dsp:nvSpPr>
        <dsp:cNvPr id="0" name=""/>
        <dsp:cNvSpPr/>
      </dsp:nvSpPr>
      <dsp:spPr>
        <a:xfrm>
          <a:off x="0" y="4031780"/>
          <a:ext cx="6666833" cy="1209780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/>
            <a:t>Reasoning</a:t>
          </a:r>
          <a:r>
            <a:rPr lang="en-GB" sz="2200" kern="1200"/>
            <a:t>: Encouraging children to explain and justify their thinking.</a:t>
          </a:r>
          <a:endParaRPr lang="en-US" sz="2200" kern="1200"/>
        </a:p>
      </dsp:txBody>
      <dsp:txXfrm>
        <a:off x="59057" y="4090837"/>
        <a:ext cx="6548719" cy="10916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253930-A95C-4C80-B82F-A5B1B74A0D92}">
      <dsp:nvSpPr>
        <dsp:cNvPr id="0" name=""/>
        <dsp:cNvSpPr/>
      </dsp:nvSpPr>
      <dsp:spPr>
        <a:xfrm>
          <a:off x="961120" y="2079"/>
          <a:ext cx="2094322" cy="12565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 err="1"/>
            <a:t>Rekenrek</a:t>
          </a:r>
          <a:endParaRPr lang="en-US" sz="1800" kern="1200" dirty="0" err="1"/>
        </a:p>
      </dsp:txBody>
      <dsp:txXfrm>
        <a:off x="961120" y="2079"/>
        <a:ext cx="2094322" cy="1256593"/>
      </dsp:txXfrm>
    </dsp:sp>
    <dsp:sp modelId="{9C5B5997-FB48-4F38-9A0F-207D786F56D5}">
      <dsp:nvSpPr>
        <dsp:cNvPr id="0" name=""/>
        <dsp:cNvSpPr/>
      </dsp:nvSpPr>
      <dsp:spPr>
        <a:xfrm>
          <a:off x="3264875" y="2079"/>
          <a:ext cx="2094322" cy="12565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Ten frames – and 9 frames, 8 frames, 7 frames, 6 frames, 5 frames etc</a:t>
          </a:r>
          <a:endParaRPr lang="en-US" sz="1800" kern="1200" dirty="0"/>
        </a:p>
      </dsp:txBody>
      <dsp:txXfrm>
        <a:off x="3264875" y="2079"/>
        <a:ext cx="2094322" cy="1256593"/>
      </dsp:txXfrm>
    </dsp:sp>
    <dsp:sp modelId="{33B4A1E0-CE0F-40DC-A4B9-0102A1A7FE75}">
      <dsp:nvSpPr>
        <dsp:cNvPr id="0" name=""/>
        <dsp:cNvSpPr/>
      </dsp:nvSpPr>
      <dsp:spPr>
        <a:xfrm>
          <a:off x="5568630" y="2079"/>
          <a:ext cx="2094322" cy="125659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Hungarian dice patterns</a:t>
          </a:r>
          <a:endParaRPr lang="en-US" sz="1800" kern="1200" dirty="0"/>
        </a:p>
      </dsp:txBody>
      <dsp:txXfrm>
        <a:off x="5568630" y="2079"/>
        <a:ext cx="2094322" cy="1256593"/>
      </dsp:txXfrm>
    </dsp:sp>
    <dsp:sp modelId="{CEC3A16D-5F20-4157-BA48-C92B0F89E16B}">
      <dsp:nvSpPr>
        <dsp:cNvPr id="0" name=""/>
        <dsp:cNvSpPr/>
      </dsp:nvSpPr>
      <dsp:spPr>
        <a:xfrm>
          <a:off x="7872385" y="2079"/>
          <a:ext cx="2094322" cy="125659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Part whole models</a:t>
          </a:r>
          <a:endParaRPr lang="en-US" sz="1800" kern="1200" dirty="0"/>
        </a:p>
      </dsp:txBody>
      <dsp:txXfrm>
        <a:off x="7872385" y="2079"/>
        <a:ext cx="2094322" cy="1256593"/>
      </dsp:txXfrm>
    </dsp:sp>
    <dsp:sp modelId="{9ECEBE69-5FF0-4FFC-892B-479809719EA3}">
      <dsp:nvSpPr>
        <dsp:cNvPr id="0" name=""/>
        <dsp:cNvSpPr/>
      </dsp:nvSpPr>
      <dsp:spPr>
        <a:xfrm>
          <a:off x="961120" y="1468105"/>
          <a:ext cx="2094322" cy="125659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Number lines</a:t>
          </a:r>
          <a:endParaRPr lang="en-US" sz="1800" kern="1200" dirty="0"/>
        </a:p>
      </dsp:txBody>
      <dsp:txXfrm>
        <a:off x="961120" y="1468105"/>
        <a:ext cx="2094322" cy="1256593"/>
      </dsp:txXfrm>
    </dsp:sp>
    <dsp:sp modelId="{6AA3715F-CE1B-4393-96D8-BE93EA956758}">
      <dsp:nvSpPr>
        <dsp:cNvPr id="0" name=""/>
        <dsp:cNvSpPr/>
      </dsp:nvSpPr>
      <dsp:spPr>
        <a:xfrm>
          <a:off x="3264875" y="1468105"/>
          <a:ext cx="2094322" cy="12565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STEM Sentences</a:t>
          </a:r>
          <a:endParaRPr lang="en-US" sz="1800" kern="1200" dirty="0"/>
        </a:p>
      </dsp:txBody>
      <dsp:txXfrm>
        <a:off x="3264875" y="1468105"/>
        <a:ext cx="2094322" cy="1256593"/>
      </dsp:txXfrm>
    </dsp:sp>
    <dsp:sp modelId="{70A8C786-9E77-4016-8375-E4037900B221}">
      <dsp:nvSpPr>
        <dsp:cNvPr id="0" name=""/>
        <dsp:cNvSpPr/>
      </dsp:nvSpPr>
      <dsp:spPr>
        <a:xfrm>
          <a:off x="5568630" y="1468105"/>
          <a:ext cx="2094322" cy="12565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Subitising</a:t>
          </a:r>
          <a:endParaRPr lang="en-US" sz="1800" kern="1200" dirty="0"/>
        </a:p>
      </dsp:txBody>
      <dsp:txXfrm>
        <a:off x="5568630" y="1468105"/>
        <a:ext cx="2094322" cy="1256593"/>
      </dsp:txXfrm>
    </dsp:sp>
    <dsp:sp modelId="{85B104EB-346D-4A0A-8D1C-90C9ED6C88FA}">
      <dsp:nvSpPr>
        <dsp:cNvPr id="0" name=""/>
        <dsp:cNvSpPr/>
      </dsp:nvSpPr>
      <dsp:spPr>
        <a:xfrm>
          <a:off x="7872385" y="1468105"/>
          <a:ext cx="2094322" cy="125659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ptos Display" panose="020F0302020204030204"/>
            </a:rPr>
            <a:t>Number Blocks</a:t>
          </a:r>
        </a:p>
      </dsp:txBody>
      <dsp:txXfrm>
        <a:off x="7872385" y="1468105"/>
        <a:ext cx="2094322" cy="1256593"/>
      </dsp:txXfrm>
    </dsp:sp>
    <dsp:sp modelId="{06CE520F-777F-4C42-AE47-8231A4623DB0}">
      <dsp:nvSpPr>
        <dsp:cNvPr id="0" name=""/>
        <dsp:cNvSpPr/>
      </dsp:nvSpPr>
      <dsp:spPr>
        <a:xfrm>
          <a:off x="961120" y="2934131"/>
          <a:ext cx="2094322" cy="125659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ptos Display" panose="020F0302020204030204"/>
            </a:rPr>
            <a:t>Picture Representations</a:t>
          </a:r>
        </a:p>
      </dsp:txBody>
      <dsp:txXfrm>
        <a:off x="961120" y="2934131"/>
        <a:ext cx="2094322" cy="1256593"/>
      </dsp:txXfrm>
    </dsp:sp>
    <dsp:sp modelId="{D0F4A08D-95A4-4AA3-9895-4FD816B775EB}">
      <dsp:nvSpPr>
        <dsp:cNvPr id="0" name=""/>
        <dsp:cNvSpPr/>
      </dsp:nvSpPr>
      <dsp:spPr>
        <a:xfrm>
          <a:off x="3264875" y="2934131"/>
          <a:ext cx="2094322" cy="125659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ptos Display" panose="020F0302020204030204"/>
            </a:rPr>
            <a:t>Dienes</a:t>
          </a:r>
        </a:p>
      </dsp:txBody>
      <dsp:txXfrm>
        <a:off x="3264875" y="2934131"/>
        <a:ext cx="2094322" cy="1256593"/>
      </dsp:txXfrm>
    </dsp:sp>
    <dsp:sp modelId="{10105914-3F73-4051-952B-13373A53D180}">
      <dsp:nvSpPr>
        <dsp:cNvPr id="0" name=""/>
        <dsp:cNvSpPr/>
      </dsp:nvSpPr>
      <dsp:spPr>
        <a:xfrm>
          <a:off x="5568630" y="2934131"/>
          <a:ext cx="2094322" cy="12565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ptos Display" panose="020F0302020204030204"/>
            </a:rPr>
            <a:t>100 Squares</a:t>
          </a:r>
        </a:p>
      </dsp:txBody>
      <dsp:txXfrm>
        <a:off x="5568630" y="2934131"/>
        <a:ext cx="2094322" cy="1256593"/>
      </dsp:txXfrm>
    </dsp:sp>
    <dsp:sp modelId="{D143D145-21F4-4930-A7E7-D028C9A37389}">
      <dsp:nvSpPr>
        <dsp:cNvPr id="0" name=""/>
        <dsp:cNvSpPr/>
      </dsp:nvSpPr>
      <dsp:spPr>
        <a:xfrm>
          <a:off x="7872385" y="2934131"/>
          <a:ext cx="2094322" cy="12565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ptos Display" panose="020F0302020204030204"/>
            </a:rPr>
            <a:t>Bar Models</a:t>
          </a:r>
        </a:p>
      </dsp:txBody>
      <dsp:txXfrm>
        <a:off x="7872385" y="2934131"/>
        <a:ext cx="2094322" cy="12565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9838A-BC90-EC74-8190-66D823CE16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C86C91-ACB6-26AA-E984-33872D1811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3E441E-85B3-E6F6-4558-FD391B922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D580BE-01B5-DCF9-C044-550871DF0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ED51B5-66C3-0197-1F7E-3AFB8EC15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571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B5B65-044B-2AB3-0C27-1B4B73137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36EAF-F2C1-8912-459E-76DF9096C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28FB0D-B298-BDD5-9ADF-569812C69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62E7B-5A80-221C-8267-BCAE807ED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878FBB-4E17-B3F3-7F7D-6BD71B99C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9244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74B8E-C9B5-6DD0-EFB7-6F33D33FC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3BFC5C-C51A-7FD1-DC5B-3CB30E6725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AD62EB-36C0-4CAC-939F-2483A4D56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598FB-D4AB-AF4A-376E-A477020A2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C9A32-4BCA-277B-6E86-44A2BD31A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3165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C8299-19A6-2FD9-B4C3-27D69EB07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C8C87-8C8E-EDED-F2C1-A9EC658F82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BF26DE-838E-DE92-F2A2-C3C5F71DB5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29922B-A509-667D-3F7C-E3DA20A3F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E07651-36AE-67CF-055A-A5F7CF6ED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F6BCFA-6C9B-8852-2BA0-513BD618D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566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053A1-4361-9DAF-2665-6BE225A55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41A674-0ECC-03C9-A7A6-6147AA13F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9BC51D-8EDB-89C0-4D40-5D049511E5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4ED1E-8C70-BB21-2648-ED860FEE40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5E233A-C3BD-0C8D-EDD0-4FD1D6C235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C26305-D219-BD9A-A44C-75342719A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6D0E3-7756-F143-0EA9-70E370039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79D3E0-B7F6-4C03-2B82-2AE28874F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9211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D790D-038D-2993-E6C2-43DFEB751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429C3C-0281-6CAD-1CDA-B5C9642DE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9AE0D2-9E52-B965-52ED-2811905EC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77C5B8-DBE8-ADD2-B503-1D0E41E16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419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D842D0-D901-A952-3677-34A9D701E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15BBD3-4CE5-4945-5644-43E088491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817660-CDA9-1DA2-1F0F-1E80B7081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1048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DBD38-1BA2-EC7D-DFBA-6E9EB8698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CE10F-EE56-156B-8F89-9190892908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C46BFB-C8D0-F366-10CB-6F9BA8F892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A64FDD-A883-00C8-E810-6753DCED4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05C747-D249-C11A-FF4E-ED259E644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45A9F6-1D98-9937-E05C-607BDDB0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4858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AD3AE-2E7F-D5B4-CA04-FFA7E453C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3B1B50-9066-BAAA-3A8C-854F0B1C6B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C1B74C-9E24-157F-FEFA-2FBE6D75E0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EBC09C-ADB8-8A6E-6523-565C94605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784F5C-552F-B7B5-364F-A1CC4F6E4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624F6D-9DAF-2AAF-085B-D0F25D3C1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5557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29017-8AB9-8865-91D6-6E619C6E5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0295CD-C0E9-9BBD-9506-32C10A315D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A82762-3F2B-0792-6E18-EF14A01B0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2F75B6-D717-EAC1-6B30-2C635600E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E5445E-30AA-ACC8-86F7-083737512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87235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2256E1-B44C-101B-4D07-0938D3B579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9BB779-FEEF-BA55-82A9-E2E51C9FDF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536B3E-762B-7AF6-A253-02C3055FF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B87EC7-73E3-0D68-CEAB-27E9EC04D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5EC505-FD01-BB35-F4EB-07AD0359B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3170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EB70B40-9644-8942-AD96-DCCD549AC643}"/>
              </a:ext>
            </a:extLst>
          </p:cNvPr>
          <p:cNvSpPr/>
          <p:nvPr userDrawn="1"/>
        </p:nvSpPr>
        <p:spPr>
          <a:xfrm>
            <a:off x="0" y="6186834"/>
            <a:ext cx="12192000" cy="671166"/>
          </a:xfrm>
          <a:prstGeom prst="rect">
            <a:avLst/>
          </a:prstGeom>
          <a:solidFill>
            <a:srgbClr val="0569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en-GB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D8CFC124-3224-A740-879A-2DCE489ACE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82" y="6277489"/>
            <a:ext cx="437371" cy="48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110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072906-5157-B929-0916-BA338BAE1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5A1C4-B66F-4044-646D-A96CD07C0A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07338-5CD1-F946-805B-97C68304AC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09/03/2025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45BBDC-F3AD-AF7C-F462-3D2FAE3F4A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906F0-4CDA-EF19-8616-04DB343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403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@NCETM/playlists" TargetMode="External"/><Relationship Id="rId7" Type="http://schemas.openxmlformats.org/officeDocument/2006/relationships/hyperlink" Target="https://www.ncetm.org.uk/features/improving-children-s-confidence-in-maths-starts-with-parents/" TargetMode="External"/><Relationship Id="rId2" Type="http://schemas.openxmlformats.org/officeDocument/2006/relationships/hyperlink" Target="https://www.bbc.co.uk/iplayer/episodes/b08bzfnh/numberblock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etm.org.uk/teaching-for-mastery/mastery-explained/supporting-research-evidence-and-argument/" TargetMode="External"/><Relationship Id="rId5" Type="http://schemas.openxmlformats.org/officeDocument/2006/relationships/hyperlink" Target="https://www.ncetm.org.uk/teaching-for-mastery/mastery-explained/five-big-ideas-in-teaching-for-mastery/" TargetMode="External"/><Relationship Id="rId4" Type="http://schemas.openxmlformats.org/officeDocument/2006/relationships/hyperlink" Target="https://www.ncetm.org.uk/teaching-for-mastery/mastery-explained/the-essence-of-mathematics-teaching-for-master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lose-up of hopscotch on a sidewalk">
            <a:extLst>
              <a:ext uri="{FF2B5EF4-FFF2-40B4-BE49-F238E27FC236}">
                <a16:creationId xmlns:a16="http://schemas.microsoft.com/office/drawing/2014/main" id="{174E6927-B779-7BB5-521F-56C5FDCAD03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7591" r="-2" b="8073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Mastery in Number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5BAEDD-4A13-DAD4-1E94-00B2716BD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Point of the program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CB2D8E-781B-6AEC-3365-5AE639A8D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000"/>
              <a:t>Why have we chosen this program? </a:t>
            </a:r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These lessons are 10-15 minutes and are taught every day from Reception to Year 6. This is in addition to a regular maths lesson. </a:t>
            </a:r>
          </a:p>
          <a:p>
            <a:pPr marL="0" indent="0">
              <a:buNone/>
            </a:pPr>
            <a:endParaRPr lang="en-GB" sz="20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It works to secure firm foundations in the development of good number sense for all children. The aim over time is that children will develop fluency in arithmetic and a confidence and flexibility with number. It develops a deep understanding of number and its relationships within other areas such as problem solving; a key element of our daily maths teaching. 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38257216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A081AF-F0CC-2963-CFF4-9F1616383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The Core Principles of Mastery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74EE91A-5CAE-20E8-32C7-81228D5ED7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8036212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0323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65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diagram of a diagram&#10;&#10;AI-generated content may be incorrect.">
            <a:extLst>
              <a:ext uri="{FF2B5EF4-FFF2-40B4-BE49-F238E27FC236}">
                <a16:creationId xmlns:a16="http://schemas.microsoft.com/office/drawing/2014/main" id="{FEB03BC2-AE15-A9C8-BD28-53FB001CD5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168" y="643467"/>
            <a:ext cx="6985663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72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Small Steps Make a Big Difference">
            <a:extLst>
              <a:ext uri="{FF2B5EF4-FFF2-40B4-BE49-F238E27FC236}">
                <a16:creationId xmlns:a16="http://schemas.microsoft.com/office/drawing/2014/main" id="{3C0A24AC-30D8-9A2E-3447-76DA7CE05C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91" r="1786" b="-2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D6F3A3-F035-2029-89CF-A458ED70F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137913"/>
          </a:xfrm>
        </p:spPr>
        <p:txBody>
          <a:bodyPr>
            <a:normAutofit/>
          </a:bodyPr>
          <a:lstStyle/>
          <a:p>
            <a:r>
              <a:rPr lang="en-GB" sz="3200" dirty="0"/>
              <a:t>Key Features of the Programme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B50E0-E11D-AB51-8BA8-A3FDF1884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757" y="1517872"/>
            <a:ext cx="4834973" cy="520888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600" b="1" dirty="0">
                <a:latin typeface="Arial"/>
                <a:cs typeface="Arial"/>
              </a:rPr>
              <a:t>Concrete-Pictorial-Abstract Approach</a:t>
            </a:r>
            <a:r>
              <a:rPr lang="en-GB" sz="1600" dirty="0">
                <a:latin typeface="Arial"/>
                <a:cs typeface="Arial"/>
              </a:rPr>
              <a:t>:</a:t>
            </a:r>
            <a:endParaRPr lang="en-US" sz="1600">
              <a:latin typeface="Arial"/>
              <a:cs typeface="Arial"/>
            </a:endParaRPr>
          </a:p>
          <a:p>
            <a:pPr marL="742950" lvl="1" indent="-285750">
              <a:buFont typeface="Arial,Sans-Serif"/>
              <a:buChar char="•"/>
            </a:pPr>
            <a:r>
              <a:rPr lang="en-GB" sz="1600" i="1" dirty="0">
                <a:latin typeface="Arial"/>
                <a:cs typeface="Arial"/>
              </a:rPr>
              <a:t>Concrete</a:t>
            </a:r>
            <a:r>
              <a:rPr lang="en-GB" sz="1600" dirty="0">
                <a:latin typeface="Arial"/>
                <a:cs typeface="Arial"/>
              </a:rPr>
              <a:t>: Using physical objects or manipulatives to represent mathematical concepts. This could include </a:t>
            </a:r>
            <a:r>
              <a:rPr lang="en-GB" sz="1600" err="1">
                <a:latin typeface="Arial"/>
                <a:cs typeface="Arial"/>
              </a:rPr>
              <a:t>rekenreks</a:t>
            </a:r>
            <a:r>
              <a:rPr lang="en-GB" sz="1600" dirty="0">
                <a:latin typeface="Arial"/>
                <a:cs typeface="Arial"/>
              </a:rPr>
              <a:t>, cubes or counters.</a:t>
            </a:r>
          </a:p>
          <a:p>
            <a:pPr marL="742950" lvl="1" indent="-285750">
              <a:buFont typeface="Arial,Sans-Serif"/>
              <a:buChar char="•"/>
            </a:pPr>
            <a:r>
              <a:rPr lang="en-GB" sz="1600" i="1" dirty="0">
                <a:latin typeface="Arial"/>
                <a:cs typeface="Arial"/>
              </a:rPr>
              <a:t>Pictorial</a:t>
            </a:r>
            <a:r>
              <a:rPr lang="en-GB" sz="1600" dirty="0">
                <a:latin typeface="Arial"/>
                <a:cs typeface="Arial"/>
              </a:rPr>
              <a:t>: showing the maths structures. This could include ten frames, dice patterns or pictures of groups)</a:t>
            </a:r>
          </a:p>
          <a:p>
            <a:pPr marL="742950" lvl="1" indent="-285750">
              <a:buFont typeface="Arial,Sans-Serif"/>
              <a:buChar char="•"/>
            </a:pPr>
            <a:r>
              <a:rPr lang="en-GB" sz="1600" i="1" dirty="0">
                <a:latin typeface="Arial"/>
                <a:cs typeface="Arial"/>
              </a:rPr>
              <a:t>Abstract</a:t>
            </a:r>
            <a:r>
              <a:rPr lang="en-GB" sz="1600" dirty="0">
                <a:latin typeface="Arial"/>
                <a:cs typeface="Arial"/>
              </a:rPr>
              <a:t>: Working with numbers and symbols to perform calculations and solve problems.</a:t>
            </a:r>
          </a:p>
          <a:p>
            <a:pPr marL="0" indent="0">
              <a:buNone/>
            </a:pPr>
            <a:r>
              <a:rPr lang="en-GB" sz="1600" b="1" dirty="0">
                <a:latin typeface="Arial"/>
                <a:cs typeface="Arial"/>
              </a:rPr>
              <a:t>Small Steps Progression</a:t>
            </a:r>
            <a:r>
              <a:rPr lang="en-GB" sz="1600" dirty="0">
                <a:latin typeface="Arial"/>
                <a:cs typeface="Arial"/>
              </a:rPr>
              <a:t>: Teaching concepts in manageable steps ensures that children build on what they know, gradually progressing to more complex ideas.</a:t>
            </a:r>
            <a:endParaRPr lang="en-US" sz="160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600" b="1" dirty="0">
                <a:latin typeface="Arial"/>
                <a:cs typeface="Arial"/>
              </a:rPr>
              <a:t>Inclusive for All Learners</a:t>
            </a:r>
            <a:r>
              <a:rPr lang="en-GB" sz="1600" dirty="0">
                <a:latin typeface="Arial"/>
                <a:cs typeface="Arial"/>
              </a:rPr>
              <a:t>: Every child has access to the same high-quality, challenging content, with appropriate support to meet individual needs.</a:t>
            </a:r>
            <a:endParaRPr lang="en-GB" sz="1600">
              <a:latin typeface="Aptos" panose="020B0004020202020204"/>
              <a:cs typeface="Arial"/>
            </a:endParaRPr>
          </a:p>
          <a:p>
            <a:pPr>
              <a:buFont typeface="Arial,Sans-Serif"/>
              <a:buChar char="•"/>
            </a:pPr>
            <a:endParaRPr lang="en-GB" sz="16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1600" i="1" dirty="0">
                <a:latin typeface="Arial"/>
                <a:cs typeface="Arial"/>
              </a:rPr>
              <a:t>Let's will explore some of the above in more detail.</a:t>
            </a:r>
            <a:endParaRPr lang="en-GB"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38975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B7CD1E-F933-F64C-D988-75738B663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Different structures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7724789B-79F3-0FE8-21BF-C44E6A0B4A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6594938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71694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9BB83-1B2D-DB80-9AE4-12058137E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04" y="690"/>
            <a:ext cx="10515600" cy="1325563"/>
          </a:xfrm>
        </p:spPr>
        <p:txBody>
          <a:bodyPr/>
          <a:lstStyle/>
          <a:p>
            <a:r>
              <a:rPr lang="en-GB" dirty="0" err="1"/>
              <a:t>Rekenrek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F159F9-72A7-7D95-4519-0A0F62A03C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722" y="1483277"/>
            <a:ext cx="5899427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What is a </a:t>
            </a:r>
            <a:r>
              <a:rPr lang="en-GB" dirty="0" err="1"/>
              <a:t>rekenrek</a:t>
            </a:r>
            <a:r>
              <a:rPr lang="en-GB" dirty="0"/>
              <a:t> and how do we use it?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'White to the right'</a:t>
            </a:r>
          </a:p>
          <a:p>
            <a:pPr marL="0" indent="0">
              <a:buNone/>
            </a:pPr>
            <a:r>
              <a:rPr lang="en-GB" dirty="0"/>
              <a:t>'Reds ready' </a:t>
            </a:r>
          </a:p>
          <a:p>
            <a:pPr marL="0" indent="0">
              <a:buNone/>
            </a:pPr>
            <a:r>
              <a:rPr lang="en-GB" dirty="0"/>
              <a:t>'In play'</a:t>
            </a:r>
          </a:p>
          <a:p>
            <a:pPr marL="0" indent="0">
              <a:buNone/>
            </a:pPr>
            <a:r>
              <a:rPr lang="en-GB" dirty="0"/>
              <a:t>'Top row, bottom row, both rows'</a:t>
            </a:r>
          </a:p>
        </p:txBody>
      </p:sp>
      <p:pic>
        <p:nvPicPr>
          <p:cNvPr id="4" name="Picture 3" descr="A close up of abacus&#10;&#10;Description automatically generated">
            <a:extLst>
              <a:ext uri="{FF2B5EF4-FFF2-40B4-BE49-F238E27FC236}">
                <a16:creationId xmlns:a16="http://schemas.microsoft.com/office/drawing/2014/main" id="{8B2D0F10-FAD8-9007-5F90-F8BB7C3072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2867" y="233846"/>
            <a:ext cx="5476875" cy="2171700"/>
          </a:xfrm>
          <a:prstGeom prst="rect">
            <a:avLst/>
          </a:prstGeom>
        </p:spPr>
      </p:pic>
      <p:pic>
        <p:nvPicPr>
          <p:cNvPr id="5" name="Picture 4" descr="A close-up of a pair of abacus&#10;&#10;Description automatically generated">
            <a:extLst>
              <a:ext uri="{FF2B5EF4-FFF2-40B4-BE49-F238E27FC236}">
                <a16:creationId xmlns:a16="http://schemas.microsoft.com/office/drawing/2014/main" id="{0EFD737E-7FC5-9B60-EF0A-85F58FBF87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6836" y="2853013"/>
            <a:ext cx="5504760" cy="265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584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ducks walking on a river&#10;&#10;Description automatically generated">
            <a:extLst>
              <a:ext uri="{FF2B5EF4-FFF2-40B4-BE49-F238E27FC236}">
                <a16:creationId xmlns:a16="http://schemas.microsoft.com/office/drawing/2014/main" id="{640B52F0-6EC6-CD50-AA78-4FB583B6FA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83"/>
            <a:ext cx="12192000" cy="6829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747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855A890-B60B-4670-9DC2-69DC05015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A0E87-A970-3274-75EB-B81575671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467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/>
              <a:t>Subitising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22480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7042549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283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hand with three fingers up&#10;&#10;Description automatically generated">
            <a:extLst>
              <a:ext uri="{FF2B5EF4-FFF2-40B4-BE49-F238E27FC236}">
                <a16:creationId xmlns:a16="http://schemas.microsoft.com/office/drawing/2014/main" id="{D1FA2AC0-F888-36EA-5329-66289647BD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8179" y="883463"/>
            <a:ext cx="1795463" cy="2523744"/>
          </a:xfrm>
          <a:prstGeom prst="rect">
            <a:avLst/>
          </a:prstGeom>
        </p:spPr>
      </p:pic>
      <p:pic>
        <p:nvPicPr>
          <p:cNvPr id="6" name="Picture 5" descr="A group of yellow circles&#10;&#10;Description automatically generated">
            <a:extLst>
              <a:ext uri="{FF2B5EF4-FFF2-40B4-BE49-F238E27FC236}">
                <a16:creationId xmlns:a16="http://schemas.microsoft.com/office/drawing/2014/main" id="{956B6EA7-BA14-AFD7-5571-F012F92D1D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7572" y="1052856"/>
            <a:ext cx="3703320" cy="2184958"/>
          </a:xfrm>
          <a:prstGeom prst="rect">
            <a:avLst/>
          </a:prstGeom>
        </p:spPr>
      </p:pic>
      <p:pic>
        <p:nvPicPr>
          <p:cNvPr id="3" name="Picture 2" descr="A group of blue squares&#10;&#10;AI-generated content may be incorrect.">
            <a:extLst>
              <a:ext uri="{FF2B5EF4-FFF2-40B4-BE49-F238E27FC236}">
                <a16:creationId xmlns:a16="http://schemas.microsoft.com/office/drawing/2014/main" id="{0C2446EA-9BCA-ED54-A89F-D5385607D0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4251" y="3766771"/>
            <a:ext cx="3703320" cy="2120150"/>
          </a:xfrm>
          <a:prstGeom prst="rect">
            <a:avLst/>
          </a:prstGeom>
        </p:spPr>
      </p:pic>
      <p:pic>
        <p:nvPicPr>
          <p:cNvPr id="4" name="Content Placeholder 3" descr="A group of grey circles&#10;&#10;Description automatically generated">
            <a:extLst>
              <a:ext uri="{FF2B5EF4-FFF2-40B4-BE49-F238E27FC236}">
                <a16:creationId xmlns:a16="http://schemas.microsoft.com/office/drawing/2014/main" id="{509E279F-F393-24E0-81D2-5D78EFD608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7932998" y="3776028"/>
            <a:ext cx="3703320" cy="210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78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0087D53-9295-4463-AAE4-D5C626046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AAEA72-0691-6CF3-5870-D2DA62C81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501453"/>
            <a:ext cx="10909640" cy="1065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/>
              <a:t>Hungarian Dice Patterns</a:t>
            </a:r>
          </a:p>
        </p:txBody>
      </p:sp>
      <p:pic>
        <p:nvPicPr>
          <p:cNvPr id="4" name="Content Placeholder 3" descr="A red and yellow circles&#10;&#10;Description automatically generated">
            <a:extLst>
              <a:ext uri="{FF2B5EF4-FFF2-40B4-BE49-F238E27FC236}">
                <a16:creationId xmlns:a16="http://schemas.microsoft.com/office/drawing/2014/main" id="{842D67EC-D300-B7B6-EBE7-4ECB5135FE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9511" y="320040"/>
            <a:ext cx="4115474" cy="3895344"/>
          </a:xfrm>
          <a:prstGeom prst="rect">
            <a:avLst/>
          </a:prstGeom>
        </p:spPr>
      </p:pic>
      <p:pic>
        <p:nvPicPr>
          <p:cNvPr id="5" name="Picture 4" descr="A red and white circles&#10;&#10;Description automatically generated">
            <a:extLst>
              <a:ext uri="{FF2B5EF4-FFF2-40B4-BE49-F238E27FC236}">
                <a16:creationId xmlns:a16="http://schemas.microsoft.com/office/drawing/2014/main" id="{22E85244-2C84-19F4-E437-C8137DAE66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496" y="913234"/>
            <a:ext cx="5614416" cy="2708956"/>
          </a:xfrm>
          <a:prstGeom prst="rect">
            <a:avLst/>
          </a:prstGeom>
        </p:spPr>
      </p:pic>
      <p:sp>
        <p:nvSpPr>
          <p:cNvPr id="12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5594358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325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855A890-B60B-4670-9DC2-69DC05015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597CCC-CF38-EDD0-CD57-1C97062B4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467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/>
              <a:t>Frames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22480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7042549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283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red circles in a grid&#10;&#10;Description automatically generated">
            <a:extLst>
              <a:ext uri="{FF2B5EF4-FFF2-40B4-BE49-F238E27FC236}">
                <a16:creationId xmlns:a16="http://schemas.microsoft.com/office/drawing/2014/main" id="{F220256B-8204-C3D9-78BE-66985AEE85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42871" y="883463"/>
            <a:ext cx="2926079" cy="2523744"/>
          </a:xfrm>
          <a:prstGeom prst="rect">
            <a:avLst/>
          </a:prstGeom>
        </p:spPr>
      </p:pic>
      <p:pic>
        <p:nvPicPr>
          <p:cNvPr id="7" name="Picture 6" descr="A red and black circle pattern&#10;&#10;AI-generated content may be incorrect.">
            <a:extLst>
              <a:ext uri="{FF2B5EF4-FFF2-40B4-BE49-F238E27FC236}">
                <a16:creationId xmlns:a16="http://schemas.microsoft.com/office/drawing/2014/main" id="{08568803-5B61-AA6E-A934-A6C1DD79EB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9068" y="883463"/>
            <a:ext cx="3180327" cy="2523744"/>
          </a:xfrm>
          <a:prstGeom prst="rect">
            <a:avLst/>
          </a:prstGeom>
        </p:spPr>
      </p:pic>
      <p:pic>
        <p:nvPicPr>
          <p:cNvPr id="3" name="Picture 2" descr="A box of donuts&#10;&#10;AI-generated content may be incorrect.">
            <a:extLst>
              <a:ext uri="{FF2B5EF4-FFF2-40B4-BE49-F238E27FC236}">
                <a16:creationId xmlns:a16="http://schemas.microsoft.com/office/drawing/2014/main" id="{675C425B-A92F-1346-F660-17187BF17F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4251" y="4002857"/>
            <a:ext cx="3703320" cy="1647977"/>
          </a:xfrm>
          <a:prstGeom prst="rect">
            <a:avLst/>
          </a:prstGeom>
        </p:spPr>
      </p:pic>
      <p:pic>
        <p:nvPicPr>
          <p:cNvPr id="5" name="Picture 4" descr="A group of circles in a grid&#10;&#10;Description automatically generated">
            <a:extLst>
              <a:ext uri="{FF2B5EF4-FFF2-40B4-BE49-F238E27FC236}">
                <a16:creationId xmlns:a16="http://schemas.microsoft.com/office/drawing/2014/main" id="{50962197-8F2E-E5F9-D742-5ADF56088A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2998" y="4169506"/>
            <a:ext cx="3703320" cy="131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792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855A890-B60B-4670-9DC2-69DC05015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A14F7B-4DC9-F55B-5FB4-77C527E0A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467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/>
              <a:t>Rekenrek patterns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22480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7042549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283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red circles&#10;&#10;Description automatically generated">
            <a:extLst>
              <a:ext uri="{FF2B5EF4-FFF2-40B4-BE49-F238E27FC236}">
                <a16:creationId xmlns:a16="http://schemas.microsoft.com/office/drawing/2014/main" id="{868BA1FB-FAFB-A710-CD41-CB77BD021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4251" y="1265796"/>
            <a:ext cx="3703320" cy="1759077"/>
          </a:xfrm>
          <a:prstGeom prst="rect">
            <a:avLst/>
          </a:prstGeom>
        </p:spPr>
      </p:pic>
      <p:pic>
        <p:nvPicPr>
          <p:cNvPr id="6" name="Picture 5" descr="A red and grey beads with numbers&#10;&#10;Description automatically generated">
            <a:extLst>
              <a:ext uri="{FF2B5EF4-FFF2-40B4-BE49-F238E27FC236}">
                <a16:creationId xmlns:a16="http://schemas.microsoft.com/office/drawing/2014/main" id="{2AEAB9FF-1A57-4887-602F-53AC49F3AB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7572" y="1265796"/>
            <a:ext cx="3703320" cy="1759077"/>
          </a:xfrm>
          <a:prstGeom prst="rect">
            <a:avLst/>
          </a:prstGeom>
        </p:spPr>
      </p:pic>
      <p:pic>
        <p:nvPicPr>
          <p:cNvPr id="3" name="Picture 2" descr="A group of birds on a shelf&#10;&#10;AI-generated content may be incorrect.">
            <a:extLst>
              <a:ext uri="{FF2B5EF4-FFF2-40B4-BE49-F238E27FC236}">
                <a16:creationId xmlns:a16="http://schemas.microsoft.com/office/drawing/2014/main" id="{01AE9058-301D-E5C3-E6C3-B470BAB840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4251" y="4220407"/>
            <a:ext cx="3703320" cy="1212877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8A21EBB-B628-04E0-114C-615CDABE80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7932998" y="4502805"/>
            <a:ext cx="3703320" cy="64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4999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855A890-B60B-4670-9DC2-69DC05015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25C332-7BCE-6413-C1B9-B0B00CEF7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467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/>
              <a:t>Parts and Whole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22480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7042549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283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diagram of strawberries and numbers&#10;&#10;Description automatically generated">
            <a:extLst>
              <a:ext uri="{FF2B5EF4-FFF2-40B4-BE49-F238E27FC236}">
                <a16:creationId xmlns:a16="http://schemas.microsoft.com/office/drawing/2014/main" id="{B04B1EA6-2E5B-4308-7632-03874C59C8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0990" y="883463"/>
            <a:ext cx="3049841" cy="252374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183F7F-D408-A9DE-E3A7-DCCD62A97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6839" y="883463"/>
            <a:ext cx="3224785" cy="2523744"/>
          </a:xfrm>
          <a:prstGeom prst="rect">
            <a:avLst/>
          </a:prstGeom>
        </p:spPr>
      </p:pic>
      <p:pic>
        <p:nvPicPr>
          <p:cNvPr id="4" name="Content Placeholder 3" descr="A snail with red and white stripes&#10;&#10;Description automatically generated">
            <a:extLst>
              <a:ext uri="{FF2B5EF4-FFF2-40B4-BE49-F238E27FC236}">
                <a16:creationId xmlns:a16="http://schemas.microsoft.com/office/drawing/2014/main" id="{9B8D16DC-8E79-50D4-DF57-EA313C30B9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054251" y="3854725"/>
            <a:ext cx="3703320" cy="1944242"/>
          </a:xfrm>
          <a:prstGeom prst="rect">
            <a:avLst/>
          </a:prstGeom>
        </p:spPr>
      </p:pic>
      <p:pic>
        <p:nvPicPr>
          <p:cNvPr id="7" name="Picture 6" descr="A group of cupcakes with blue icing&#10;&#10;Description automatically generated">
            <a:extLst>
              <a:ext uri="{FF2B5EF4-FFF2-40B4-BE49-F238E27FC236}">
                <a16:creationId xmlns:a16="http://schemas.microsoft.com/office/drawing/2014/main" id="{32846055-C99E-76A2-F972-678343FCB0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2998" y="4155618"/>
            <a:ext cx="3703320" cy="1342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8068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7A879-544A-6E80-C862-7363874D7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120" y="1122363"/>
            <a:ext cx="320040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Bar Models</a:t>
            </a:r>
          </a:p>
        </p:txBody>
      </p:sp>
      <p:pic>
        <p:nvPicPr>
          <p:cNvPr id="6" name="Picture 5" descr="A red yellow and blue rectangles with black numbers&#10;&#10;AI-generated content may be incorrect.">
            <a:extLst>
              <a:ext uri="{FF2B5EF4-FFF2-40B4-BE49-F238E27FC236}">
                <a16:creationId xmlns:a16="http://schemas.microsoft.com/office/drawing/2014/main" id="{6E72C25E-8F50-B1CF-254B-8786A2055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5464" y="719739"/>
            <a:ext cx="2272972" cy="743574"/>
          </a:xfrm>
          <a:prstGeom prst="rect">
            <a:avLst/>
          </a:prstGeom>
        </p:spPr>
      </p:pic>
      <p:pic>
        <p:nvPicPr>
          <p:cNvPr id="4" name="Picture 3" descr="A white rectangular object with black numbers&#10;&#10;AI-generated content may be incorrect.">
            <a:extLst>
              <a:ext uri="{FF2B5EF4-FFF2-40B4-BE49-F238E27FC236}">
                <a16:creationId xmlns:a16="http://schemas.microsoft.com/office/drawing/2014/main" id="{DF4BFFF9-250A-385C-7F91-1D6EAB2F12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5360" y="3029204"/>
            <a:ext cx="2189462" cy="732038"/>
          </a:xfrm>
          <a:prstGeom prst="rect">
            <a:avLst/>
          </a:prstGeom>
        </p:spPr>
      </p:pic>
      <p:pic>
        <p:nvPicPr>
          <p:cNvPr id="3" name="Picture 2" descr="A white rectangular object with black numbers&#10;&#10;AI-generated content may be incorrect.">
            <a:extLst>
              <a:ext uri="{FF2B5EF4-FFF2-40B4-BE49-F238E27FC236}">
                <a16:creationId xmlns:a16="http://schemas.microsoft.com/office/drawing/2014/main" id="{74789506-2B0F-979E-13C9-318164CE5E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9080" y="1040704"/>
            <a:ext cx="3996972" cy="1301871"/>
          </a:xfrm>
          <a:prstGeom prst="rect">
            <a:avLst/>
          </a:prstGeom>
        </p:spPr>
      </p:pic>
      <p:pic>
        <p:nvPicPr>
          <p:cNvPr id="7" name="Picture 6" descr="A diagram of a diagram&#10;&#10;AI-generated content may be incorrect.">
            <a:extLst>
              <a:ext uri="{FF2B5EF4-FFF2-40B4-BE49-F238E27FC236}">
                <a16:creationId xmlns:a16="http://schemas.microsoft.com/office/drawing/2014/main" id="{9DDF2A58-617D-0921-FF38-397D103DF4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2670" y="5220064"/>
            <a:ext cx="2142152" cy="97467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C034BB4-8B50-4484-85C4-0CE4699284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0662" y="0"/>
            <a:ext cx="0" cy="6858000"/>
          </a:xfrm>
          <a:prstGeom prst="line">
            <a:avLst/>
          </a:prstGeom>
          <a:ln w="3810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1B200F7-B57A-4824-BB91-B6624450A5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627" y="2228770"/>
            <a:ext cx="2877035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902062F-7F47-41E5-8574-2D1492D58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0661" y="3429000"/>
            <a:ext cx="466344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A92245C-961F-47D5-9691-272D28692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627" y="4568202"/>
            <a:ext cx="2877035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0773302-4B8D-D9D0-E797-5D11C82FE9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9080" y="4686996"/>
            <a:ext cx="3996972" cy="829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8323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C0E7A-3AC1-ED45-BEAA-ED4A94282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120" y="1122363"/>
            <a:ext cx="320040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Equations and Expressions</a:t>
            </a:r>
          </a:p>
        </p:txBody>
      </p:sp>
      <p:pic>
        <p:nvPicPr>
          <p:cNvPr id="5" name="Picture 4" descr="A screenshot of a math game&#10;&#10;Description automatically generated">
            <a:extLst>
              <a:ext uri="{FF2B5EF4-FFF2-40B4-BE49-F238E27FC236}">
                <a16:creationId xmlns:a16="http://schemas.microsoft.com/office/drawing/2014/main" id="{1A23CC47-9B2E-FAB5-CBB7-7BBADA409B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5464" y="384064"/>
            <a:ext cx="2272972" cy="141492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503B26F-C001-24F4-0678-A7F405AEAC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5995" y="2622301"/>
            <a:ext cx="1768191" cy="1545844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953A4E2-4DA0-7B3D-D9FC-153E8DF313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879080" y="492549"/>
            <a:ext cx="3996972" cy="2398182"/>
          </a:xfrm>
          <a:prstGeom prst="rect">
            <a:avLst/>
          </a:prstGeom>
        </p:spPr>
      </p:pic>
      <p:pic>
        <p:nvPicPr>
          <p:cNvPr id="6" name="Picture 5" descr="A math task with numbers and squares&#10;&#10;Description automatically generated">
            <a:extLst>
              <a:ext uri="{FF2B5EF4-FFF2-40B4-BE49-F238E27FC236}">
                <a16:creationId xmlns:a16="http://schemas.microsoft.com/office/drawing/2014/main" id="{45FEBA51-41ED-93BD-27C3-F4520F29A5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4140" y="4934736"/>
            <a:ext cx="1379212" cy="1545336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C034BB4-8B50-4484-85C4-0CE4699284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0662" y="0"/>
            <a:ext cx="0" cy="6858000"/>
          </a:xfrm>
          <a:prstGeom prst="line">
            <a:avLst/>
          </a:prstGeom>
          <a:ln w="3810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1B200F7-B57A-4824-BB91-B6624450A5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627" y="2228770"/>
            <a:ext cx="2877035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902062F-7F47-41E5-8574-2D1492D58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0661" y="3429000"/>
            <a:ext cx="466344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A92245C-961F-47D5-9691-272D28692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627" y="4568202"/>
            <a:ext cx="2877035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math problem with squares and numbers&#10;&#10;AI-generated content may be incorrect.">
            <a:extLst>
              <a:ext uri="{FF2B5EF4-FFF2-40B4-BE49-F238E27FC236}">
                <a16:creationId xmlns:a16="http://schemas.microsoft.com/office/drawing/2014/main" id="{EEBE76B9-5B0F-0F52-113E-0261199356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9080" y="4263608"/>
            <a:ext cx="3996972" cy="1676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75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E8E9D3F-8FFC-44B7-BFB9-B2888CCB5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D451E7-7FF6-16D9-F721-E0C7F05EF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715" y="1122363"/>
            <a:ext cx="3512532" cy="32004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/>
              <a:t>Picture Representations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6A4C419-5959-41E1-8F5D-4385DE6B3C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906650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group of hands with a fist and a fist in the middle&#10;&#10;AI-generated content may be incorrect.">
            <a:extLst>
              <a:ext uri="{FF2B5EF4-FFF2-40B4-BE49-F238E27FC236}">
                <a16:creationId xmlns:a16="http://schemas.microsoft.com/office/drawing/2014/main" id="{F9545455-68B2-6B03-4F3F-82B8CD81B4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742" y="850048"/>
            <a:ext cx="6876059" cy="266447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F923961-7523-4DA3-A6B8-16492042B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7758" y="4546920"/>
            <a:ext cx="351253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screenshot of a device&#10;&#10;AI-generated content may be incorrect.">
            <a:extLst>
              <a:ext uri="{FF2B5EF4-FFF2-40B4-BE49-F238E27FC236}">
                <a16:creationId xmlns:a16="http://schemas.microsoft.com/office/drawing/2014/main" id="{94C44BE4-ADB1-ED28-6C78-DAC382C6A0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5112" y="4115503"/>
            <a:ext cx="1732675" cy="2110186"/>
          </a:xfrm>
          <a:prstGeom prst="rect">
            <a:avLst/>
          </a:prstGeom>
        </p:spPr>
      </p:pic>
      <p:pic>
        <p:nvPicPr>
          <p:cNvPr id="4" name="Picture 3" descr="A red strawberry with green leaves&#10;&#10;AI-generated content may be incorrect.">
            <a:extLst>
              <a:ext uri="{FF2B5EF4-FFF2-40B4-BE49-F238E27FC236}">
                <a16:creationId xmlns:a16="http://schemas.microsoft.com/office/drawing/2014/main" id="{FC0A1DF5-3999-5862-65A1-FC6071AC4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4063" y="4619140"/>
            <a:ext cx="2185416" cy="1101640"/>
          </a:xfrm>
          <a:prstGeom prst="rect">
            <a:avLst/>
          </a:prstGeom>
        </p:spPr>
      </p:pic>
      <p:pic>
        <p:nvPicPr>
          <p:cNvPr id="3" name="Picture 2" descr="A red and gold candy bar&#10;&#10;AI-generated content may be incorrect.">
            <a:extLst>
              <a:ext uri="{FF2B5EF4-FFF2-40B4-BE49-F238E27FC236}">
                <a16:creationId xmlns:a16="http://schemas.microsoft.com/office/drawing/2014/main" id="{9F9C4B64-E3BE-B0F1-EFC1-4F4E7E8F14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49385" y="4650653"/>
            <a:ext cx="2185416" cy="103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116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3EDA4-0A6A-C63D-E4C6-D94FC0E44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04" y="-297484"/>
            <a:ext cx="10515600" cy="1325563"/>
          </a:xfrm>
        </p:spPr>
        <p:txBody>
          <a:bodyPr/>
          <a:lstStyle/>
          <a:p>
            <a:r>
              <a:rPr lang="en-GB" dirty="0"/>
              <a:t>Number lines</a:t>
            </a:r>
          </a:p>
        </p:txBody>
      </p:sp>
      <p:pic>
        <p:nvPicPr>
          <p:cNvPr id="4" name="Content Placeholder 3" descr="A line with numbers on it&#10;&#10;Description automatically generated">
            <a:extLst>
              <a:ext uri="{FF2B5EF4-FFF2-40B4-BE49-F238E27FC236}">
                <a16:creationId xmlns:a16="http://schemas.microsoft.com/office/drawing/2014/main" id="{4C267C8F-7407-A419-57E4-DD28746708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8373" y="3243755"/>
            <a:ext cx="9234557" cy="3370382"/>
          </a:xfrm>
        </p:spPr>
      </p:pic>
      <p:pic>
        <p:nvPicPr>
          <p:cNvPr id="5" name="Picture 4" descr="A diagram of a number&#10;&#10;Description automatically generated">
            <a:extLst>
              <a:ext uri="{FF2B5EF4-FFF2-40B4-BE49-F238E27FC236}">
                <a16:creationId xmlns:a16="http://schemas.microsoft.com/office/drawing/2014/main" id="{0C2920AA-D1A9-EE46-AFE8-CE0FC7C62E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" y="1031668"/>
            <a:ext cx="11191875" cy="1304925"/>
          </a:xfrm>
          <a:prstGeom prst="rect">
            <a:avLst/>
          </a:prstGeom>
        </p:spPr>
      </p:pic>
      <p:pic>
        <p:nvPicPr>
          <p:cNvPr id="3" name="Picture 2" descr="A black line with a white background&#10;&#10;AI-generated content may be incorrect.">
            <a:extLst>
              <a:ext uri="{FF2B5EF4-FFF2-40B4-BE49-F238E27FC236}">
                <a16:creationId xmlns:a16="http://schemas.microsoft.com/office/drawing/2014/main" id="{59E32C6C-7452-E5C3-FE50-366009CB32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96143"/>
            <a:ext cx="12192000" cy="140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6236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">
            <a:extLst>
              <a:ext uri="{FF2B5EF4-FFF2-40B4-BE49-F238E27FC236}">
                <a16:creationId xmlns:a16="http://schemas.microsoft.com/office/drawing/2014/main" id="{67A5186C-3438-4D83-A03D-BD8A5E2D48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486EEC09-CF35-5E16-9984-3D3407050C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1" cy="2295971"/>
          </a:xfrm>
          <a:prstGeom prst="rect">
            <a:avLst/>
          </a:prstGeom>
          <a:ln>
            <a:noFill/>
          </a:ln>
          <a:effectLst>
            <a:outerShdw blurRad="304800" dist="114300" dir="5460000" sx="92000" sy="92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71E425-06E5-62AC-A530-161D29802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373466"/>
            <a:ext cx="6854435" cy="155733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Dienes</a:t>
            </a:r>
          </a:p>
        </p:txBody>
      </p:sp>
      <p:pic>
        <p:nvPicPr>
          <p:cNvPr id="5" name="Picture 4" descr="A grid of squares on a white background&#10;&#10;AI-generated content may be incorrect.">
            <a:extLst>
              <a:ext uri="{FF2B5EF4-FFF2-40B4-BE49-F238E27FC236}">
                <a16:creationId xmlns:a16="http://schemas.microsoft.com/office/drawing/2014/main" id="{8FD8F2D2-E9C2-9267-F2E9-CFEE9AD9EC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023" y="3193263"/>
            <a:ext cx="2469754" cy="2445776"/>
          </a:xfrm>
          <a:prstGeom prst="rect">
            <a:avLst/>
          </a:prstGeom>
        </p:spPr>
      </p:pic>
      <p:pic>
        <p:nvPicPr>
          <p:cNvPr id="4" name="Picture 3" descr="A close up of a wall&#10;&#10;AI-generated content may be incorrect.">
            <a:extLst>
              <a:ext uri="{FF2B5EF4-FFF2-40B4-BE49-F238E27FC236}">
                <a16:creationId xmlns:a16="http://schemas.microsoft.com/office/drawing/2014/main" id="{FD71E9DC-1291-DF8B-602F-88EE78C180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6932" y="3558597"/>
            <a:ext cx="2495969" cy="17151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41C1FA-4569-8B11-C466-8DE4AEBEC7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2281" y="3595717"/>
            <a:ext cx="2495969" cy="1640868"/>
          </a:xfrm>
          <a:prstGeom prst="rect">
            <a:avLst/>
          </a:prstGeom>
        </p:spPr>
      </p:pic>
      <p:pic>
        <p:nvPicPr>
          <p:cNvPr id="3" name="Picture 2" descr="A row of blue squares&#10;&#10;AI-generated content may be incorrect.">
            <a:extLst>
              <a:ext uri="{FF2B5EF4-FFF2-40B4-BE49-F238E27FC236}">
                <a16:creationId xmlns:a16="http://schemas.microsoft.com/office/drawing/2014/main" id="{F5C83A82-5C51-7AEB-0B4B-95EB17164C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89983" y="3670314"/>
            <a:ext cx="2495969" cy="149167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0966955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78730B-B335-7E88-CBCB-CBDFD7528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120" y="1122363"/>
            <a:ext cx="320040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100 Squares</a:t>
            </a:r>
          </a:p>
        </p:txBody>
      </p:sp>
      <p:pic>
        <p:nvPicPr>
          <p:cNvPr id="3" name="Picture 2" descr="A grid of numbers with yellow squares&#10;&#10;AI-generated content may be incorrect.">
            <a:extLst>
              <a:ext uri="{FF2B5EF4-FFF2-40B4-BE49-F238E27FC236}">
                <a16:creationId xmlns:a16="http://schemas.microsoft.com/office/drawing/2014/main" id="{6B29229D-EB21-7BA5-77D1-17D3681242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2157" y="321733"/>
            <a:ext cx="1539586" cy="1539586"/>
          </a:xfrm>
          <a:prstGeom prst="rect">
            <a:avLst/>
          </a:prstGeom>
        </p:spPr>
      </p:pic>
      <p:pic>
        <p:nvPicPr>
          <p:cNvPr id="5" name="Picture 4" descr="A square grid with numbers&#10;&#10;AI-generated content may be incorrect.">
            <a:extLst>
              <a:ext uri="{FF2B5EF4-FFF2-40B4-BE49-F238E27FC236}">
                <a16:creationId xmlns:a16="http://schemas.microsoft.com/office/drawing/2014/main" id="{91314F59-9A56-8AFD-9E9C-DF1500BC33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1034" y="2622301"/>
            <a:ext cx="1538114" cy="1545844"/>
          </a:xfrm>
          <a:prstGeom prst="rect">
            <a:avLst/>
          </a:prstGeom>
        </p:spPr>
      </p:pic>
      <p:pic>
        <p:nvPicPr>
          <p:cNvPr id="6" name="Picture 5" descr="A grid of numbers with blue and orange squares&#10;&#10;AI-generated content may be incorrect.">
            <a:extLst>
              <a:ext uri="{FF2B5EF4-FFF2-40B4-BE49-F238E27FC236}">
                <a16:creationId xmlns:a16="http://schemas.microsoft.com/office/drawing/2014/main" id="{9FF37E3C-984D-448C-D048-662387EA32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4910" y="372291"/>
            <a:ext cx="2645311" cy="2638698"/>
          </a:xfrm>
          <a:prstGeom prst="rect">
            <a:avLst/>
          </a:prstGeom>
        </p:spPr>
      </p:pic>
      <p:pic>
        <p:nvPicPr>
          <p:cNvPr id="4" name="Picture 3" descr="A grid of numbers with red and blue squares&#10;&#10;AI-generated content may be incorrect.">
            <a:extLst>
              <a:ext uri="{FF2B5EF4-FFF2-40B4-BE49-F238E27FC236}">
                <a16:creationId xmlns:a16="http://schemas.microsoft.com/office/drawing/2014/main" id="{BF24C0B5-F78C-34DE-87EE-3AF1C36C0E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9760" y="4934736"/>
            <a:ext cx="1527972" cy="1545336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C034BB4-8B50-4484-85C4-0CE4699284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0662" y="0"/>
            <a:ext cx="0" cy="6858000"/>
          </a:xfrm>
          <a:prstGeom prst="line">
            <a:avLst/>
          </a:prstGeom>
          <a:ln w="3810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1B200F7-B57A-4824-BB91-B6624450A5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627" y="2228770"/>
            <a:ext cx="2877035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902062F-7F47-41E5-8574-2D1492D58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0661" y="3429000"/>
            <a:ext cx="466344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A92245C-961F-47D5-9691-272D28692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627" y="4568202"/>
            <a:ext cx="2877035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square of numbers with green and blue squares&#10;&#10;AI-generated content may be incorrect.">
            <a:extLst>
              <a:ext uri="{FF2B5EF4-FFF2-40B4-BE49-F238E27FC236}">
                <a16:creationId xmlns:a16="http://schemas.microsoft.com/office/drawing/2014/main" id="{35525486-ACBC-9A8A-588D-31E8D3925B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16560" y="3847013"/>
            <a:ext cx="2522012" cy="250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0681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855A890-B60B-4670-9DC2-69DC05015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84742-8CAC-4F71-B7D3-5AE30F635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467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/>
              <a:t>True/False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22480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7042549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283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81F04E89-66AB-30A7-5A0A-0D076937F5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277" y="883463"/>
            <a:ext cx="3625267" cy="2523744"/>
          </a:xfrm>
          <a:prstGeom prst="rect">
            <a:avLst/>
          </a:prstGeom>
        </p:spPr>
      </p:pic>
      <p:pic>
        <p:nvPicPr>
          <p:cNvPr id="5" name="Picture 4" descr="A white rectangular object with black text&#10;&#10;Description automatically generated">
            <a:extLst>
              <a:ext uri="{FF2B5EF4-FFF2-40B4-BE49-F238E27FC236}">
                <a16:creationId xmlns:a16="http://schemas.microsoft.com/office/drawing/2014/main" id="{D9C98030-F933-3B66-C884-33246F5F52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7572" y="1113035"/>
            <a:ext cx="3703320" cy="2064600"/>
          </a:xfrm>
          <a:prstGeom prst="rect">
            <a:avLst/>
          </a:prstGeom>
        </p:spPr>
      </p:pic>
      <p:pic>
        <p:nvPicPr>
          <p:cNvPr id="4" name="Content Placeholder 3" descr="A white rectangular object with black text&#10;&#10;Description automatically generated">
            <a:extLst>
              <a:ext uri="{FF2B5EF4-FFF2-40B4-BE49-F238E27FC236}">
                <a16:creationId xmlns:a16="http://schemas.microsoft.com/office/drawing/2014/main" id="{44594962-F10A-6982-21B3-C271F4F38C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054251" y="3826950"/>
            <a:ext cx="3703320" cy="1999792"/>
          </a:xfrm>
          <a:prstGeom prst="rect">
            <a:avLst/>
          </a:prstGeom>
        </p:spPr>
      </p:pic>
      <p:pic>
        <p:nvPicPr>
          <p:cNvPr id="3" name="Picture 2" descr="A screenshot of a phone&#10;&#10;AI-generated content may be incorrect.">
            <a:extLst>
              <a:ext uri="{FF2B5EF4-FFF2-40B4-BE49-F238E27FC236}">
                <a16:creationId xmlns:a16="http://schemas.microsoft.com/office/drawing/2014/main" id="{0D2AD63F-676E-0224-955A-E9695C1192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2998" y="4169506"/>
            <a:ext cx="3703320" cy="131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577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C98A213-5994-475E-B327-DC6EC27FB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8B3E2F-647D-0006-4A9D-B04612DF1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670218"/>
            <a:ext cx="10909640" cy="1065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/>
              <a:t>STEM Sentences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4B030A0D-0DAD-4A99-89BB-419527D6A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9376" y="1800088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0631084-ED38-80A9-36EA-B91F97F51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608" y="3301745"/>
            <a:ext cx="3758184" cy="2236118"/>
          </a:xfrm>
          <a:prstGeom prst="rect">
            <a:avLst/>
          </a:prstGeom>
        </p:spPr>
      </p:pic>
      <p:pic>
        <p:nvPicPr>
          <p:cNvPr id="5" name="Picture 4" descr="A white rectangular with red circles&#10;&#10;Description automatically generated">
            <a:extLst>
              <a:ext uri="{FF2B5EF4-FFF2-40B4-BE49-F238E27FC236}">
                <a16:creationId xmlns:a16="http://schemas.microsoft.com/office/drawing/2014/main" id="{170CD470-63CE-6355-8282-B2B8DF3610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6908" y="3386304"/>
            <a:ext cx="3758184" cy="2067000"/>
          </a:xfrm>
          <a:prstGeom prst="rect">
            <a:avLst/>
          </a:prstGeom>
        </p:spPr>
      </p:pic>
      <p:pic>
        <p:nvPicPr>
          <p:cNvPr id="4" name="Content Placeholder 3" descr="A picture of a plane&#10;&#10;Description automatically generated">
            <a:extLst>
              <a:ext uri="{FF2B5EF4-FFF2-40B4-BE49-F238E27FC236}">
                <a16:creationId xmlns:a16="http://schemas.microsoft.com/office/drawing/2014/main" id="{0C7CA2F4-D51D-0CBC-131E-577133C853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141208" y="3395699"/>
            <a:ext cx="3758184" cy="2048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777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C2E097-2643-EF24-6015-4D8374509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Support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C6C3B-68E9-7F86-828A-A1E4E8D96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600" dirty="0"/>
              <a:t>If you would like to find out more, you can visit the websites below;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 err="1"/>
              <a:t>Numberblocks</a:t>
            </a:r>
            <a:r>
              <a:rPr lang="en-GB" sz="1600" dirty="0"/>
              <a:t> is a frequently used element of the program and a great program to watch at home. </a:t>
            </a:r>
            <a:r>
              <a:rPr lang="en-GB" sz="1600" dirty="0">
                <a:ea typeface="+mn-lt"/>
                <a:cs typeface="+mn-lt"/>
                <a:hlinkClick r:id="rId2"/>
              </a:rPr>
              <a:t>Numberblocks - BBC iPlayer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/>
              <a:t>You can also find the NCETM YouTube channel that provides many videos of teaching and tips for parents at home here: </a:t>
            </a:r>
            <a:r>
              <a:rPr lang="en-GB" sz="1600" dirty="0">
                <a:ea typeface="+mn-lt"/>
                <a:cs typeface="+mn-lt"/>
                <a:hlinkClick r:id="rId3"/>
              </a:rPr>
              <a:t>NCETM - YouTube</a:t>
            </a:r>
            <a:endParaRPr lang="en-GB" sz="1600" dirty="0"/>
          </a:p>
          <a:p>
            <a:pPr marL="0" indent="0">
              <a:buNone/>
            </a:pPr>
            <a:r>
              <a:rPr lang="en-US" sz="1600" dirty="0"/>
              <a:t>You can find more information about what mastery is here: </a:t>
            </a:r>
            <a:r>
              <a:rPr lang="en-US" sz="1600" dirty="0">
                <a:ea typeface="+mn-lt"/>
                <a:cs typeface="+mn-lt"/>
                <a:hlinkClick r:id="rId4"/>
              </a:rPr>
              <a:t>The Essence of Mathematics Teaching for Mastery | NCETM</a:t>
            </a:r>
            <a:endParaRPr lang="en-GB" sz="1600" dirty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/>
              <a:t>You can find more information about the 5 Big Ideas here: </a:t>
            </a:r>
            <a:r>
              <a:rPr lang="en-US" sz="1600" dirty="0">
                <a:ea typeface="+mn-lt"/>
                <a:cs typeface="+mn-lt"/>
                <a:hlinkClick r:id="rId5"/>
              </a:rPr>
              <a:t>Five Big Ideas in Teaching for Mastery | NCETM</a:t>
            </a:r>
            <a:endParaRPr lang="en-US" sz="1600" dirty="0"/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US" sz="1600" dirty="0"/>
              <a:t>You can find supporting research for the mastery teaching approach here: </a:t>
            </a:r>
            <a:r>
              <a:rPr lang="en-US" sz="1600" dirty="0">
                <a:ea typeface="+mn-lt"/>
                <a:cs typeface="+mn-lt"/>
                <a:hlinkClick r:id="rId6"/>
              </a:rPr>
              <a:t>Supporting Research, Evidence and Argument | NCETM</a:t>
            </a:r>
          </a:p>
          <a:p>
            <a:pPr marL="0" indent="0">
              <a:buNone/>
            </a:pPr>
            <a:r>
              <a:rPr lang="en-US" sz="1600" dirty="0"/>
              <a:t>You can find an article about improving your child's confidence in </a:t>
            </a:r>
            <a:r>
              <a:rPr lang="en-US" sz="1600" dirty="0" err="1"/>
              <a:t>maths</a:t>
            </a:r>
            <a:r>
              <a:rPr lang="en-US" sz="1600" dirty="0"/>
              <a:t> here: </a:t>
            </a:r>
            <a:r>
              <a:rPr lang="en-US" sz="1600" dirty="0">
                <a:ea typeface="+mn-lt"/>
                <a:cs typeface="+mn-lt"/>
                <a:hlinkClick r:id="rId7"/>
              </a:rPr>
              <a:t>Improving children’s confidence in maths starts with parents | NCETM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965051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621</Words>
  <Application>Microsoft Office PowerPoint</Application>
  <PresentationFormat>Widescreen</PresentationFormat>
  <Paragraphs>79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office theme</vt:lpstr>
      <vt:lpstr>1_Office Theme</vt:lpstr>
      <vt:lpstr>Mastery in Number</vt:lpstr>
      <vt:lpstr>Point of the program</vt:lpstr>
      <vt:lpstr>The Core Principles of Mastery</vt:lpstr>
      <vt:lpstr>PowerPoint Presentation</vt:lpstr>
      <vt:lpstr>Key Features of the Programme</vt:lpstr>
      <vt:lpstr>Different structures</vt:lpstr>
      <vt:lpstr>Rekenrek</vt:lpstr>
      <vt:lpstr>PowerPoint Presentation</vt:lpstr>
      <vt:lpstr>Subitising</vt:lpstr>
      <vt:lpstr>Hungarian Dice Patterns</vt:lpstr>
      <vt:lpstr>Frames</vt:lpstr>
      <vt:lpstr>Rekenrek patterns</vt:lpstr>
      <vt:lpstr>Parts and Whole</vt:lpstr>
      <vt:lpstr>Bar Models</vt:lpstr>
      <vt:lpstr>Equations and Expressions</vt:lpstr>
      <vt:lpstr>Picture Representations</vt:lpstr>
      <vt:lpstr>Number lines</vt:lpstr>
      <vt:lpstr>Dienes</vt:lpstr>
      <vt:lpstr>100 Squares</vt:lpstr>
      <vt:lpstr>True/False</vt:lpstr>
      <vt:lpstr>STEM Sentences</vt:lpstr>
      <vt:lpstr>Support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Mrs E Goy</cp:lastModifiedBy>
  <cp:revision>399</cp:revision>
  <dcterms:created xsi:type="dcterms:W3CDTF">2025-01-14T10:23:03Z</dcterms:created>
  <dcterms:modified xsi:type="dcterms:W3CDTF">2025-03-09T19:33:33Z</dcterms:modified>
</cp:coreProperties>
</file>